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1" r:id="rId1"/>
  </p:sldMasterIdLst>
  <p:notesMasterIdLst>
    <p:notesMasterId r:id="rId23"/>
  </p:notesMasterIdLst>
  <p:sldIdLst>
    <p:sldId id="256" r:id="rId2"/>
    <p:sldId id="277" r:id="rId3"/>
    <p:sldId id="257" r:id="rId4"/>
    <p:sldId id="258" r:id="rId5"/>
    <p:sldId id="259" r:id="rId6"/>
    <p:sldId id="260" r:id="rId7"/>
    <p:sldId id="261" r:id="rId8"/>
    <p:sldId id="262" r:id="rId9"/>
    <p:sldId id="275" r:id="rId10"/>
    <p:sldId id="276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8" r:id="rId2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08" y="-2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9B9D73-28D3-4B60-B834-12ECFAA48BC3}" type="datetimeFigureOut">
              <a:rPr lang="en-US" smtClean="0"/>
              <a:pPr/>
              <a:t>11/27/2009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119AF2-8667-4B94-9A06-0C9C4AD85EC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119AF2-8667-4B94-9A06-0C9C4AD85ECB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119AF2-8667-4B94-9A06-0C9C4AD85ECB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119AF2-8667-4B94-9A06-0C9C4AD85ECB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119AF2-8667-4B94-9A06-0C9C4AD85ECB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119AF2-8667-4B94-9A06-0C9C4AD85ECB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119AF2-8667-4B94-9A06-0C9C4AD85ECB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119AF2-8667-4B94-9A06-0C9C4AD85ECB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119AF2-8667-4B94-9A06-0C9C4AD85ECB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119AF2-8667-4B94-9A06-0C9C4AD85ECB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119AF2-8667-4B94-9A06-0C9C4AD85ECB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119AF2-8667-4B94-9A06-0C9C4AD85ECB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119AF2-8667-4B94-9A06-0C9C4AD85ECB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119AF2-8667-4B94-9A06-0C9C4AD85ECB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119AF2-8667-4B94-9A06-0C9C4AD85ECB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119AF2-8667-4B94-9A06-0C9C4AD85ECB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119AF2-8667-4B94-9A06-0C9C4AD85ECB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119AF2-8667-4B94-9A06-0C9C4AD85ECB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119AF2-8667-4B94-9A06-0C9C4AD85ECB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119AF2-8667-4B94-9A06-0C9C4AD85ECB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119AF2-8667-4B94-9A06-0C9C4AD85ECB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119AF2-8667-4B94-9A06-0C9C4AD85ECB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8B359B-C5B8-49F7-850A-1C022A1B0E9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E46B3D8-4E47-4904-97A1-A9273C6401B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C868594-76A6-4CBA-8065-FCB557B69F2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D5A3CCD3-A5C5-403D-B581-25C9E6B893C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9ED89B0-F025-40AE-A64A-8362EA02630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9CC0389-E04E-409D-856A-33220848F8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2702FE1-EBD4-4FE3-B3B9-6051300D71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D99E518-176A-4521-9B4F-50BD1D52BAE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08557FAD-F0D1-40EE-9ED4-1287F17A8CA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1BB2D-7BB2-408D-B616-8EEB7D8165F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F584285B-4173-4DA5-AEB6-B8E2BBBAFBC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059508A-D54D-4216-A8C8-41A59397CF5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moosd@charter.net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9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057400" y="2590800"/>
            <a:ext cx="6477000" cy="1828800"/>
          </a:xfrm>
        </p:spPr>
        <p:txBody>
          <a:bodyPr>
            <a:normAutofit fontScale="90000"/>
          </a:bodyPr>
          <a:lstStyle/>
          <a:p>
            <a:r>
              <a:rPr lang="en-US" sz="4800" dirty="0"/>
              <a:t>Indications and Contraindications for Regional Anesthesia</a:t>
            </a:r>
          </a:p>
        </p:txBody>
      </p:sp>
      <p:sp>
        <p:nvSpPr>
          <p:cNvPr id="4259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438400" y="6172200"/>
            <a:ext cx="6705600" cy="685800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90000"/>
              </a:lnSpc>
            </a:pPr>
            <a:r>
              <a:rPr lang="en-US" sz="2800" dirty="0" smtClean="0">
                <a:solidFill>
                  <a:schemeClr val="bg1"/>
                </a:solidFill>
              </a:rPr>
              <a:t>Developing Countries Regional Anesthesia Lecture Series</a:t>
            </a:r>
          </a:p>
          <a:p>
            <a:pPr>
              <a:lnSpc>
                <a:spcPct val="90000"/>
              </a:lnSpc>
            </a:pPr>
            <a:r>
              <a:rPr lang="en-US" sz="2800" dirty="0" smtClean="0">
                <a:solidFill>
                  <a:schemeClr val="bg1"/>
                </a:solidFill>
              </a:rPr>
              <a:t>Daniel D. Moos CRNA, </a:t>
            </a:r>
            <a:r>
              <a:rPr lang="en-US" sz="2800" dirty="0" err="1" smtClean="0">
                <a:solidFill>
                  <a:schemeClr val="bg1"/>
                </a:solidFill>
              </a:rPr>
              <a:t>Ed.D</a:t>
            </a:r>
            <a:r>
              <a:rPr lang="en-US" sz="2800" dirty="0" smtClean="0">
                <a:solidFill>
                  <a:schemeClr val="bg1"/>
                </a:solidFill>
              </a:rPr>
              <a:t>.    USA    </a:t>
            </a:r>
            <a:r>
              <a:rPr lang="en-US" sz="2800" dirty="0" smtClean="0">
                <a:hlinkClick r:id="rId3"/>
              </a:rPr>
              <a:t>moosd@charter.net</a:t>
            </a:r>
            <a:r>
              <a:rPr lang="en-US" sz="2800" dirty="0" smtClean="0"/>
              <a:t> </a:t>
            </a:r>
          </a:p>
          <a:p>
            <a:pPr>
              <a:lnSpc>
                <a:spcPct val="80000"/>
              </a:lnSpc>
            </a:pP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8600" y="6172200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Lecture 3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591972" y="0"/>
            <a:ext cx="15520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Rage Italic" pitchFamily="66" charset="0"/>
              </a:rPr>
              <a:t>Soli </a:t>
            </a:r>
            <a:r>
              <a:rPr lang="en-US" dirty="0" err="1" smtClean="0">
                <a:solidFill>
                  <a:srgbClr val="FF0000"/>
                </a:solidFill>
                <a:latin typeface="Rage Italic" pitchFamily="66" charset="0"/>
              </a:rPr>
              <a:t>Deo</a:t>
            </a:r>
            <a:r>
              <a:rPr lang="en-US" dirty="0" smtClean="0">
                <a:solidFill>
                  <a:srgbClr val="FF0000"/>
                </a:solidFill>
                <a:latin typeface="Rage Italic" pitchFamily="66" charset="0"/>
              </a:rPr>
              <a:t> Gloria </a:t>
            </a:r>
            <a:endParaRPr lang="en-US" dirty="0">
              <a:solidFill>
                <a:srgbClr val="FF0000"/>
              </a:solidFill>
              <a:latin typeface="Rage Itali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Disclaimer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Every effort was made to ensure that material and information contained in this presentation are correct and up-to-date.  The author can not accept liability/responsibility from errors that may occur from the use of this information.  It is up to each clinician to ensure that they provide safe anesthetic care to their patients.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General Considerations</a:t>
            </a:r>
          </a:p>
        </p:txBody>
      </p:sp>
      <p:sp>
        <p:nvSpPr>
          <p:cNvPr id="42701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Suitability for the type of surgery being performed</a:t>
            </a:r>
          </a:p>
          <a:p>
            <a:r>
              <a:rPr lang="en-US"/>
              <a:t>Surgeon’s preference</a:t>
            </a:r>
          </a:p>
          <a:p>
            <a:r>
              <a:rPr lang="en-US"/>
              <a:t>Experience in performing the block</a:t>
            </a:r>
          </a:p>
          <a:p>
            <a:r>
              <a:rPr lang="en-US"/>
              <a:t>Physiological/mental state of the patient</a:t>
            </a:r>
          </a:p>
          <a:p>
            <a:pPr>
              <a:buFont typeface="Wingdings" pitchFamily="2" charset="2"/>
              <a:buNone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0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Generic Advantages of Peripheral Nerve Blocks</a:t>
            </a:r>
          </a:p>
        </p:txBody>
      </p:sp>
      <p:sp>
        <p:nvSpPr>
          <p:cNvPr id="42803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Improved patient satisfaction</a:t>
            </a:r>
          </a:p>
          <a:p>
            <a:r>
              <a:rPr lang="en-US" dirty="0"/>
              <a:t>Less immunosuppression</a:t>
            </a:r>
          </a:p>
          <a:p>
            <a:r>
              <a:rPr lang="en-US" dirty="0"/>
              <a:t>Less </a:t>
            </a:r>
            <a:r>
              <a:rPr lang="en-US" dirty="0" smtClean="0"/>
              <a:t>nausea and vomiting</a:t>
            </a:r>
            <a:endParaRPr lang="en-US" dirty="0"/>
          </a:p>
          <a:p>
            <a:r>
              <a:rPr lang="en-US" dirty="0" smtClean="0"/>
              <a:t>Non-general anesthetic </a:t>
            </a:r>
            <a:r>
              <a:rPr lang="en-US" dirty="0"/>
              <a:t>option for patient with </a:t>
            </a:r>
            <a:r>
              <a:rPr lang="en-US" dirty="0" smtClean="0"/>
              <a:t>malignant hyperthermia</a:t>
            </a:r>
            <a:endParaRPr lang="en-US" dirty="0"/>
          </a:p>
          <a:p>
            <a:r>
              <a:rPr lang="en-US" dirty="0"/>
              <a:t>Patient who is hemodynamically unstable or too ill to tolerate </a:t>
            </a:r>
            <a:r>
              <a:rPr lang="en-US" dirty="0" smtClean="0"/>
              <a:t>a general anesthetic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0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Generic Risks for Peripheral Nerve Block</a:t>
            </a:r>
          </a:p>
        </p:txBody>
      </p:sp>
      <p:sp>
        <p:nvSpPr>
          <p:cNvPr id="42905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Toxicity of local anesthetics</a:t>
            </a:r>
          </a:p>
          <a:p>
            <a:r>
              <a:rPr lang="en-US"/>
              <a:t>Transient or chronic paresthesia</a:t>
            </a:r>
          </a:p>
          <a:p>
            <a:r>
              <a:rPr lang="en-US"/>
              <a:t>Nerve damage</a:t>
            </a:r>
          </a:p>
          <a:p>
            <a:r>
              <a:rPr lang="en-US"/>
              <a:t>Intra-arterial injection (seizures/cardiac arrest)</a:t>
            </a:r>
          </a:p>
          <a:p>
            <a:r>
              <a:rPr lang="en-US"/>
              <a:t>Block failure (need to supplement or induce general anesthesia)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Contraindications to Peripheral Nerve Block</a:t>
            </a:r>
          </a:p>
        </p:txBody>
      </p:sp>
      <p:sp>
        <p:nvSpPr>
          <p:cNvPr id="43008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Pediatric patients, combative patients, demented patients</a:t>
            </a:r>
          </a:p>
          <a:p>
            <a:r>
              <a:rPr lang="en-US"/>
              <a:t>Bleeding disorders</a:t>
            </a:r>
          </a:p>
          <a:p>
            <a:r>
              <a:rPr lang="en-US"/>
              <a:t>Sepsis</a:t>
            </a:r>
          </a:p>
          <a:p>
            <a:r>
              <a:rPr lang="en-US"/>
              <a:t>Local anesthetic toxicity risk</a:t>
            </a:r>
          </a:p>
          <a:p>
            <a:r>
              <a:rPr lang="en-US"/>
              <a:t>Pre-existing peripheral nerve neuropathies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Indications for Neuraxial Blockade</a:t>
            </a:r>
          </a:p>
        </p:txBody>
      </p:sp>
      <p:sp>
        <p:nvSpPr>
          <p:cNvPr id="43110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In addition to some of the peripheral nerve block indications…</a:t>
            </a:r>
          </a:p>
          <a:p>
            <a:r>
              <a:rPr lang="en-US"/>
              <a:t>Patient mentally prepared to accept neuraxial blockade</a:t>
            </a:r>
          </a:p>
          <a:p>
            <a:r>
              <a:rPr lang="en-US"/>
              <a:t>No contraindications</a:t>
            </a:r>
          </a:p>
          <a:p>
            <a:r>
              <a:rPr lang="en-US"/>
              <a:t>No need for routine labs unless meds or conditions dictate this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1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Absolute Contraindications for Neuraxial Blockade</a:t>
            </a:r>
          </a:p>
        </p:txBody>
      </p:sp>
      <p:sp>
        <p:nvSpPr>
          <p:cNvPr id="43213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/>
              <a:t>Patient refusal</a:t>
            </a:r>
          </a:p>
          <a:p>
            <a:pPr>
              <a:lnSpc>
                <a:spcPct val="90000"/>
              </a:lnSpc>
            </a:pPr>
            <a:r>
              <a:rPr lang="en-US" dirty="0"/>
              <a:t>Infection at the site of injection</a:t>
            </a:r>
          </a:p>
          <a:p>
            <a:pPr>
              <a:lnSpc>
                <a:spcPct val="90000"/>
              </a:lnSpc>
            </a:pPr>
            <a:r>
              <a:rPr lang="en-US" dirty="0"/>
              <a:t>Coagulopathy</a:t>
            </a:r>
          </a:p>
          <a:p>
            <a:pPr>
              <a:lnSpc>
                <a:spcPct val="90000"/>
              </a:lnSpc>
            </a:pPr>
            <a:r>
              <a:rPr lang="en-US" dirty="0"/>
              <a:t>Severe hypovolemia</a:t>
            </a:r>
          </a:p>
          <a:p>
            <a:pPr>
              <a:lnSpc>
                <a:spcPct val="90000"/>
              </a:lnSpc>
            </a:pPr>
            <a:r>
              <a:rPr lang="en-US" dirty="0"/>
              <a:t>Increased </a:t>
            </a:r>
            <a:r>
              <a:rPr lang="en-US" dirty="0" smtClean="0"/>
              <a:t>Intracranial pressure</a:t>
            </a:r>
            <a:endParaRPr lang="en-US" dirty="0"/>
          </a:p>
          <a:p>
            <a:pPr>
              <a:lnSpc>
                <a:spcPct val="90000"/>
              </a:lnSpc>
            </a:pPr>
            <a:r>
              <a:rPr lang="en-US" dirty="0"/>
              <a:t>Severe Aortic Stenosis</a:t>
            </a:r>
          </a:p>
          <a:p>
            <a:pPr>
              <a:lnSpc>
                <a:spcPct val="90000"/>
              </a:lnSpc>
            </a:pPr>
            <a:r>
              <a:rPr lang="en-US" dirty="0"/>
              <a:t>Severe Mitral Stenosis</a:t>
            </a:r>
          </a:p>
          <a:p>
            <a:pPr>
              <a:lnSpc>
                <a:spcPct val="90000"/>
              </a:lnSpc>
            </a:pPr>
            <a:r>
              <a:rPr lang="en-US" dirty="0"/>
              <a:t>Ischemic Hypertrophic Sub-aortic Stenosis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684" name="Rectangle 4"/>
          <p:cNvSpPr>
            <a:spLocks noGrp="1" noChangeArrowheads="1"/>
          </p:cNvSpPr>
          <p:nvPr>
            <p:ph type="title"/>
          </p:nvPr>
        </p:nvSpPr>
        <p:spPr>
          <a:xfrm>
            <a:off x="609600" y="533400"/>
            <a:ext cx="81534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100" dirty="0"/>
              <a:t>Risk of Neuraxial Blockade with </a:t>
            </a:r>
            <a:r>
              <a:rPr lang="en-US" sz="3100" dirty="0" smtClean="0"/>
              <a:t>Aortic Stenosis/Ischemic Hypertrophic Sub-aortic Stenosis </a:t>
            </a:r>
            <a:r>
              <a:rPr lang="en-US" sz="3600" dirty="0" smtClean="0"/>
              <a:t/>
            </a:r>
            <a:br>
              <a:rPr lang="en-US" sz="3600" dirty="0" smtClean="0"/>
            </a:br>
            <a:endParaRPr lang="en-US" sz="4000" dirty="0"/>
          </a:p>
        </p:txBody>
      </p:sp>
      <p:pic>
        <p:nvPicPr>
          <p:cNvPr id="455685" name="Picture 5" descr="scan0009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1752600" y="1828800"/>
            <a:ext cx="5486400" cy="4733522"/>
          </a:xfrm>
          <a:noFill/>
          <a:ln/>
        </p:spPr>
      </p:pic>
      <p:sp>
        <p:nvSpPr>
          <p:cNvPr id="455687" name="Text Box 7"/>
          <p:cNvSpPr txBox="1">
            <a:spLocks noChangeArrowheads="1"/>
          </p:cNvSpPr>
          <p:nvPr/>
        </p:nvSpPr>
        <p:spPr bwMode="auto">
          <a:xfrm>
            <a:off x="762000" y="6400800"/>
            <a:ext cx="7391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Phillips D.  Aortic Stenosis: A Review.  AANA Journal, 74:4: 2006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Severe Mitral Stenosis</a:t>
            </a:r>
          </a:p>
        </p:txBody>
      </p:sp>
      <p:sp>
        <p:nvSpPr>
          <p:cNvPr id="45875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Must avoid tachycardia.  Tachycardia impairs ventricular filling, increases valvular gradient, exacerbates pulmonary </a:t>
            </a:r>
            <a:r>
              <a:rPr lang="en-US" dirty="0" smtClean="0"/>
              <a:t>congestion/hypertension.</a:t>
            </a:r>
            <a:endParaRPr lang="en-US" dirty="0"/>
          </a:p>
          <a:p>
            <a:r>
              <a:rPr lang="en-US" dirty="0"/>
              <a:t>An abrupt decline in </a:t>
            </a:r>
            <a:r>
              <a:rPr lang="en-US" dirty="0" smtClean="0"/>
              <a:t>systemic vascular resistance </a:t>
            </a:r>
            <a:r>
              <a:rPr lang="en-US" dirty="0"/>
              <a:t>may result in hypotension and reflex tachycardia.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Relative Contraindications</a:t>
            </a:r>
          </a:p>
        </p:txBody>
      </p:sp>
      <p:sp>
        <p:nvSpPr>
          <p:cNvPr id="43315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Sepsis</a:t>
            </a:r>
          </a:p>
          <a:p>
            <a:r>
              <a:rPr lang="en-US" dirty="0"/>
              <a:t>Uncooperative patients</a:t>
            </a:r>
          </a:p>
          <a:p>
            <a:r>
              <a:rPr lang="en-US" dirty="0"/>
              <a:t>Pre-existing </a:t>
            </a:r>
            <a:r>
              <a:rPr lang="en-US" dirty="0" err="1"/>
              <a:t>neuro</a:t>
            </a:r>
            <a:r>
              <a:rPr lang="en-US" dirty="0"/>
              <a:t> deficits/neurological deficits </a:t>
            </a:r>
          </a:p>
          <a:p>
            <a:r>
              <a:rPr lang="en-US" dirty="0" err="1"/>
              <a:t>Demylenating</a:t>
            </a:r>
            <a:r>
              <a:rPr lang="en-US" dirty="0"/>
              <a:t> lesions</a:t>
            </a:r>
          </a:p>
          <a:p>
            <a:r>
              <a:rPr lang="en-US" dirty="0"/>
              <a:t>Stenotic </a:t>
            </a:r>
            <a:r>
              <a:rPr lang="en-US" dirty="0" err="1"/>
              <a:t>valuvular</a:t>
            </a:r>
            <a:r>
              <a:rPr lang="en-US" dirty="0"/>
              <a:t> heart lesions (mild to moderate </a:t>
            </a:r>
            <a:r>
              <a:rPr lang="en-US" dirty="0" smtClean="0"/>
              <a:t>Aortic Stenosis/Ischemic Hypertrophic Sub-aortic Stenosis)</a:t>
            </a:r>
            <a:endParaRPr lang="en-US" dirty="0"/>
          </a:p>
          <a:p>
            <a:r>
              <a:rPr lang="en-US" dirty="0"/>
              <a:t>Severe spinal deformities</a:t>
            </a:r>
          </a:p>
          <a:p>
            <a:pPr>
              <a:buFont typeface="Wingdings" pitchFamily="2" charset="2"/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Controversial</a:t>
            </a:r>
          </a:p>
        </p:txBody>
      </p:sp>
      <p:sp>
        <p:nvSpPr>
          <p:cNvPr id="43417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Prior back surgery</a:t>
            </a:r>
          </a:p>
          <a:p>
            <a:r>
              <a:rPr lang="en-US"/>
              <a:t>Inability to communicate with the patient</a:t>
            </a:r>
          </a:p>
          <a:p>
            <a:r>
              <a:rPr lang="en-US"/>
              <a:t>Complicated surgeries that may involved prolonged periods of time to perform, major blood loss, maneuvers that may complicate respiration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2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68962"/>
          </a:xfrm>
        </p:spPr>
        <p:txBody>
          <a:bodyPr/>
          <a:lstStyle/>
          <a:p>
            <a:r>
              <a:rPr lang="en-US"/>
              <a:t>Neuraxial anesthesia &amp; pre-existing central nervous system disorders: Re-evaluating what we have been taught.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2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Neuraxial anesthesia and pre-existing CNS disorders</a:t>
            </a:r>
          </a:p>
        </p:txBody>
      </p:sp>
      <p:sp>
        <p:nvSpPr>
          <p:cNvPr id="43725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3048000"/>
            <a:ext cx="8229600" cy="4495800"/>
          </a:xfrm>
        </p:spPr>
        <p:txBody>
          <a:bodyPr/>
          <a:lstStyle/>
          <a:p>
            <a:r>
              <a:rPr lang="en-US"/>
              <a:t>Taught in the past that (Vandam &amp; Dripps in 1956) to avoid spinal anesthesia in patients that have pre-existing CNS disorders.</a:t>
            </a:r>
          </a:p>
        </p:txBody>
      </p:sp>
      <p:sp>
        <p:nvSpPr>
          <p:cNvPr id="437252" name="Text Box 4"/>
          <p:cNvSpPr txBox="1">
            <a:spLocks noChangeArrowheads="1"/>
          </p:cNvSpPr>
          <p:nvPr/>
        </p:nvSpPr>
        <p:spPr bwMode="auto">
          <a:xfrm>
            <a:off x="0" y="5943600"/>
            <a:ext cx="9144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dirty="0"/>
              <a:t>JR </a:t>
            </a:r>
            <a:r>
              <a:rPr lang="en-US" sz="1200" dirty="0" err="1"/>
              <a:t>Hebel</a:t>
            </a:r>
            <a:r>
              <a:rPr lang="en-US" sz="1200" dirty="0"/>
              <a:t>, TT </a:t>
            </a:r>
            <a:r>
              <a:rPr lang="en-US" sz="1200" dirty="0" err="1"/>
              <a:t>Horlocker</a:t>
            </a:r>
            <a:r>
              <a:rPr lang="en-US" sz="1200" dirty="0"/>
              <a:t>, DR Schroeder.  Neuraxial anesthesia and analgesia in patients with preexisting central nervous system disorders.  Anesthesia &amp; Analgesia. 223-228. 103(1), 2006.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Theoretical Reasons</a:t>
            </a:r>
          </a:p>
        </p:txBody>
      </p:sp>
      <p:sp>
        <p:nvSpPr>
          <p:cNvPr id="43827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Mechanical trauma from needles/catheters</a:t>
            </a:r>
          </a:p>
          <a:p>
            <a:r>
              <a:rPr lang="en-US" dirty="0"/>
              <a:t>Local anesthetic toxicity</a:t>
            </a:r>
          </a:p>
          <a:p>
            <a:r>
              <a:rPr lang="en-US" dirty="0"/>
              <a:t>Neural toxicity (i.e. epinephrine)</a:t>
            </a:r>
          </a:p>
          <a:p>
            <a:r>
              <a:rPr lang="en-US" dirty="0"/>
              <a:t>Chronic neural compromise</a:t>
            </a:r>
          </a:p>
        </p:txBody>
      </p:sp>
      <p:sp>
        <p:nvSpPr>
          <p:cNvPr id="438276" name="Text Box 4"/>
          <p:cNvSpPr txBox="1">
            <a:spLocks noChangeArrowheads="1"/>
          </p:cNvSpPr>
          <p:nvPr/>
        </p:nvSpPr>
        <p:spPr bwMode="auto">
          <a:xfrm>
            <a:off x="304800" y="5943600"/>
            <a:ext cx="8534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438277" name="Text Box 5"/>
          <p:cNvSpPr txBox="1">
            <a:spLocks noChangeArrowheads="1"/>
          </p:cNvSpPr>
          <p:nvPr/>
        </p:nvSpPr>
        <p:spPr bwMode="auto">
          <a:xfrm>
            <a:off x="381000" y="6096000"/>
            <a:ext cx="8382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dirty="0"/>
              <a:t>JR </a:t>
            </a:r>
            <a:r>
              <a:rPr lang="en-US" sz="1200" dirty="0" err="1"/>
              <a:t>Hebel</a:t>
            </a:r>
            <a:r>
              <a:rPr lang="en-US" sz="1200" dirty="0"/>
              <a:t>, TT </a:t>
            </a:r>
            <a:r>
              <a:rPr lang="en-US" sz="1200" dirty="0" err="1"/>
              <a:t>Horlocker</a:t>
            </a:r>
            <a:r>
              <a:rPr lang="en-US" sz="1200" dirty="0"/>
              <a:t>, DR Schroeder.  Neuraxial anesthesia and analgesia in patients with preexisting central nervous system disorders.  Anesthesia &amp; Analgesia. 223-228. 103(1), 2006.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34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973762"/>
          </a:xfrm>
        </p:spPr>
        <p:txBody>
          <a:bodyPr/>
          <a:lstStyle/>
          <a:p>
            <a:r>
              <a:rPr lang="en-US"/>
              <a:t>It is not as simple as that!  It is difficult to “isolate” regional anesthesia as the cause of changes in the neurological status.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3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Contributing factors to deterioration in pre-existing neurological status</a:t>
            </a:r>
          </a:p>
        </p:txBody>
      </p:sp>
      <p:sp>
        <p:nvSpPr>
          <p:cNvPr id="44339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2800" dirty="0"/>
              <a:t>Extremes of age/body </a:t>
            </a:r>
            <a:r>
              <a:rPr lang="en-US" sz="2800" dirty="0" err="1"/>
              <a:t>habitus</a:t>
            </a:r>
            <a:endParaRPr lang="en-US" sz="2800" dirty="0"/>
          </a:p>
          <a:p>
            <a:pPr>
              <a:lnSpc>
                <a:spcPct val="80000"/>
              </a:lnSpc>
            </a:pPr>
            <a:r>
              <a:rPr lang="en-US" sz="2800" dirty="0"/>
              <a:t>Surgical trauma</a:t>
            </a:r>
          </a:p>
          <a:p>
            <a:pPr>
              <a:lnSpc>
                <a:spcPct val="80000"/>
              </a:lnSpc>
            </a:pPr>
            <a:r>
              <a:rPr lang="en-US" sz="2800" dirty="0"/>
              <a:t>Tourniquet inflation pressures/length of time for inflation</a:t>
            </a:r>
          </a:p>
          <a:p>
            <a:pPr>
              <a:lnSpc>
                <a:spcPct val="80000"/>
              </a:lnSpc>
            </a:pPr>
            <a:r>
              <a:rPr lang="en-US" sz="2800" dirty="0"/>
              <a:t>Prolonged/difficult labor or normal vaginal delivery can result in a host of neurological deficits. </a:t>
            </a:r>
          </a:p>
          <a:p>
            <a:pPr>
              <a:lnSpc>
                <a:spcPct val="80000"/>
              </a:lnSpc>
            </a:pPr>
            <a:r>
              <a:rPr lang="en-US" sz="2800" dirty="0"/>
              <a:t>Improper patient positioning</a:t>
            </a:r>
          </a:p>
          <a:p>
            <a:pPr>
              <a:lnSpc>
                <a:spcPct val="80000"/>
              </a:lnSpc>
            </a:pPr>
            <a:r>
              <a:rPr lang="en-US" sz="2800" dirty="0"/>
              <a:t>Anesthetic technique</a:t>
            </a:r>
          </a:p>
          <a:p>
            <a:pPr>
              <a:lnSpc>
                <a:spcPct val="80000"/>
              </a:lnSpc>
            </a:pPr>
            <a:r>
              <a:rPr lang="en-US" sz="2800" dirty="0"/>
              <a:t>Some diseases such as </a:t>
            </a:r>
            <a:r>
              <a:rPr lang="en-US" sz="2800" dirty="0" smtClean="0"/>
              <a:t>Multiple Sclerosis </a:t>
            </a:r>
            <a:r>
              <a:rPr lang="en-US" sz="2800" dirty="0"/>
              <a:t>may become worse during the perioperative period.</a:t>
            </a:r>
          </a:p>
        </p:txBody>
      </p:sp>
      <p:sp>
        <p:nvSpPr>
          <p:cNvPr id="443396" name="Text Box 4"/>
          <p:cNvSpPr txBox="1">
            <a:spLocks noChangeArrowheads="1"/>
          </p:cNvSpPr>
          <p:nvPr/>
        </p:nvSpPr>
        <p:spPr bwMode="auto">
          <a:xfrm>
            <a:off x="0" y="6396335"/>
            <a:ext cx="9144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dirty="0"/>
              <a:t>JR </a:t>
            </a:r>
            <a:r>
              <a:rPr lang="en-US" sz="1200" dirty="0" err="1"/>
              <a:t>Hebel</a:t>
            </a:r>
            <a:r>
              <a:rPr lang="en-US" sz="1200" dirty="0"/>
              <a:t>, TT </a:t>
            </a:r>
            <a:r>
              <a:rPr lang="en-US" sz="1200" dirty="0" err="1"/>
              <a:t>Horlocker</a:t>
            </a:r>
            <a:r>
              <a:rPr lang="en-US" sz="1200" dirty="0"/>
              <a:t>, DR Schroeder.  Neuraxial anesthesia and analgesia in patients with preexisting central nervous system disorders.  Anesthesia &amp; Analgesia. 223-228. 103(1), 2006.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42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Study</a:t>
            </a:r>
          </a:p>
        </p:txBody>
      </p:sp>
      <p:sp>
        <p:nvSpPr>
          <p:cNvPr id="444421" name="Rectangle 5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Retrospective study of 139 patients with confirmed pre-existing CNS disorders that included: multiple sclerosis, amyotrophic lateral sclerosis, or post polio syndrome.</a:t>
            </a:r>
          </a:p>
          <a:p>
            <a:r>
              <a:rPr lang="en-US" dirty="0"/>
              <a:t>All patients had either neuraxial anesthesia or analgesia.  58 patients received epidural anesthesia and 81 received spinal anesthesia</a:t>
            </a:r>
          </a:p>
        </p:txBody>
      </p:sp>
      <p:sp>
        <p:nvSpPr>
          <p:cNvPr id="444422" name="Text Box 6"/>
          <p:cNvSpPr txBox="1">
            <a:spLocks noChangeArrowheads="1"/>
          </p:cNvSpPr>
          <p:nvPr/>
        </p:nvSpPr>
        <p:spPr bwMode="auto">
          <a:xfrm>
            <a:off x="304800" y="6096000"/>
            <a:ext cx="84582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dirty="0"/>
              <a:t>JR </a:t>
            </a:r>
            <a:r>
              <a:rPr lang="en-US" sz="1200" dirty="0" err="1"/>
              <a:t>Hebel</a:t>
            </a:r>
            <a:r>
              <a:rPr lang="en-US" sz="1200" dirty="0"/>
              <a:t>, TT </a:t>
            </a:r>
            <a:r>
              <a:rPr lang="en-US" sz="1200" dirty="0" err="1"/>
              <a:t>Horlocker</a:t>
            </a:r>
            <a:r>
              <a:rPr lang="en-US" sz="1200" dirty="0"/>
              <a:t>, DR Schroeder.  Neuraxial anesthesia and analgesia in patients with preexisting central nervous system disorders.  Anesthesia &amp; Analgesia. 223-228. 103(1), 2006.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Study</a:t>
            </a:r>
          </a:p>
        </p:txBody>
      </p:sp>
      <p:sp>
        <p:nvSpPr>
          <p:cNvPr id="44749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Of the 139 patients there were no reports of new or progressive developments in their disease, even though 74% of the patients reported active neurological symptoms.</a:t>
            </a:r>
          </a:p>
          <a:p>
            <a:r>
              <a:rPr lang="en-US"/>
              <a:t>The addition of epinephrine to local anesthetic in 52% of the patients did not cause new or progressive symptoms  </a:t>
            </a:r>
          </a:p>
        </p:txBody>
      </p:sp>
      <p:sp>
        <p:nvSpPr>
          <p:cNvPr id="447492" name="Text Box 4"/>
          <p:cNvSpPr txBox="1">
            <a:spLocks noChangeArrowheads="1"/>
          </p:cNvSpPr>
          <p:nvPr/>
        </p:nvSpPr>
        <p:spPr bwMode="auto">
          <a:xfrm>
            <a:off x="228600" y="5867400"/>
            <a:ext cx="85344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dirty="0"/>
              <a:t>JR </a:t>
            </a:r>
            <a:r>
              <a:rPr lang="en-US" sz="1200" dirty="0" err="1"/>
              <a:t>Hebel</a:t>
            </a:r>
            <a:r>
              <a:rPr lang="en-US" sz="1200" dirty="0"/>
              <a:t>, TT </a:t>
            </a:r>
            <a:r>
              <a:rPr lang="en-US" sz="1200" dirty="0" err="1"/>
              <a:t>Horlocker</a:t>
            </a:r>
            <a:r>
              <a:rPr lang="en-US" sz="1200" dirty="0"/>
              <a:t>, DR Schroeder.  Neuraxial anesthesia and analgesia in patients with preexisting central nervous system disorders.  Anesthesia &amp; Analgesia. 223-228. 103(1), 2006.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Take Home Message</a:t>
            </a:r>
          </a:p>
        </p:txBody>
      </p:sp>
      <p:sp>
        <p:nvSpPr>
          <p:cNvPr id="44851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No definitive conclusion can be made regarding the safety of neuraxial blockade in patients with MS, ALS, PPS.</a:t>
            </a:r>
          </a:p>
          <a:p>
            <a:r>
              <a:rPr lang="en-US" dirty="0"/>
              <a:t>Suggests that the belief that these conditions are absolute contraindications should be re-evaluated.</a:t>
            </a:r>
          </a:p>
          <a:p>
            <a:r>
              <a:rPr lang="en-US" dirty="0"/>
              <a:t>Need further study…preferably prospective studies.</a:t>
            </a:r>
          </a:p>
        </p:txBody>
      </p:sp>
      <p:sp>
        <p:nvSpPr>
          <p:cNvPr id="448516" name="Text Box 4"/>
          <p:cNvSpPr txBox="1">
            <a:spLocks noChangeArrowheads="1"/>
          </p:cNvSpPr>
          <p:nvPr/>
        </p:nvSpPr>
        <p:spPr bwMode="auto">
          <a:xfrm>
            <a:off x="381000" y="5867400"/>
            <a:ext cx="84582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dirty="0"/>
              <a:t>JR </a:t>
            </a:r>
            <a:r>
              <a:rPr lang="en-US" sz="1200" dirty="0" err="1"/>
              <a:t>Hebel</a:t>
            </a:r>
            <a:r>
              <a:rPr lang="en-US" sz="1200" dirty="0"/>
              <a:t>, TT </a:t>
            </a:r>
            <a:r>
              <a:rPr lang="en-US" sz="1200" dirty="0" err="1"/>
              <a:t>Horlocker</a:t>
            </a:r>
            <a:r>
              <a:rPr lang="en-US" sz="1200" dirty="0"/>
              <a:t>, DR Schroeder.  Neuraxial anesthesia and analgesia in patients with preexisting central nervous system disorders.  Anesthesia &amp; Analgesia. 223-228. 103(1), 2006.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1600" dirty="0" err="1" smtClean="0"/>
              <a:t>Kleinman</a:t>
            </a:r>
            <a:r>
              <a:rPr lang="en-US" sz="1600" dirty="0" smtClean="0"/>
              <a:t>, W. &amp; Mikhail, M. (2006).  Spinal, epidural, &amp; caudal blocks. In G.E. Morgan et al </a:t>
            </a:r>
            <a:r>
              <a:rPr lang="en-US" sz="1600" i="1" dirty="0" smtClean="0"/>
              <a:t>Clinical Anesthesiology, 4</a:t>
            </a:r>
            <a:r>
              <a:rPr lang="en-US" sz="1600" i="1" baseline="30000" dirty="0" smtClean="0"/>
              <a:t>th</a:t>
            </a:r>
            <a:r>
              <a:rPr lang="en-US" sz="1600" i="1" dirty="0" smtClean="0"/>
              <a:t> edition.</a:t>
            </a:r>
            <a:r>
              <a:rPr lang="en-US" sz="1600" dirty="0" smtClean="0"/>
              <a:t>  New York: Lange Medical Books.</a:t>
            </a:r>
          </a:p>
          <a:p>
            <a:pPr>
              <a:buNone/>
            </a:pPr>
            <a:endParaRPr lang="en-US" sz="1600" dirty="0" smtClean="0"/>
          </a:p>
          <a:p>
            <a:r>
              <a:rPr lang="en-US" sz="1600" dirty="0" smtClean="0"/>
              <a:t>Morgan, G.E., Mikhail, M.S., Murray, M.J. (2006).  Peripheral nerve blocks. In G.E. Morgan et al </a:t>
            </a:r>
            <a:r>
              <a:rPr lang="en-US" sz="1600" i="1" dirty="0" smtClean="0"/>
              <a:t>Clinical Anesthesiology, 4</a:t>
            </a:r>
            <a:r>
              <a:rPr lang="en-US" sz="1600" i="1" baseline="30000" dirty="0" smtClean="0"/>
              <a:t>th</a:t>
            </a:r>
            <a:r>
              <a:rPr lang="en-US" sz="1600" i="1" dirty="0" smtClean="0"/>
              <a:t> edition.</a:t>
            </a:r>
            <a:r>
              <a:rPr lang="en-US" sz="1600" dirty="0" smtClean="0"/>
              <a:t>  New York: Lange Medical Books.</a:t>
            </a:r>
          </a:p>
          <a:p>
            <a:endParaRPr lang="en-US" sz="1600" dirty="0" smtClean="0"/>
          </a:p>
          <a:p>
            <a:r>
              <a:rPr lang="en-US" sz="1600" dirty="0" smtClean="0"/>
              <a:t>Warren, D.T. &amp; Liu, S.S. (2008).  Neuraxial anesthesia.  In D.E. </a:t>
            </a:r>
            <a:r>
              <a:rPr lang="en-US" sz="1600" dirty="0" err="1" smtClean="0"/>
              <a:t>Longnecker</a:t>
            </a:r>
            <a:r>
              <a:rPr lang="en-US" sz="1600" dirty="0" smtClean="0"/>
              <a:t> et al (</a:t>
            </a:r>
            <a:r>
              <a:rPr lang="en-US" sz="1600" dirty="0" err="1" smtClean="0"/>
              <a:t>eds</a:t>
            </a:r>
            <a:r>
              <a:rPr lang="en-US" sz="1600" dirty="0" smtClean="0"/>
              <a:t>) </a:t>
            </a:r>
            <a:r>
              <a:rPr lang="en-US" sz="1600" i="1" dirty="0" smtClean="0"/>
              <a:t>Anesthesiology.</a:t>
            </a:r>
            <a:r>
              <a:rPr lang="en-US" sz="1600" dirty="0" smtClean="0"/>
              <a:t>  New York: McGraw-Hill Medical.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93</TotalTime>
  <Words>992</Words>
  <Application>Microsoft Office PowerPoint</Application>
  <PresentationFormat>On-screen Show (4:3)</PresentationFormat>
  <Paragraphs>120</Paragraphs>
  <Slides>21</Slides>
  <Notes>21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Median</vt:lpstr>
      <vt:lpstr>Indications and Contraindications for Regional Anesthesia</vt:lpstr>
      <vt:lpstr>Disclaimer</vt:lpstr>
      <vt:lpstr>General Considerations</vt:lpstr>
      <vt:lpstr>Generic Advantages of Peripheral Nerve Blocks</vt:lpstr>
      <vt:lpstr>Generic Risks for Peripheral Nerve Block</vt:lpstr>
      <vt:lpstr>Contraindications to Peripheral Nerve Block</vt:lpstr>
      <vt:lpstr>Indications for Neuraxial Blockade</vt:lpstr>
      <vt:lpstr>Absolute Contraindications for Neuraxial Blockade</vt:lpstr>
      <vt:lpstr>Risk of Neuraxial Blockade with Aortic Stenosis/Ischemic Hypertrophic Sub-aortic Stenosis  </vt:lpstr>
      <vt:lpstr>Severe Mitral Stenosis</vt:lpstr>
      <vt:lpstr>Relative Contraindications</vt:lpstr>
      <vt:lpstr>Controversial</vt:lpstr>
      <vt:lpstr>Neuraxial anesthesia &amp; pre-existing central nervous system disorders: Re-evaluating what we have been taught.</vt:lpstr>
      <vt:lpstr>Neuraxial anesthesia and pre-existing CNS disorders</vt:lpstr>
      <vt:lpstr>Theoretical Reasons</vt:lpstr>
      <vt:lpstr>It is not as simple as that!  It is difficult to “isolate” regional anesthesia as the cause of changes in the neurological status.</vt:lpstr>
      <vt:lpstr>Contributing factors to deterioration in pre-existing neurological status</vt:lpstr>
      <vt:lpstr>The Study</vt:lpstr>
      <vt:lpstr>The Study</vt:lpstr>
      <vt:lpstr>Take Home Message</vt:lpstr>
      <vt:lpstr>References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Indications and Contraindications for Regional Anesthesia</dc:title>
  <dc:creator>Daniel Moos</dc:creator>
  <cp:lastModifiedBy> </cp:lastModifiedBy>
  <cp:revision>15</cp:revision>
  <cp:lastPrinted>1601-01-01T00:00:00Z</cp:lastPrinted>
  <dcterms:created xsi:type="dcterms:W3CDTF">2006-04-17T15:20:49Z</dcterms:created>
  <dcterms:modified xsi:type="dcterms:W3CDTF">2009-11-27T12:44:17Z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7</vt:i4>
  </property>
</Properties>
</file>