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notesSlides/notesSlide25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3" r:id="rId1"/>
  </p:sldMasterIdLst>
  <p:notesMasterIdLst>
    <p:notesMasterId r:id="rId27"/>
  </p:notesMasterIdLst>
  <p:sldIdLst>
    <p:sldId id="256" r:id="rId2"/>
    <p:sldId id="280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57" r:id="rId12"/>
    <p:sldId id="268" r:id="rId13"/>
    <p:sldId id="258" r:id="rId14"/>
    <p:sldId id="269" r:id="rId15"/>
    <p:sldId id="270" r:id="rId16"/>
    <p:sldId id="259" r:id="rId17"/>
    <p:sldId id="277" r:id="rId18"/>
    <p:sldId id="278" r:id="rId19"/>
    <p:sldId id="279" r:id="rId20"/>
    <p:sldId id="271" r:id="rId21"/>
    <p:sldId id="272" r:id="rId22"/>
    <p:sldId id="274" r:id="rId23"/>
    <p:sldId id="275" r:id="rId24"/>
    <p:sldId id="276" r:id="rId25"/>
    <p:sldId id="281" r:id="rId26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ahoma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ahoma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08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A263AA6-0069-4CC0-BA5D-C7A58A06D143}" type="datetimeFigureOut">
              <a:rPr lang="en-US" smtClean="0"/>
              <a:pPr/>
              <a:t>11/27/2009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6A9E86F-5A1C-4927-9C4A-1FBBC998AC4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6A9E86F-5A1C-4927-9C4A-1FBBC998AC42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white">
          <a:xfrm>
            <a:off x="0" y="5971032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-9144" y="6053328"/>
            <a:ext cx="2249424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2359152" y="6044184"/>
            <a:ext cx="6784848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2362200" y="4038600"/>
            <a:ext cx="6477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362200" y="6050037"/>
            <a:ext cx="67056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>
          <a:xfrm>
            <a:off x="76200" y="6068699"/>
            <a:ext cx="20574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>
          <a:xfrm>
            <a:off x="2085393" y="236538"/>
            <a:ext cx="58674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>
          <a:xfrm>
            <a:off x="8001000" y="228600"/>
            <a:ext cx="838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F158870-8DA8-40C4-A835-31514FF09029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12648" y="228600"/>
            <a:ext cx="8153400" cy="990600"/>
          </a:xfrm>
        </p:spPr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7144A371-F30F-42FE-9BED-CC124FFBBC2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612648" y="1600200"/>
            <a:ext cx="8153400" cy="44958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71600" y="2743200"/>
            <a:ext cx="7123113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Rectangle 6"/>
          <p:cNvSpPr/>
          <p:nvPr/>
        </p:nvSpPr>
        <p:spPr bwMode="white">
          <a:xfrm>
            <a:off x="0" y="1524000"/>
            <a:ext cx="9144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600200"/>
            <a:ext cx="12954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1371600" y="1600200"/>
            <a:ext cx="77724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71600" y="1600200"/>
            <a:ext cx="762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2954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EB404442-7433-4E11-9637-27D65753C95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609600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844901" y="1589567"/>
            <a:ext cx="3886200" cy="45720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388378F6-8406-4BC5-9190-D4AC129A5BC3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273050"/>
            <a:ext cx="81534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609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4"/>
          </p:nvPr>
        </p:nvSpPr>
        <p:spPr>
          <a:xfrm>
            <a:off x="4800600" y="2438400"/>
            <a:ext cx="3886200" cy="35814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2" name="Slide Number Placeholder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7F79D268-DD29-4343-A519-429BD39FA86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endParaRPr lang="en-US"/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"/>
          </p:nvPr>
        </p:nvSpPr>
        <p:spPr>
          <a:xfrm>
            <a:off x="609600" y="1752600"/>
            <a:ext cx="38862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3"/>
          </p:nvPr>
        </p:nvSpPr>
        <p:spPr>
          <a:xfrm>
            <a:off x="4800600" y="1752600"/>
            <a:ext cx="38862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6C7F5B1F-F7D4-4153-8D91-0485A2801535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5334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12AA2988-5818-4E56-A124-AC147E55F31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80772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739875-E782-4C0A-A34F-B44EB373A97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609600" y="1752600"/>
            <a:ext cx="16002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2362200" y="1752600"/>
            <a:ext cx="6400800" cy="4419600"/>
          </a:xfrm>
        </p:spPr>
        <p:txBody>
          <a:bodyPr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00200" y="5486400"/>
            <a:ext cx="73152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8" name="Rectangle 7"/>
          <p:cNvSpPr/>
          <p:nvPr/>
        </p:nvSpPr>
        <p:spPr bwMode="white">
          <a:xfrm>
            <a:off x="-9144" y="4572000"/>
            <a:ext cx="9144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-9144" y="4663440"/>
            <a:ext cx="146304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1545336" y="4654296"/>
            <a:ext cx="75986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4648200"/>
            <a:ext cx="73152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1" name="Rectangle 10"/>
          <p:cNvSpPr/>
          <p:nvPr/>
        </p:nvSpPr>
        <p:spPr bwMode="white">
          <a:xfrm>
            <a:off x="1447800" y="0"/>
            <a:ext cx="100584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Date Placeholder 11"/>
          <p:cNvSpPr>
            <a:spLocks noGrp="1"/>
          </p:cNvSpPr>
          <p:nvPr>
            <p:ph type="dt" sz="half" idx="10"/>
          </p:nvPr>
        </p:nvSpPr>
        <p:spPr>
          <a:xfrm>
            <a:off x="6248400" y="6248400"/>
            <a:ext cx="2667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13" name="Slide Number Placeholder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4478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21FF6E50-3FE5-44D9-AACF-A1C374AB8239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4" name="Footer Placeholder 13"/>
          <p:cNvSpPr>
            <a:spLocks noGrp="1"/>
          </p:cNvSpPr>
          <p:nvPr>
            <p:ph type="ftr" sz="quarter" idx="12"/>
          </p:nvPr>
        </p:nvSpPr>
        <p:spPr>
          <a:xfrm>
            <a:off x="1600200" y="6248206"/>
            <a:ext cx="4572000" cy="365125"/>
          </a:xfrm>
        </p:spPr>
        <p:txBody>
          <a:bodyPr rtlCol="0"/>
          <a:lstStyle/>
          <a:p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560576" y="0"/>
            <a:ext cx="7583424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19DE4C0-FD43-41E8-A35D-071161CC5593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53200" y="609600"/>
            <a:ext cx="2057400" cy="5516563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609600"/>
            <a:ext cx="5562600" cy="5516564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553200" y="6248402"/>
            <a:ext cx="2209800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57201" y="6248207"/>
            <a:ext cx="5573483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6096318" y="0"/>
            <a:ext cx="32004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142038" y="609600"/>
            <a:ext cx="2286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142038" y="0"/>
            <a:ext cx="2286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 rot="5400000">
            <a:off x="5989638" y="144462"/>
            <a:ext cx="533400" cy="244476"/>
          </a:xfrm>
        </p:spPr>
        <p:txBody>
          <a:bodyPr/>
          <a:lstStyle/>
          <a:p>
            <a:fld id="{1F745043-6DC8-452D-83E8-D86C7C2C026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609600" y="228600"/>
            <a:ext cx="81534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612648" y="1600200"/>
            <a:ext cx="81534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096000" y="6248400"/>
            <a:ext cx="2667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609600" y="6248206"/>
            <a:ext cx="5421083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Rectangle 6"/>
          <p:cNvSpPr/>
          <p:nvPr/>
        </p:nvSpPr>
        <p:spPr bwMode="white">
          <a:xfrm>
            <a:off x="0" y="1234440"/>
            <a:ext cx="9144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0" y="1280160"/>
            <a:ext cx="5334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590550" y="1280160"/>
            <a:ext cx="855345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5334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B72F111C-A738-4518-9F58-E88DBA212EE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76" r:id="rId3"/>
    <p:sldLayoutId id="2147483677" r:id="rId4"/>
    <p:sldLayoutId id="2147483678" r:id="rId5"/>
    <p:sldLayoutId id="2147483679" r:id="rId6"/>
    <p:sldLayoutId id="2147483680" r:id="rId7"/>
    <p:sldLayoutId id="2147483681" r:id="rId8"/>
    <p:sldLayoutId id="2147483682" r:id="rId9"/>
    <p:sldLayoutId id="2147483683" r:id="rId10"/>
    <p:sldLayoutId id="2147483684" r:id="rId11"/>
  </p:sldLayoutIdLst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mailto:moosd@charter.net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838200" y="1524000"/>
            <a:ext cx="7772400" cy="1736725"/>
          </a:xfrm>
        </p:spPr>
        <p:txBody>
          <a:bodyPr/>
          <a:lstStyle/>
          <a:p>
            <a:pPr algn="ctr"/>
            <a:r>
              <a:rPr lang="en-US" dirty="0"/>
              <a:t>Dermatome Levels 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438400" y="6172200"/>
            <a:ext cx="6705600" cy="685800"/>
          </a:xfrm>
        </p:spPr>
        <p:txBody>
          <a:bodyPr>
            <a:normAutofit fontScale="62500" lnSpcReduction="20000"/>
          </a:bodyPr>
          <a:lstStyle/>
          <a:p>
            <a:r>
              <a:rPr lang="en-US" sz="2800" dirty="0" smtClean="0"/>
              <a:t>Developing Countries Regional Anesthesia Lecture Series </a:t>
            </a:r>
          </a:p>
          <a:p>
            <a:r>
              <a:rPr lang="en-US" sz="2800" dirty="0" smtClean="0"/>
              <a:t>Daniel D. Moos CRNA, </a:t>
            </a:r>
            <a:r>
              <a:rPr lang="en-US" sz="2800" dirty="0" err="1" smtClean="0"/>
              <a:t>Ed.D</a:t>
            </a:r>
            <a:r>
              <a:rPr lang="en-US" sz="2800" dirty="0" smtClean="0"/>
              <a:t>.      U.S.A.  </a:t>
            </a:r>
            <a:r>
              <a:rPr lang="en-US" sz="2800" dirty="0" smtClean="0">
                <a:hlinkClick r:id="rId3"/>
              </a:rPr>
              <a:t>moosd@charter.net</a:t>
            </a:r>
            <a:endParaRPr lang="en-US" sz="2800" dirty="0" smtClean="0"/>
          </a:p>
          <a:p>
            <a:endParaRPr lang="en-US" sz="2800" dirty="0"/>
          </a:p>
        </p:txBody>
      </p:sp>
      <p:sp>
        <p:nvSpPr>
          <p:cNvPr id="4" name="TextBox 3"/>
          <p:cNvSpPr txBox="1"/>
          <p:nvPr/>
        </p:nvSpPr>
        <p:spPr>
          <a:xfrm>
            <a:off x="228600" y="6248400"/>
            <a:ext cx="1752600" cy="38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smtClean="0"/>
              <a:t>Lecture  6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7591972" y="0"/>
            <a:ext cx="155202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Soli </a:t>
            </a:r>
            <a:r>
              <a:rPr lang="en-US" dirty="0" err="1" smtClean="0">
                <a:solidFill>
                  <a:srgbClr val="FF0000"/>
                </a:solidFill>
                <a:latin typeface="Rage Italic" pitchFamily="66" charset="0"/>
              </a:rPr>
              <a:t>Deo</a:t>
            </a:r>
            <a:r>
              <a:rPr lang="en-US" dirty="0" smtClean="0">
                <a:solidFill>
                  <a:srgbClr val="FF0000"/>
                </a:solidFill>
                <a:latin typeface="Rage Italic" pitchFamily="66" charset="0"/>
              </a:rPr>
              <a:t> Gloria </a:t>
            </a:r>
            <a:endParaRPr lang="en-US" dirty="0">
              <a:solidFill>
                <a:srgbClr val="FF0000"/>
              </a:solidFill>
              <a:latin typeface="Rage Italic" pitchFamily="6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Disclaimer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 dirty="0" smtClean="0"/>
              <a:t>Every effort was made to ensure that material and information contained in this presentation are correct and up-to-date.  The author can not accept liability/responsibility from errors that may occur from the use of this information.  It is up to each clinician to ensure that they provide safe anesthetic care to their patients.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Dermatome Level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Assessing the dermatome level after neuraxial blockade helps to determine if the block is adequate for the proposed surgical procedure.</a:t>
            </a:r>
          </a:p>
          <a:p>
            <a:r>
              <a:rPr lang="en-US"/>
              <a:t>Differential blockade plays a role in your assessment of blockade height.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Differential Blockade-the why?</a:t>
            </a:r>
          </a:p>
        </p:txBody>
      </p:sp>
      <p:sp>
        <p:nvSpPr>
          <p:cNvPr id="1126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Injection of local anesthetic will reach spinal nerve roots</a:t>
            </a:r>
          </a:p>
          <a:p>
            <a:r>
              <a:rPr lang="en-US"/>
              <a:t>Blockade of nerve impulse transmission occurs</a:t>
            </a:r>
          </a:p>
          <a:p>
            <a:r>
              <a:rPr lang="en-US"/>
              <a:t>Spinal nerve roots contain several nerve fiber types and classifications- some are more susceptible to local anesthetics than others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Differential Blockade-Local Anesthetic Factors 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As local anesthetic spreads you see a smaller concentration of local anesthetic at sites distal to the injection</a:t>
            </a:r>
          </a:p>
          <a:p>
            <a:r>
              <a:rPr lang="en-US"/>
              <a:t>Local anesthetic concentration and duration of contact plays a role</a:t>
            </a:r>
          </a:p>
          <a:p>
            <a:r>
              <a:rPr lang="en-US"/>
              <a:t>Susceptibility of nerve fiber types to be blocked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Differential Blockade-Anatomic Factors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Small mylelinated fibers are more susceptible to blockade</a:t>
            </a:r>
          </a:p>
          <a:p>
            <a:r>
              <a:rPr lang="en-US"/>
              <a:t>Large unmyelinated fibers are less susceptible to blockade</a:t>
            </a:r>
          </a:p>
          <a:p>
            <a:r>
              <a:rPr lang="en-US"/>
              <a:t>Thus there is a difference between the sympathetic level, sensory level, and motor levels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How Big of a Difference?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The sympathetic level is generally 2-6 levels higher than the sensory level.  The sensory level is generally 2 levels higher than the motor level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Levels-Sympathetic 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An alcohol wipe can be used to test the level of sympathetic blockade.  You are testing the patients ability to differentiate differences in skin temperature discernment</a:t>
            </a:r>
          </a:p>
          <a:p>
            <a:pPr>
              <a:buFont typeface="Wingdings" pitchFamily="2" charset="2"/>
              <a:buNone/>
            </a:pPr>
            <a:endParaRPr lang="en-US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Testing Levels-Sensory Level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Use a blunt needle that is sharp enough to produce a “pin prick” sensation but not sharp enough to break the skin (i.e. spinal needle stylet)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2" name="Rectangle 4"/>
          <p:cNvSpPr>
            <a:spLocks noGrp="1" noChangeArrowheads="1"/>
          </p:cNvSpPr>
          <p:nvPr>
            <p:ph type="title"/>
          </p:nvPr>
        </p:nvSpPr>
        <p:spPr>
          <a:xfrm>
            <a:off x="1295400" y="3048000"/>
            <a:ext cx="6324600" cy="1143000"/>
          </a:xfrm>
        </p:spPr>
        <p:txBody>
          <a:bodyPr/>
          <a:lstStyle/>
          <a:p>
            <a:r>
              <a:rPr lang="en-US" dirty="0"/>
              <a:t>Dermatome Levels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Vol II Fig 6A &amp; 6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165131"/>
            <a:ext cx="5746542" cy="66928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4"/>
          <p:cNvSpPr>
            <a:spLocks noGrp="1" noChangeArrowheads="1"/>
          </p:cNvSpPr>
          <p:nvPr>
            <p:ph type="title"/>
          </p:nvPr>
        </p:nvSpPr>
        <p:spPr>
          <a:xfrm>
            <a:off x="533400" y="304800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US" sz="4000"/>
              <a:t>Common operative sites and minimum level of blockade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3" name="Picture 5" descr="SCAN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381000"/>
            <a:ext cx="9144000" cy="5995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3200" dirty="0"/>
              <a:t>Why are the levels for surgery higher than the area of incision and operation?</a:t>
            </a:r>
          </a:p>
        </p:txBody>
      </p:sp>
      <p:sp>
        <p:nvSpPr>
          <p:cNvPr id="2150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2057400"/>
            <a:ext cx="8229600" cy="4495800"/>
          </a:xfrm>
        </p:spPr>
        <p:txBody>
          <a:bodyPr/>
          <a:lstStyle/>
          <a:p>
            <a:r>
              <a:rPr lang="en-US"/>
              <a:t>Afferent autonomic nerves!</a:t>
            </a:r>
          </a:p>
          <a:p>
            <a:r>
              <a:rPr lang="en-US"/>
              <a:t>Innervations for visceral sensations and viserosomatic reflexes occur at spinal segments that are much higher than the skin dermatome level of the proposed surgical procedure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2" name="Rectangle 4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Surface Anatomical Landmarks, Dermatome level, and Systemic Effects</a:t>
            </a:r>
          </a:p>
        </p:txBody>
      </p:sp>
      <p:sp>
        <p:nvSpPr>
          <p:cNvPr id="22533" name="Rectangle 5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Important to know so you can assess if the block is adequate</a:t>
            </a:r>
          </a:p>
          <a:p>
            <a:r>
              <a:rPr lang="en-US"/>
              <a:t>Important to know to anticipate systemic effects and potential complications</a:t>
            </a:r>
          </a:p>
          <a:p>
            <a:r>
              <a:rPr lang="en-US"/>
              <a:t>Assessment of inadequate block will allow you to employ an alternative anesthetic technique before incision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0" name="Picture 4" descr="SCAN00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219200"/>
            <a:ext cx="9144000" cy="4479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2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T10 Level (umbilicus) </a:t>
            </a:r>
          </a:p>
        </p:txBody>
      </p:sp>
      <p:sp>
        <p:nvSpPr>
          <p:cNvPr id="32775" name="Text Box 7"/>
          <p:cNvSpPr txBox="1">
            <a:spLocks noChangeArrowheads="1"/>
          </p:cNvSpPr>
          <p:nvPr/>
        </p:nvSpPr>
        <p:spPr bwMode="auto">
          <a:xfrm>
            <a:off x="381000" y="1905000"/>
            <a:ext cx="4191000" cy="3667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A T10 Level should provide adequate anesthesia for procedures including: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Hip surgery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Vaginal/uterine surgery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Bladder/prostate surgery</a:t>
            </a:r>
          </a:p>
          <a:p>
            <a:pPr>
              <a:spcBef>
                <a:spcPct val="50000"/>
              </a:spcBef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A T12 Level should provide adequate anesthesia for procedures including:</a:t>
            </a: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Lower extremity surgery without a tourniquet</a:t>
            </a:r>
          </a:p>
        </p:txBody>
      </p:sp>
      <p:pic>
        <p:nvPicPr>
          <p:cNvPr id="7" name="Picture 2" descr="Vol II Fig 6A &amp; 6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1981200"/>
            <a:ext cx="3886200" cy="4526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ight Arrow 7"/>
          <p:cNvSpPr/>
          <p:nvPr/>
        </p:nvSpPr>
        <p:spPr>
          <a:xfrm>
            <a:off x="4267200" y="3733800"/>
            <a:ext cx="9144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6781800" y="3505200"/>
            <a:ext cx="9144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T4 Level (nipple)</a:t>
            </a:r>
          </a:p>
        </p:txBody>
      </p:sp>
      <p:sp>
        <p:nvSpPr>
          <p:cNvPr id="35847" name="Text Box 7"/>
          <p:cNvSpPr txBox="1">
            <a:spLocks noChangeArrowheads="1"/>
          </p:cNvSpPr>
          <p:nvPr/>
        </p:nvSpPr>
        <p:spPr bwMode="auto">
          <a:xfrm>
            <a:off x="457200" y="2971800"/>
            <a:ext cx="4191000" cy="2031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T4 Level provides adequate anesthesia for intra-abdominal procedures.</a:t>
            </a:r>
          </a:p>
          <a:p>
            <a:pPr>
              <a:spcBef>
                <a:spcPct val="50000"/>
              </a:spcBef>
            </a:pPr>
            <a:endParaRPr lang="en-US" dirty="0">
              <a:solidFill>
                <a:schemeClr val="tx2">
                  <a:lumMod val="75000"/>
                </a:schemeClr>
              </a:solidFill>
            </a:endParaRPr>
          </a:p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T6 Level (Xiphoid Process)  provides adequate anesthesia for lower intra-abdominal procedures.</a:t>
            </a:r>
          </a:p>
        </p:txBody>
      </p:sp>
      <p:pic>
        <p:nvPicPr>
          <p:cNvPr id="7" name="Picture 2" descr="Vol II Fig 6A &amp; 6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53000" y="1905000"/>
            <a:ext cx="3886200" cy="4526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ight Arrow 7"/>
          <p:cNvSpPr/>
          <p:nvPr/>
        </p:nvSpPr>
        <p:spPr>
          <a:xfrm>
            <a:off x="4495800" y="3048000"/>
            <a:ext cx="9144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ight Arrow 8"/>
          <p:cNvSpPr/>
          <p:nvPr/>
        </p:nvSpPr>
        <p:spPr>
          <a:xfrm>
            <a:off x="7162800" y="2971800"/>
            <a:ext cx="9144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C8 Level (little finger)</a:t>
            </a:r>
          </a:p>
        </p:txBody>
      </p:sp>
      <p:sp>
        <p:nvSpPr>
          <p:cNvPr id="38918" name="Text Box 6"/>
          <p:cNvSpPr txBox="1">
            <a:spLocks noChangeArrowheads="1"/>
          </p:cNvSpPr>
          <p:nvPr/>
        </p:nvSpPr>
        <p:spPr bwMode="auto">
          <a:xfrm>
            <a:off x="457200" y="2971800"/>
            <a:ext cx="2971800" cy="17543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>
                <a:solidFill>
                  <a:schemeClr val="tx2">
                    <a:lumMod val="75000"/>
                  </a:schemeClr>
                </a:solidFill>
              </a:rPr>
              <a:t>A C8 Level is too high.  Most likely you have blocked the cardio-accelerator fibers, the patient is hypotensive and may arrest.</a:t>
            </a:r>
          </a:p>
        </p:txBody>
      </p:sp>
      <p:pic>
        <p:nvPicPr>
          <p:cNvPr id="7" name="Picture 2" descr="Vol II Fig 6A &amp; 6B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057400"/>
            <a:ext cx="3886200" cy="45261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Right Arrow 7"/>
          <p:cNvSpPr/>
          <p:nvPr/>
        </p:nvSpPr>
        <p:spPr>
          <a:xfrm>
            <a:off x="5257800" y="4191000"/>
            <a:ext cx="914400" cy="15240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Where is T5? A survey of anaesthetists.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T5 is found between T4 (nipple level) and T6 (xiphoid process)</a:t>
            </a:r>
          </a:p>
          <a:p>
            <a:r>
              <a:rPr lang="en-US"/>
              <a:t>Pain during C-section a common cause of malpractice suits in England.</a:t>
            </a:r>
          </a:p>
          <a:p>
            <a:r>
              <a:rPr lang="en-US"/>
              <a:t>73 anaesthetists (consultants and trainees) were asked to identify T5 on an anatomical torso model of a non pregnant female.</a:t>
            </a:r>
          </a:p>
        </p:txBody>
      </p:sp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228600" y="6019800"/>
            <a:ext cx="8610600" cy="641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 Congreve, I Gardner, C Laxton, M Scrutton.  Where is T5? A survey of anaesthetists.  Anaesthesia, pp. 453-455. 61, 2006.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sz="4000"/>
              <a:t>Where is T5? A survey of anaesthetists.</a:t>
            </a:r>
          </a:p>
        </p:txBody>
      </p:sp>
      <p:sp>
        <p:nvSpPr>
          <p:cNvPr id="2662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533400" y="2362200"/>
            <a:ext cx="8229600" cy="4495800"/>
          </a:xfrm>
        </p:spPr>
        <p:txBody>
          <a:bodyPr/>
          <a:lstStyle/>
          <a:p>
            <a:r>
              <a:rPr lang="en-US"/>
              <a:t>Purposely used a “non-pregnant” model to prevent landmarks that may be disguised by the physical changes that occur. </a:t>
            </a:r>
          </a:p>
        </p:txBody>
      </p:sp>
      <p:sp>
        <p:nvSpPr>
          <p:cNvPr id="26628" name="Text Box 4"/>
          <p:cNvSpPr txBox="1">
            <a:spLocks noChangeArrowheads="1"/>
          </p:cNvSpPr>
          <p:nvPr/>
        </p:nvSpPr>
        <p:spPr bwMode="auto">
          <a:xfrm>
            <a:off x="381000" y="6019800"/>
            <a:ext cx="8382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 Congreve, I Gardner, C Laxton, M Scrutton.  Where is T5? A survey of anaesthetists.  Anaesthesia, pp. 453-455. 61, 2006.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</a:t>
            </a:r>
          </a:p>
        </p:txBody>
      </p:sp>
      <p:sp>
        <p:nvSpPr>
          <p:cNvPr id="29699" name="Rectangle 3"/>
          <p:cNvSpPr>
            <a:spLocks noGrp="1" noChangeArrowheads="1"/>
          </p:cNvSpPr>
          <p:nvPr>
            <p:ph sz="quarter" idx="1"/>
          </p:nvPr>
        </p:nvSpPr>
        <p:spPr/>
        <p:txBody>
          <a:bodyPr/>
          <a:lstStyle/>
          <a:p>
            <a:r>
              <a:rPr lang="en-US"/>
              <a:t>1 out of 7 were 2 or more dermatomes away from T5.</a:t>
            </a:r>
          </a:p>
          <a:p>
            <a:r>
              <a:rPr lang="en-US"/>
              <a:t>Anesthesia providers that “believe” that T5 is higher than where it is actually at may encounter more cardiovascular instability due to blockade of the cardio-accelerator fibers (T1-T4).</a:t>
            </a:r>
          </a:p>
        </p:txBody>
      </p:sp>
      <p:sp>
        <p:nvSpPr>
          <p:cNvPr id="29700" name="Text Box 4"/>
          <p:cNvSpPr txBox="1">
            <a:spLocks noChangeArrowheads="1"/>
          </p:cNvSpPr>
          <p:nvPr/>
        </p:nvSpPr>
        <p:spPr bwMode="auto">
          <a:xfrm>
            <a:off x="304800" y="6096000"/>
            <a:ext cx="85344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 Congreve, I Gardner, C Laxton, M Scrutton.  Where is T5? A survey of anaesthetists.  Anaesthesia, pp. 453-455. 61, 2006.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Results</a:t>
            </a:r>
          </a:p>
        </p:txBody>
      </p:sp>
      <p:sp>
        <p:nvSpPr>
          <p:cNvPr id="30723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09600" y="2362200"/>
            <a:ext cx="8229600" cy="4495800"/>
          </a:xfrm>
        </p:spPr>
        <p:txBody>
          <a:bodyPr/>
          <a:lstStyle/>
          <a:p>
            <a:r>
              <a:rPr lang="en-US"/>
              <a:t>Anesthesia providers who “believe” that T5 is lower than where it is may be left with an inadequate block resulting in pain and conversion to general anesthesia. </a:t>
            </a:r>
          </a:p>
        </p:txBody>
      </p:sp>
      <p:sp>
        <p:nvSpPr>
          <p:cNvPr id="30724" name="Text Box 4"/>
          <p:cNvSpPr txBox="1">
            <a:spLocks noChangeArrowheads="1"/>
          </p:cNvSpPr>
          <p:nvPr/>
        </p:nvSpPr>
        <p:spPr bwMode="auto">
          <a:xfrm>
            <a:off x="381000" y="6096000"/>
            <a:ext cx="83058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/>
              <a:t>K Congreve, I Gardner, C Laxton, M Scrutton.  Where is T5? A survey of anaesthetists.  Anaesthesia, pp. 453-455. 61, 2006.</a:t>
            </a:r>
          </a:p>
          <a:p>
            <a:pPr>
              <a:spcBef>
                <a:spcPct val="50000"/>
              </a:spcBef>
            </a:pPr>
            <a:endParaRPr lang="en-US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Take Home Message</a:t>
            </a:r>
          </a:p>
        </p:txBody>
      </p:sp>
      <p:sp>
        <p:nvSpPr>
          <p:cNvPr id="3174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685800" y="2362200"/>
            <a:ext cx="8229600" cy="4495800"/>
          </a:xfrm>
        </p:spPr>
        <p:txBody>
          <a:bodyPr/>
          <a:lstStyle/>
          <a:p>
            <a:r>
              <a:rPr lang="en-US"/>
              <a:t>Knowledge of “where” the dermatomes are located anatomically are essential and foundational in testing neuraxial blockade.</a:t>
            </a:r>
          </a:p>
        </p:txBody>
      </p:sp>
      <p:sp>
        <p:nvSpPr>
          <p:cNvPr id="31748" name="Text Box 4"/>
          <p:cNvSpPr txBox="1">
            <a:spLocks noChangeArrowheads="1"/>
          </p:cNvSpPr>
          <p:nvPr/>
        </p:nvSpPr>
        <p:spPr bwMode="auto">
          <a:xfrm>
            <a:off x="457200" y="6019800"/>
            <a:ext cx="8382000" cy="105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dirty="0"/>
              <a:t>K Congreve, I Gardner, C </a:t>
            </a:r>
            <a:r>
              <a:rPr lang="en-US" dirty="0" err="1"/>
              <a:t>Laxton</a:t>
            </a:r>
            <a:r>
              <a:rPr lang="en-US" dirty="0"/>
              <a:t>, M </a:t>
            </a:r>
            <a:r>
              <a:rPr lang="en-US" dirty="0" err="1"/>
              <a:t>Scrutton</a:t>
            </a:r>
            <a:r>
              <a:rPr lang="en-US" dirty="0"/>
              <a:t>.  Where is T5? A survey of </a:t>
            </a:r>
            <a:r>
              <a:rPr lang="en-US" dirty="0" err="1"/>
              <a:t>anaesthetists</a:t>
            </a:r>
            <a:r>
              <a:rPr lang="en-US" dirty="0"/>
              <a:t>.  </a:t>
            </a:r>
            <a:r>
              <a:rPr lang="en-US" dirty="0" err="1"/>
              <a:t>Anaesthesia</a:t>
            </a:r>
            <a:r>
              <a:rPr lang="en-US" dirty="0"/>
              <a:t>, pp. 453-455. 61, 2006.</a:t>
            </a:r>
          </a:p>
          <a:p>
            <a:pPr>
              <a:spcBef>
                <a:spcPct val="50000"/>
              </a:spcBef>
            </a:pPr>
            <a:endParaRPr lang="en-US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References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62500" lnSpcReduction="20000"/>
          </a:bodyPr>
          <a:lstStyle/>
          <a:p>
            <a:pPr>
              <a:buNone/>
            </a:pPr>
            <a:r>
              <a:rPr lang="en-US" dirty="0" smtClean="0"/>
              <a:t>     Brown, D.L. (2005).  Spinal, epidural, and caudal anesthesia.  In R.D. Miller </a:t>
            </a:r>
            <a:r>
              <a:rPr lang="en-US" i="1" dirty="0" smtClean="0"/>
              <a:t>Miller’s Anesthesia, 6</a:t>
            </a:r>
            <a:r>
              <a:rPr lang="en-US" i="1" baseline="30000" dirty="0" smtClean="0"/>
              <a:t>th</a:t>
            </a:r>
            <a:r>
              <a:rPr lang="en-US" i="1" dirty="0" smtClean="0"/>
              <a:t> edition.</a:t>
            </a:r>
            <a:r>
              <a:rPr lang="en-US" dirty="0" smtClean="0"/>
              <a:t> Philadelphia: Elsevier Churchill Livingstone.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  </a:t>
            </a:r>
            <a:r>
              <a:rPr lang="en-US" dirty="0" err="1" smtClean="0"/>
              <a:t>Burkard</a:t>
            </a:r>
            <a:r>
              <a:rPr lang="en-US" dirty="0" smtClean="0"/>
              <a:t> J, Lee Olson R., </a:t>
            </a:r>
            <a:r>
              <a:rPr lang="en-US" dirty="0" err="1" smtClean="0"/>
              <a:t>Vacchiano</a:t>
            </a:r>
            <a:r>
              <a:rPr lang="en-US" dirty="0" smtClean="0"/>
              <a:t> CA.  (2005) Regional Anesthesia. In JJ </a:t>
            </a:r>
            <a:r>
              <a:rPr lang="en-US" dirty="0" err="1" smtClean="0"/>
              <a:t>Nagelhout</a:t>
            </a:r>
            <a:r>
              <a:rPr lang="en-US" dirty="0" smtClean="0"/>
              <a:t> &amp; KL </a:t>
            </a:r>
            <a:r>
              <a:rPr lang="en-US" dirty="0" err="1" smtClean="0"/>
              <a:t>Zaglaniczny</a:t>
            </a:r>
            <a:r>
              <a:rPr lang="en-US" dirty="0" smtClean="0"/>
              <a:t> (</a:t>
            </a:r>
            <a:r>
              <a:rPr lang="en-US" dirty="0" err="1" smtClean="0"/>
              <a:t>eds</a:t>
            </a:r>
            <a:r>
              <a:rPr lang="en-US" dirty="0" smtClean="0"/>
              <a:t>) Nurse Anesthesia 3</a:t>
            </a:r>
            <a:r>
              <a:rPr lang="en-US" baseline="30000" dirty="0" smtClean="0"/>
              <a:t>rd</a:t>
            </a:r>
            <a:r>
              <a:rPr lang="en-US" dirty="0" smtClean="0"/>
              <a:t> edition.  Pages 977-1030.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  Congreve </a:t>
            </a:r>
            <a:r>
              <a:rPr lang="en-US" dirty="0" err="1" smtClean="0"/>
              <a:t>K,Gardner</a:t>
            </a:r>
            <a:r>
              <a:rPr lang="en-US" dirty="0" smtClean="0"/>
              <a:t> I, </a:t>
            </a:r>
            <a:r>
              <a:rPr lang="en-US" dirty="0" err="1" smtClean="0"/>
              <a:t>Laxton</a:t>
            </a:r>
            <a:r>
              <a:rPr lang="en-US" dirty="0" smtClean="0"/>
              <a:t> C, </a:t>
            </a:r>
            <a:r>
              <a:rPr lang="en-US" dirty="0" err="1" smtClean="0"/>
              <a:t>Scrutton</a:t>
            </a:r>
            <a:r>
              <a:rPr lang="en-US" dirty="0" smtClean="0"/>
              <a:t> M.  (2006) Where is T5? A survey of </a:t>
            </a:r>
            <a:r>
              <a:rPr lang="en-US" dirty="0" err="1" smtClean="0"/>
              <a:t>anaesthetists</a:t>
            </a:r>
            <a:r>
              <a:rPr lang="en-US" dirty="0" smtClean="0"/>
              <a:t>.  </a:t>
            </a:r>
            <a:r>
              <a:rPr lang="en-US" i="1" dirty="0" err="1" smtClean="0"/>
              <a:t>Anaesthesia</a:t>
            </a:r>
            <a:r>
              <a:rPr lang="en-US" dirty="0" smtClean="0"/>
              <a:t>, pp. 453-455.</a:t>
            </a:r>
          </a:p>
          <a:p>
            <a:pPr>
              <a:buNone/>
            </a:pPr>
            <a:endParaRPr lang="en-US" dirty="0" smtClean="0"/>
          </a:p>
          <a:p>
            <a:pPr>
              <a:buNone/>
            </a:pPr>
            <a:r>
              <a:rPr lang="en-US" dirty="0" smtClean="0"/>
              <a:t>     </a:t>
            </a:r>
            <a:r>
              <a:rPr lang="en-US" dirty="0" err="1" smtClean="0"/>
              <a:t>Kleinman</a:t>
            </a:r>
            <a:r>
              <a:rPr lang="en-US" dirty="0" smtClean="0"/>
              <a:t>, W. &amp; Mikhail, M. (2006).  Spinal, epidural, &amp; caudal blocks. In G.E. Morgan et al </a:t>
            </a:r>
            <a:r>
              <a:rPr lang="en-US" i="1" dirty="0" smtClean="0"/>
              <a:t>Clinical Anesthesiology, 4</a:t>
            </a:r>
            <a:r>
              <a:rPr lang="en-US" i="1" baseline="30000" dirty="0" smtClean="0"/>
              <a:t>th</a:t>
            </a:r>
            <a:r>
              <a:rPr lang="en-US" i="1" dirty="0" smtClean="0"/>
              <a:t> edition.</a:t>
            </a:r>
            <a:r>
              <a:rPr lang="en-US" dirty="0" smtClean="0"/>
              <a:t>  New York: Lange Medical Books.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/>
              <a:t>     Warren, D.T. &amp; Liu, S.S. (2008).  Neuraxial Anesthesia.  In D.E. </a:t>
            </a:r>
            <a:r>
              <a:rPr lang="en-US" dirty="0" err="1" smtClean="0"/>
              <a:t>Longnecker</a:t>
            </a:r>
            <a:r>
              <a:rPr lang="en-US" dirty="0" smtClean="0"/>
              <a:t> et al (</a:t>
            </a:r>
            <a:r>
              <a:rPr lang="en-US" dirty="0" err="1" smtClean="0"/>
              <a:t>eds</a:t>
            </a:r>
            <a:r>
              <a:rPr lang="en-US" dirty="0" smtClean="0"/>
              <a:t>) </a:t>
            </a:r>
            <a:r>
              <a:rPr lang="en-US" i="1" dirty="0" smtClean="0"/>
              <a:t>Anesthesiology.</a:t>
            </a:r>
            <a:r>
              <a:rPr lang="en-US" dirty="0" smtClean="0"/>
              <a:t>  New York: McGraw-Hill Medical.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an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Media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a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103</TotalTime>
  <Words>1056</Words>
  <Application>Microsoft Office PowerPoint</Application>
  <PresentationFormat>On-screen Show (4:3)</PresentationFormat>
  <Paragraphs>104</Paragraphs>
  <Slides>25</Slides>
  <Notes>25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26" baseType="lpstr">
      <vt:lpstr>Median</vt:lpstr>
      <vt:lpstr>Dermatome Levels </vt:lpstr>
      <vt:lpstr>Disclaimer</vt:lpstr>
      <vt:lpstr>Dermatome Level</vt:lpstr>
      <vt:lpstr>Differential Blockade-the why?</vt:lpstr>
      <vt:lpstr>Differential Blockade-Local Anesthetic Factors </vt:lpstr>
      <vt:lpstr>Differential Blockade-Anatomic Factors</vt:lpstr>
      <vt:lpstr>How Big of a Difference?</vt:lpstr>
      <vt:lpstr>Testing Levels-Sympathetic </vt:lpstr>
      <vt:lpstr>Testing Levels-Sensory Level</vt:lpstr>
      <vt:lpstr>Dermatome Levels</vt:lpstr>
      <vt:lpstr>Slide 11</vt:lpstr>
      <vt:lpstr>Common operative sites and minimum level of blockade</vt:lpstr>
      <vt:lpstr>Slide 13</vt:lpstr>
      <vt:lpstr>Why are the levels for surgery higher than the area of incision and operation?</vt:lpstr>
      <vt:lpstr>Surface Anatomical Landmarks, Dermatome level, and Systemic Effects</vt:lpstr>
      <vt:lpstr>Slide 16</vt:lpstr>
      <vt:lpstr>T10 Level (umbilicus) </vt:lpstr>
      <vt:lpstr>T4 Level (nipple)</vt:lpstr>
      <vt:lpstr>C8 Level (little finger)</vt:lpstr>
      <vt:lpstr>Where is T5? A survey of anaesthetists.</vt:lpstr>
      <vt:lpstr>Where is T5? A survey of anaesthetists.</vt:lpstr>
      <vt:lpstr>Results</vt:lpstr>
      <vt:lpstr>Results</vt:lpstr>
      <vt:lpstr>Take Home Message</vt:lpstr>
      <vt:lpstr>References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Dermatome Levels </dc:title>
  <dc:creator>Daniel Moos</dc:creator>
  <cp:lastModifiedBy> </cp:lastModifiedBy>
  <cp:revision>13</cp:revision>
  <dcterms:created xsi:type="dcterms:W3CDTF">2006-02-09T19:53:50Z</dcterms:created>
  <dcterms:modified xsi:type="dcterms:W3CDTF">2009-11-27T12:47:53Z</dcterms:modified>
</cp:coreProperties>
</file>