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notesSlides/notesSlide38.xml" ContentType="application/vnd.openxmlformats-officedocument.presentationml.notes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34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notesSlides/notesSlide3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Default Extension="emf" ContentType="image/x-emf"/>
  <Override PartName="/ppt/notesSlides/notesSlide3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3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Default Extension="vml" ContentType="application/vnd.openxmlformats-officedocument.vmlDrawing"/>
  <Override PartName="/ppt/notesSlides/notesSlide40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notesSlides/notesSlide29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notesSlides/notesSlide18.xml" ContentType="application/vnd.openxmlformats-officedocument.presentationml.notesSlide+xml"/>
  <Override PartName="/ppt/notesSlides/notesSlide36.xml" ContentType="application/vnd.openxmlformats-officedocument.presentationml.notesSlide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5" r:id="rId1"/>
  </p:sldMasterIdLst>
  <p:notesMasterIdLst>
    <p:notesMasterId r:id="rId43"/>
  </p:notesMasterIdLst>
  <p:handoutMasterIdLst>
    <p:handoutMasterId r:id="rId44"/>
  </p:handoutMasterIdLst>
  <p:sldIdLst>
    <p:sldId id="256" r:id="rId2"/>
    <p:sldId id="292" r:id="rId3"/>
    <p:sldId id="297" r:id="rId4"/>
    <p:sldId id="257" r:id="rId5"/>
    <p:sldId id="258" r:id="rId6"/>
    <p:sldId id="259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0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93" r:id="rId24"/>
    <p:sldId id="276" r:id="rId25"/>
    <p:sldId id="277" r:id="rId26"/>
    <p:sldId id="278" r:id="rId27"/>
    <p:sldId id="279" r:id="rId28"/>
    <p:sldId id="280" r:id="rId29"/>
    <p:sldId id="281" r:id="rId30"/>
    <p:sldId id="282" r:id="rId31"/>
    <p:sldId id="283" r:id="rId32"/>
    <p:sldId id="284" r:id="rId33"/>
    <p:sldId id="285" r:id="rId34"/>
    <p:sldId id="286" r:id="rId35"/>
    <p:sldId id="287" r:id="rId36"/>
    <p:sldId id="288" r:id="rId37"/>
    <p:sldId id="289" r:id="rId38"/>
    <p:sldId id="290" r:id="rId39"/>
    <p:sldId id="294" r:id="rId40"/>
    <p:sldId id="295" r:id="rId41"/>
    <p:sldId id="296" r:id="rId42"/>
  </p:sldIdLst>
  <p:sldSz cx="9144000" cy="6858000" type="screen4x3"/>
  <p:notesSz cx="6858000" cy="90678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108" y="-2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Relationship Id="rId48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339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339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730F546-411B-4004-8207-A67BE63C09BF}" type="datetimeFigureOut">
              <a:rPr lang="en-US" smtClean="0"/>
              <a:pPr/>
              <a:t>11/27/2009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12836"/>
            <a:ext cx="2971800" cy="4533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12836"/>
            <a:ext cx="2971800" cy="4533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8B6F089-5AE1-413A-A7D1-F517F1B5595F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339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339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7659D9B-7B9E-4F58-8D46-345E56206775}" type="datetimeFigureOut">
              <a:rPr lang="en-US" smtClean="0"/>
              <a:pPr/>
              <a:t>11/27/2009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62050" y="679450"/>
            <a:ext cx="4533900" cy="34004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07205"/>
            <a:ext cx="5486400" cy="408051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12836"/>
            <a:ext cx="2971800" cy="4533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12836"/>
            <a:ext cx="2971800" cy="4533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166C96B-EBF9-4244-A172-D932703B1052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66C96B-EBF9-4244-A172-D932703B1052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66C96B-EBF9-4244-A172-D932703B1052}" type="slidenum">
              <a:rPr lang="en-US" smtClean="0"/>
              <a:pPr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66C96B-EBF9-4244-A172-D932703B1052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66C96B-EBF9-4244-A172-D932703B1052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66C96B-EBF9-4244-A172-D932703B1052}" type="slidenum">
              <a:rPr lang="en-US" smtClean="0"/>
              <a:pPr/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66C96B-EBF9-4244-A172-D932703B1052}" type="slidenum">
              <a:rPr lang="en-US" smtClean="0"/>
              <a:pPr/>
              <a:t>6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66C96B-EBF9-4244-A172-D932703B1052}" type="slidenum">
              <a:rPr lang="en-US" smtClean="0"/>
              <a:pPr/>
              <a:t>7</a:t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66C96B-EBF9-4244-A172-D932703B1052}" type="slidenum">
              <a:rPr lang="en-US" smtClean="0"/>
              <a:pPr/>
              <a:t>8</a:t>
            </a:fld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66C96B-EBF9-4244-A172-D932703B1052}" type="slidenum">
              <a:rPr lang="en-US" smtClean="0"/>
              <a:pPr/>
              <a:t>9</a:t>
            </a:fld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66C96B-EBF9-4244-A172-D932703B1052}" type="slidenum">
              <a:rPr lang="en-US" smtClean="0"/>
              <a:pPr/>
              <a:t>10</a:t>
            </a:fld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66C96B-EBF9-4244-A172-D932703B1052}" type="slidenum">
              <a:rPr lang="en-US" smtClean="0"/>
              <a:pPr/>
              <a:t>11</a:t>
            </a:fld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66C96B-EBF9-4244-A172-D932703B1052}" type="slidenum">
              <a:rPr lang="en-US" smtClean="0"/>
              <a:pPr/>
              <a:t>12</a:t>
            </a:fld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66C96B-EBF9-4244-A172-D932703B1052}" type="slidenum">
              <a:rPr lang="en-US" smtClean="0"/>
              <a:pPr/>
              <a:t>13</a:t>
            </a:fld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66C96B-EBF9-4244-A172-D932703B1052}" type="slidenum">
              <a:rPr lang="en-US" smtClean="0"/>
              <a:pPr/>
              <a:t>14</a:t>
            </a:fld>
            <a:endParaRPr 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66C96B-EBF9-4244-A172-D932703B1052}" type="slidenum">
              <a:rPr lang="en-US" smtClean="0"/>
              <a:pPr/>
              <a:t>15</a:t>
            </a:fld>
            <a:endParaRPr 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66C96B-EBF9-4244-A172-D932703B1052}" type="slidenum">
              <a:rPr lang="en-US" smtClean="0"/>
              <a:pPr/>
              <a:t>16</a:t>
            </a:fld>
            <a:endParaRPr 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66C96B-EBF9-4244-A172-D932703B1052}" type="slidenum">
              <a:rPr lang="en-US" smtClean="0"/>
              <a:pPr/>
              <a:t>17</a:t>
            </a:fld>
            <a:endParaRPr 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66C96B-EBF9-4244-A172-D932703B1052}" type="slidenum">
              <a:rPr lang="en-US" smtClean="0"/>
              <a:pPr/>
              <a:t>18</a:t>
            </a:fld>
            <a:endParaRPr 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66C96B-EBF9-4244-A172-D932703B1052}" type="slidenum">
              <a:rPr lang="en-US" smtClean="0"/>
              <a:pPr/>
              <a:t>19</a:t>
            </a:fld>
            <a:endParaRPr 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66C96B-EBF9-4244-A172-D932703B1052}" type="slidenum">
              <a:rPr lang="en-US" smtClean="0"/>
              <a:pPr/>
              <a:t>20</a:t>
            </a:fld>
            <a:endParaRPr 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66C96B-EBF9-4244-A172-D932703B1052}" type="slidenum">
              <a:rPr lang="en-US" smtClean="0"/>
              <a:pPr/>
              <a:t>21</a:t>
            </a:fld>
            <a:endParaRPr 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66C96B-EBF9-4244-A172-D932703B1052}" type="slidenum">
              <a:rPr lang="en-US" smtClean="0"/>
              <a:pPr/>
              <a:t>22</a:t>
            </a:fld>
            <a:endParaRPr 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66C96B-EBF9-4244-A172-D932703B1052}" type="slidenum">
              <a:rPr lang="en-US" smtClean="0"/>
              <a:pPr/>
              <a:t>23</a:t>
            </a:fld>
            <a:endParaRPr 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66C96B-EBF9-4244-A172-D932703B1052}" type="slidenum">
              <a:rPr lang="en-US" smtClean="0"/>
              <a:pPr/>
              <a:t>24</a:t>
            </a:fld>
            <a:endParaRPr lang="en-U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66C96B-EBF9-4244-A172-D932703B1052}" type="slidenum">
              <a:rPr lang="en-US" smtClean="0"/>
              <a:pPr/>
              <a:t>25</a:t>
            </a:fld>
            <a:endParaRPr lang="en-U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66C96B-EBF9-4244-A172-D932703B1052}" type="slidenum">
              <a:rPr lang="en-US" smtClean="0"/>
              <a:pPr/>
              <a:t>26</a:t>
            </a:fld>
            <a:endParaRPr lang="en-US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66C96B-EBF9-4244-A172-D932703B1052}" type="slidenum">
              <a:rPr lang="en-US" smtClean="0"/>
              <a:pPr/>
              <a:t>27</a:t>
            </a:fld>
            <a:endParaRPr lang="en-US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66C96B-EBF9-4244-A172-D932703B1052}" type="slidenum">
              <a:rPr lang="en-US" smtClean="0"/>
              <a:pPr/>
              <a:t>28</a:t>
            </a:fld>
            <a:endParaRPr lang="en-US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66C96B-EBF9-4244-A172-D932703B1052}" type="slidenum">
              <a:rPr lang="en-US" smtClean="0"/>
              <a:pPr/>
              <a:t>29</a:t>
            </a:fld>
            <a:endParaRPr lang="en-US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66C96B-EBF9-4244-A172-D932703B1052}" type="slidenum">
              <a:rPr lang="en-US" smtClean="0"/>
              <a:pPr/>
              <a:t>30</a:t>
            </a:fld>
            <a:endParaRPr lang="en-US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66C96B-EBF9-4244-A172-D932703B1052}" type="slidenum">
              <a:rPr lang="en-US" smtClean="0"/>
              <a:pPr/>
              <a:t>31</a:t>
            </a:fld>
            <a:endParaRPr lang="en-US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66C96B-EBF9-4244-A172-D932703B1052}" type="slidenum">
              <a:rPr lang="en-US" smtClean="0"/>
              <a:pPr/>
              <a:t>32</a:t>
            </a:fld>
            <a:endParaRPr lang="en-US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66C96B-EBF9-4244-A172-D932703B1052}" type="slidenum">
              <a:rPr lang="en-US" smtClean="0"/>
              <a:pPr/>
              <a:t>33</a:t>
            </a:fld>
            <a:endParaRPr lang="en-US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66C96B-EBF9-4244-A172-D932703B1052}" type="slidenum">
              <a:rPr lang="en-US" smtClean="0"/>
              <a:pPr/>
              <a:t>34</a:t>
            </a:fld>
            <a:endParaRPr lang="en-US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66C96B-EBF9-4244-A172-D932703B1052}" type="slidenum">
              <a:rPr lang="en-US" smtClean="0"/>
              <a:pPr/>
              <a:t>35</a:t>
            </a:fld>
            <a:endParaRPr lang="en-US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66C96B-EBF9-4244-A172-D932703B1052}" type="slidenum">
              <a:rPr lang="en-US" smtClean="0"/>
              <a:pPr/>
              <a:t>36</a:t>
            </a:fld>
            <a:endParaRPr lang="en-US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66C96B-EBF9-4244-A172-D932703B1052}" type="slidenum">
              <a:rPr lang="en-US" smtClean="0"/>
              <a:pPr/>
              <a:t>37</a:t>
            </a:fld>
            <a:endParaRPr lang="en-US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66C96B-EBF9-4244-A172-D932703B1052}" type="slidenum">
              <a:rPr lang="en-US" smtClean="0"/>
              <a:pPr/>
              <a:t>38</a:t>
            </a:fld>
            <a:endParaRPr lang="en-US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66C96B-EBF9-4244-A172-D932703B1052}" type="slidenum">
              <a:rPr lang="en-US" smtClean="0"/>
              <a:pPr/>
              <a:t>39</a:t>
            </a:fld>
            <a:endParaRPr lang="en-US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66C96B-EBF9-4244-A172-D932703B1052}" type="slidenum">
              <a:rPr lang="en-US" smtClean="0"/>
              <a:pPr/>
              <a:t>40</a:t>
            </a:fld>
            <a:endParaRPr lang="en-US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66C96B-EBF9-4244-A172-D932703B1052}" type="slidenum">
              <a:rPr lang="en-US" smtClean="0"/>
              <a:pPr/>
              <a:t>41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8DC2264-B291-41D5-82FB-361855138E4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04F4CFDA-8CF4-44FE-8B9D-25EFBDCB4B5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Rectangle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91099138-5816-4450-B982-363A7A0DF29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4F365317-2FE8-4F30-BC5E-97DBD626154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endParaRPr lang="en-US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6E9BB04F-BE7A-4084-A29F-EC871A5A712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US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2C2D1DF-2133-4307-933E-40222CC310B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9893404-8FE8-4B11-9586-0F1C9EC82D1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F37E308-7CD8-452E-91C8-DBC4560A3D7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Rectangle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1" name="Rectangle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endParaRPr lang="en-US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9A08BEE9-C6E0-4AB7-9A50-AC8CFC120DE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EA1BF2-0AB8-4600-BB0C-10414892AE9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F4EBFD21-F275-48BF-A10D-22F7CDFA03E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hart">
  <p:cSld name="Title, Text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hart Placeholder 3"/>
          <p:cNvSpPr>
            <a:spLocks noGrp="1"/>
          </p:cNvSpPr>
          <p:nvPr>
            <p:ph type="chart"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>
          <a:xfrm>
            <a:off x="6553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E0A9E8B1-A2A5-4EC5-82A6-63C1C0B63F33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2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Rectangle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FC34AA4C-AEF2-48C7-9285-929F9DE39E4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  <p:sldLayoutId id="2147483687" r:id="rId12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moosd@charter.net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5.xml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.vml"/><Relationship Id="rId4" Type="http://schemas.openxmlformats.org/officeDocument/2006/relationships/oleObject" Target="../embeddings/oleObject1.bin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219200" y="1676400"/>
            <a:ext cx="6477000" cy="1828800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/>
              <a:t>Local </a:t>
            </a:r>
            <a:r>
              <a:rPr lang="en-US" dirty="0" smtClean="0"/>
              <a:t> Anesthetics </a:t>
            </a:r>
            <a:r>
              <a:rPr lang="en-US" dirty="0"/>
              <a:t>Used For Spinal Anesthesia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>
            <a:normAutofit fontScale="55000" lnSpcReduction="20000"/>
          </a:bodyPr>
          <a:lstStyle/>
          <a:p>
            <a:pPr>
              <a:lnSpc>
                <a:spcPct val="80000"/>
              </a:lnSpc>
            </a:pPr>
            <a:r>
              <a:rPr lang="en-US" sz="2800" dirty="0" smtClean="0"/>
              <a:t>Developing Countries Regional Anesthesia Lecture Series </a:t>
            </a:r>
            <a:endParaRPr lang="en-US" sz="2800" dirty="0"/>
          </a:p>
          <a:p>
            <a:pPr>
              <a:lnSpc>
                <a:spcPct val="80000"/>
              </a:lnSpc>
            </a:pPr>
            <a:endParaRPr lang="en-US" sz="2800" dirty="0"/>
          </a:p>
          <a:p>
            <a:pPr>
              <a:lnSpc>
                <a:spcPct val="80000"/>
              </a:lnSpc>
            </a:pPr>
            <a:r>
              <a:rPr lang="en-US" sz="2800" dirty="0"/>
              <a:t>Daniel D. Moos </a:t>
            </a:r>
            <a:r>
              <a:rPr lang="en-US" sz="2800" dirty="0" smtClean="0"/>
              <a:t> CRNA, </a:t>
            </a:r>
            <a:r>
              <a:rPr lang="en-US" sz="2800" dirty="0" err="1" smtClean="0"/>
              <a:t>Ed.D</a:t>
            </a:r>
            <a:r>
              <a:rPr lang="en-US" sz="2800" dirty="0" smtClean="0"/>
              <a:t>.              U.S.A    </a:t>
            </a:r>
            <a:r>
              <a:rPr lang="en-US" sz="2800" dirty="0" smtClean="0">
                <a:hlinkClick r:id="rId3"/>
              </a:rPr>
              <a:t>moosd@charter.net</a:t>
            </a:r>
            <a:r>
              <a:rPr lang="en-US" sz="2800" dirty="0" smtClean="0"/>
              <a:t>  </a:t>
            </a:r>
            <a:endParaRPr lang="en-US" sz="2800" dirty="0"/>
          </a:p>
        </p:txBody>
      </p:sp>
      <p:sp>
        <p:nvSpPr>
          <p:cNvPr id="4" name="TextBox 3"/>
          <p:cNvSpPr txBox="1"/>
          <p:nvPr/>
        </p:nvSpPr>
        <p:spPr>
          <a:xfrm>
            <a:off x="228600" y="6248400"/>
            <a:ext cx="1828800" cy="381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Lecture  9</a:t>
            </a:r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7591972" y="0"/>
            <a:ext cx="15520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  <a:latin typeface="Rage Italic" pitchFamily="66" charset="0"/>
              </a:rPr>
              <a:t>Soli </a:t>
            </a:r>
            <a:r>
              <a:rPr lang="en-US" dirty="0" err="1" smtClean="0">
                <a:solidFill>
                  <a:srgbClr val="FF0000"/>
                </a:solidFill>
                <a:latin typeface="Rage Italic" pitchFamily="66" charset="0"/>
              </a:rPr>
              <a:t>Deo</a:t>
            </a:r>
            <a:r>
              <a:rPr lang="en-US" dirty="0" smtClean="0">
                <a:solidFill>
                  <a:srgbClr val="FF0000"/>
                </a:solidFill>
                <a:latin typeface="Rage Italic" pitchFamily="66" charset="0"/>
              </a:rPr>
              <a:t> Gloria </a:t>
            </a:r>
            <a:endParaRPr lang="en-US" dirty="0">
              <a:solidFill>
                <a:srgbClr val="FF0000"/>
              </a:solidFill>
              <a:latin typeface="Rage Italic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Disclaimer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Doses are only general recommendations.  There are several factors that may result in either an inadequate or high spinal.</a:t>
            </a:r>
          </a:p>
          <a:p>
            <a:r>
              <a:rPr lang="en-US" dirty="0" smtClean="0"/>
              <a:t>Every effort was made to ensure that material and information contained in this presentation are correct and up-to-date.  The author can not accept liability/responsibility from errors that may occur from the use of this information.  It is up to each clinician to ensure that they provide safe anesthetic care to their patients.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Factors in Spread of Spinal Anesthetics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Every clinician must take into account the four categories of factors that may play a role in the spread of local anesthetics in the subarachnoid space. </a:t>
            </a:r>
          </a:p>
          <a:p>
            <a:r>
              <a:rPr lang="en-US" dirty="0" smtClean="0"/>
              <a:t> Factors include:</a:t>
            </a:r>
          </a:p>
          <a:p>
            <a:pPr>
              <a:buFont typeface="Wingdings" pitchFamily="2" charset="2"/>
              <a:buChar char="v"/>
            </a:pPr>
            <a:r>
              <a:rPr lang="en-US" dirty="0" smtClean="0"/>
              <a:t>Characteristics of local anesthetic</a:t>
            </a:r>
          </a:p>
          <a:p>
            <a:pPr>
              <a:buFont typeface="Wingdings" pitchFamily="2" charset="2"/>
              <a:buChar char="v"/>
            </a:pPr>
            <a:r>
              <a:rPr lang="en-US" dirty="0" smtClean="0"/>
              <a:t>Patient characteristics/medical conditions</a:t>
            </a:r>
          </a:p>
          <a:p>
            <a:pPr>
              <a:buFont typeface="Wingdings" pitchFamily="2" charset="2"/>
              <a:buChar char="v"/>
            </a:pPr>
            <a:r>
              <a:rPr lang="en-US" dirty="0" smtClean="0"/>
              <a:t>Technique of injection</a:t>
            </a:r>
          </a:p>
          <a:p>
            <a:pPr>
              <a:buFont typeface="Wingdings" pitchFamily="2" charset="2"/>
              <a:buChar char="v"/>
            </a:pPr>
            <a:r>
              <a:rPr lang="en-US" dirty="0" smtClean="0"/>
              <a:t>Characteristics of spinal fluid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800"/>
              <a:t>Local Anesthetics in the US for Spinal Anesthesia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/>
              <a:t>Procaine</a:t>
            </a:r>
          </a:p>
          <a:p>
            <a:r>
              <a:rPr lang="en-US"/>
              <a:t>Lidocaine</a:t>
            </a:r>
          </a:p>
          <a:p>
            <a:r>
              <a:rPr lang="en-US"/>
              <a:t>Mepivacaine</a:t>
            </a:r>
          </a:p>
          <a:p>
            <a:r>
              <a:rPr lang="en-US"/>
              <a:t>Tetracaine</a:t>
            </a:r>
          </a:p>
          <a:p>
            <a:r>
              <a:rPr lang="en-US"/>
              <a:t>Levobupivacaine</a:t>
            </a:r>
          </a:p>
          <a:p>
            <a:r>
              <a:rPr lang="en-US"/>
              <a:t>Bupivacaine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800"/>
              <a:t>Categories of Local Anesthetics for Spinal Anesthesia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457200" y="2327275"/>
            <a:ext cx="8229600" cy="4530725"/>
          </a:xfrm>
        </p:spPr>
        <p:txBody>
          <a:bodyPr/>
          <a:lstStyle/>
          <a:p>
            <a:r>
              <a:rPr lang="en-US" dirty="0"/>
              <a:t>Those used for procedures that are &lt; 90 </a:t>
            </a:r>
            <a:r>
              <a:rPr lang="en-US" dirty="0" smtClean="0"/>
              <a:t>minutes (short acting).</a:t>
            </a:r>
            <a:endParaRPr lang="en-US" dirty="0"/>
          </a:p>
          <a:p>
            <a:r>
              <a:rPr lang="en-US" dirty="0"/>
              <a:t>Those used for procedures that are &gt; 90 </a:t>
            </a:r>
            <a:r>
              <a:rPr lang="en-US" dirty="0" smtClean="0"/>
              <a:t>minutes (long acting).</a:t>
            </a:r>
            <a:endParaRPr lang="en-US" dirty="0"/>
          </a:p>
          <a:p>
            <a:r>
              <a:rPr lang="en-US" dirty="0"/>
              <a:t>All medications used for spinal anesthesia should be preservative free!</a:t>
            </a:r>
          </a:p>
          <a:p>
            <a:r>
              <a:rPr lang="en-US" dirty="0"/>
              <a:t>Use medications specifically prepared for spinal anesthesia.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800"/>
              <a:t>Short Acting Spinal Local Anesthetics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1371600" y="2327275"/>
            <a:ext cx="8229600" cy="4530725"/>
          </a:xfrm>
        </p:spPr>
        <p:txBody>
          <a:bodyPr/>
          <a:lstStyle/>
          <a:p>
            <a:r>
              <a:rPr lang="en-US"/>
              <a:t>Procaine</a:t>
            </a:r>
          </a:p>
          <a:p>
            <a:r>
              <a:rPr lang="en-US"/>
              <a:t>Lidocaine</a:t>
            </a:r>
          </a:p>
          <a:p>
            <a:r>
              <a:rPr lang="en-US"/>
              <a:t>Mepivacaine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Procaine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/>
              <a:t>Oldest local anesthetic that is still used for spinal anesthesia</a:t>
            </a:r>
          </a:p>
          <a:p>
            <a:r>
              <a:rPr lang="en-US"/>
              <a:t>Ester</a:t>
            </a:r>
          </a:p>
          <a:p>
            <a:r>
              <a:rPr lang="en-US"/>
              <a:t>Rapid onset 3-5 minutes</a:t>
            </a:r>
          </a:p>
          <a:p>
            <a:r>
              <a:rPr lang="en-US"/>
              <a:t>Short duration approximately 60 minutes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Procaine Limitations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/>
              <a:t>Short acting (60 minutes)</a:t>
            </a:r>
          </a:p>
          <a:p>
            <a:r>
              <a:rPr lang="en-US" dirty="0"/>
              <a:t>High frequency of </a:t>
            </a:r>
            <a:r>
              <a:rPr lang="en-US" dirty="0" smtClean="0"/>
              <a:t>nausea and vomiting</a:t>
            </a:r>
            <a:endParaRPr lang="en-US" dirty="0"/>
          </a:p>
          <a:p>
            <a:r>
              <a:rPr lang="en-US" dirty="0"/>
              <a:t>Higher frequency of failed spinal anesthesia</a:t>
            </a:r>
          </a:p>
          <a:p>
            <a:r>
              <a:rPr lang="en-US" dirty="0"/>
              <a:t>Despite short duration of action it has a slower time to full recovery</a:t>
            </a:r>
          </a:p>
          <a:p>
            <a:r>
              <a:rPr lang="en-US" dirty="0"/>
              <a:t>Increasing popularity since it has a low frequency of </a:t>
            </a:r>
            <a:r>
              <a:rPr lang="en-US" dirty="0" smtClean="0"/>
              <a:t>Transient Neurological Symptoms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2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Procaine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304800" y="2286000"/>
          <a:ext cx="8534400" cy="1285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06880"/>
                <a:gridCol w="1706880"/>
                <a:gridCol w="1706880"/>
                <a:gridCol w="1706880"/>
                <a:gridCol w="170688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Medication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Preparation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Dose </a:t>
                      </a:r>
                    </a:p>
                    <a:p>
                      <a:pPr algn="ctr"/>
                      <a:r>
                        <a:rPr lang="en-US" dirty="0" smtClean="0"/>
                        <a:t>Lower </a:t>
                      </a:r>
                    </a:p>
                    <a:p>
                      <a:pPr algn="ctr"/>
                      <a:r>
                        <a:rPr lang="en-US" dirty="0" smtClean="0"/>
                        <a:t>Limbs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Dose</a:t>
                      </a:r>
                    </a:p>
                    <a:p>
                      <a:pPr algn="ctr"/>
                      <a:r>
                        <a:rPr lang="en-US" dirty="0" smtClean="0"/>
                        <a:t>Lower Abdomen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Dose </a:t>
                      </a:r>
                    </a:p>
                    <a:p>
                      <a:pPr algn="ctr"/>
                      <a:r>
                        <a:rPr lang="en-US" dirty="0" smtClean="0"/>
                        <a:t>Upper </a:t>
                      </a:r>
                    </a:p>
                    <a:p>
                      <a:pPr algn="ctr"/>
                      <a:r>
                        <a:rPr lang="en-US" dirty="0" smtClean="0"/>
                        <a:t>Abdomen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Procaine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10% Solution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75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dirty="0" smtClean="0"/>
                        <a:t> mg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125 mg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200 mg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1371600" y="4648200"/>
          <a:ext cx="6096000" cy="1010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/>
                <a:gridCol w="30480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Duration</a:t>
                      </a:r>
                      <a:r>
                        <a:rPr lang="en-US" baseline="0" dirty="0" smtClean="0"/>
                        <a:t> Plain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Duration</a:t>
                      </a:r>
                    </a:p>
                    <a:p>
                      <a:pPr algn="ctr"/>
                      <a:r>
                        <a:rPr lang="en-US" dirty="0" smtClean="0"/>
                        <a:t>Epinephrine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45 minutes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60 minutes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Lidocaine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/>
              <a:t>In the past was a popular spinal anesthetic for procedures &lt; 1.5 hours.</a:t>
            </a:r>
          </a:p>
          <a:p>
            <a:r>
              <a:rPr lang="en-US"/>
              <a:t>Is an amide</a:t>
            </a:r>
          </a:p>
          <a:p>
            <a:r>
              <a:rPr lang="en-US"/>
              <a:t>Rapid onset of 3-5 minutes</a:t>
            </a:r>
          </a:p>
          <a:p>
            <a:r>
              <a:rPr lang="en-US"/>
              <a:t>Duration of action 60-75 minutes</a:t>
            </a:r>
          </a:p>
          <a:p>
            <a:r>
              <a:rPr lang="en-US"/>
              <a:t>Common preparation 5% solution in 7.5% dextrose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Limitations of Lidocaine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/>
              <a:t>High incidence of </a:t>
            </a:r>
            <a:r>
              <a:rPr lang="en-US" dirty="0" smtClean="0"/>
              <a:t>Transient Neurological Symptoms (TNS)</a:t>
            </a:r>
            <a:endParaRPr lang="en-US" dirty="0"/>
          </a:p>
          <a:p>
            <a:r>
              <a:rPr lang="en-US" dirty="0"/>
              <a:t>Because of this complication the use of lidocaine has greatly declined.</a:t>
            </a:r>
          </a:p>
          <a:p>
            <a:r>
              <a:rPr lang="en-US" dirty="0"/>
              <a:t>Using concentrations less than 5% have not been shown to reduce symptoms of TNS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Lidocaine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304800" y="2286000"/>
          <a:ext cx="8534400" cy="1285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06880"/>
                <a:gridCol w="1706880"/>
                <a:gridCol w="1706880"/>
                <a:gridCol w="1706880"/>
                <a:gridCol w="170688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Medication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Preparation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Dose </a:t>
                      </a:r>
                    </a:p>
                    <a:p>
                      <a:pPr algn="ctr"/>
                      <a:r>
                        <a:rPr lang="en-US" dirty="0" smtClean="0"/>
                        <a:t>Lower </a:t>
                      </a:r>
                    </a:p>
                    <a:p>
                      <a:pPr algn="ctr"/>
                      <a:r>
                        <a:rPr lang="en-US" dirty="0" smtClean="0"/>
                        <a:t>Limbs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Dose</a:t>
                      </a:r>
                    </a:p>
                    <a:p>
                      <a:pPr algn="ctr"/>
                      <a:r>
                        <a:rPr lang="en-US" dirty="0" smtClean="0"/>
                        <a:t>Lower Abdomen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Dose </a:t>
                      </a:r>
                    </a:p>
                    <a:p>
                      <a:pPr algn="ctr"/>
                      <a:r>
                        <a:rPr lang="en-US" dirty="0" smtClean="0"/>
                        <a:t>Upper </a:t>
                      </a:r>
                    </a:p>
                    <a:p>
                      <a:pPr algn="ctr"/>
                      <a:r>
                        <a:rPr lang="en-US" dirty="0" smtClean="0"/>
                        <a:t>Abdomen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Lidocaine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5% Solution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25-50</a:t>
                      </a:r>
                      <a:r>
                        <a:rPr lang="en-US" baseline="0" dirty="0" smtClean="0"/>
                        <a:t> mg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50-75 mg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75-100 mg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1371600" y="4648200"/>
          <a:ext cx="6096000" cy="1010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/>
                <a:gridCol w="30480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Duration</a:t>
                      </a:r>
                      <a:r>
                        <a:rPr lang="en-US" baseline="0" dirty="0" smtClean="0"/>
                        <a:t> Plain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Duration</a:t>
                      </a:r>
                    </a:p>
                    <a:p>
                      <a:pPr algn="ctr"/>
                      <a:r>
                        <a:rPr lang="en-US" dirty="0" smtClean="0"/>
                        <a:t>Epinephrine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60-75 minutes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60-90 minutes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762000" y="6096000"/>
            <a:ext cx="7696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5% concentration is no longer recommended due to risk of TNS…should be diluted to 2.5% or less.  This may reduce the risk.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Mepivacaine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/>
              <a:t>Becoming a popular alternative to lidocaine.</a:t>
            </a:r>
          </a:p>
          <a:p>
            <a:r>
              <a:rPr lang="en-US"/>
              <a:t>May have a lower incidence of TNS</a:t>
            </a:r>
          </a:p>
          <a:p>
            <a:r>
              <a:rPr lang="en-US"/>
              <a:t>Used in doses of 30-60 mg in a 2% concentration (preservative free)</a:t>
            </a:r>
          </a:p>
          <a:p>
            <a:r>
              <a:rPr lang="en-US"/>
              <a:t>Slightly longer acting than lidocaine</a:t>
            </a:r>
          </a:p>
          <a:p>
            <a:r>
              <a:rPr lang="en-US"/>
              <a:t>Drug mass ratio of 1.3/1.0 when compared to lidocaine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Mepivacaine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/>
              <a:t>Current use of mepivacaine is “off label”.  The FDA </a:t>
            </a:r>
            <a:r>
              <a:rPr lang="en-US" dirty="0" smtClean="0"/>
              <a:t>(United States) has </a:t>
            </a:r>
            <a:r>
              <a:rPr lang="en-US" dirty="0"/>
              <a:t>not approved its use for spinal anesthesia.</a:t>
            </a:r>
          </a:p>
          <a:p>
            <a:pPr>
              <a:buFont typeface="Wingdings" pitchFamily="2" charset="2"/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800"/>
              <a:t>Long Acting Spinal Local Anesthetics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914400" y="2327275"/>
            <a:ext cx="8229600" cy="4530725"/>
          </a:xfrm>
        </p:spPr>
        <p:txBody>
          <a:bodyPr/>
          <a:lstStyle/>
          <a:p>
            <a:r>
              <a:rPr lang="en-US"/>
              <a:t>Tetracaine</a:t>
            </a:r>
          </a:p>
          <a:p>
            <a:r>
              <a:rPr lang="en-US"/>
              <a:t>Bupivacaine</a:t>
            </a:r>
          </a:p>
          <a:p>
            <a:r>
              <a:rPr lang="en-US"/>
              <a:t>Ropivacaine</a:t>
            </a:r>
          </a:p>
          <a:p>
            <a:r>
              <a:rPr lang="en-US"/>
              <a:t>Levobupivacaine</a:t>
            </a:r>
          </a:p>
          <a:p>
            <a:r>
              <a:rPr lang="en-US"/>
              <a:t>Bupivacaine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Tetracaine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/>
              <a:t>Long history of clinical use</a:t>
            </a:r>
          </a:p>
          <a:p>
            <a:r>
              <a:rPr lang="en-US"/>
              <a:t>Is an ester</a:t>
            </a:r>
          </a:p>
          <a:p>
            <a:r>
              <a:rPr lang="en-US"/>
              <a:t>Available as niphanoid crystals (20 mg) that requires reconstitution.</a:t>
            </a:r>
          </a:p>
          <a:p>
            <a:r>
              <a:rPr lang="en-US"/>
              <a:t>First reconstitute the crystals with 2 ml of preservative free sterile water</a:t>
            </a:r>
          </a:p>
          <a:p>
            <a:r>
              <a:rPr lang="en-US"/>
              <a:t>Mix the 1% solution with equal volumes of 10% of dextrose to yield a 0.5% solution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Tetracaine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/>
              <a:t>The final concentration will be 0.5% with 5% dextrose.</a:t>
            </a:r>
          </a:p>
          <a:p>
            <a:r>
              <a:rPr lang="en-US"/>
              <a:t>Alternatively tetracaine will come as a 1% solution in a 2 ml vial.  </a:t>
            </a:r>
          </a:p>
          <a:p>
            <a:r>
              <a:rPr lang="en-US"/>
              <a:t>Once again mix it with an equal portion of 10% dextrose to yield a 0.5% concentration with 5% dextrose.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Tetracaine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US"/>
              <a:t>It is the longest acting spinal anesthetic</a:t>
            </a:r>
          </a:p>
          <a:p>
            <a:pPr>
              <a:lnSpc>
                <a:spcPct val="90000"/>
              </a:lnSpc>
            </a:pPr>
            <a:r>
              <a:rPr lang="en-US"/>
              <a:t>Tetracaine plain will last 2-3 hours</a:t>
            </a:r>
          </a:p>
          <a:p>
            <a:pPr>
              <a:lnSpc>
                <a:spcPct val="90000"/>
              </a:lnSpc>
            </a:pPr>
            <a:r>
              <a:rPr lang="en-US"/>
              <a:t>Addition of epinephrine or phenylephrine (0.5 mg) will make it last up to 5 hours for lower extremity surgical procedures</a:t>
            </a:r>
          </a:p>
          <a:p>
            <a:pPr>
              <a:lnSpc>
                <a:spcPct val="90000"/>
              </a:lnSpc>
            </a:pPr>
            <a:r>
              <a:rPr lang="en-US"/>
              <a:t>Epinephrine can increase the duration of blockade by up to 50%.</a:t>
            </a:r>
          </a:p>
          <a:p>
            <a:pPr>
              <a:lnSpc>
                <a:spcPct val="90000"/>
              </a:lnSpc>
            </a:pPr>
            <a:r>
              <a:rPr lang="en-US"/>
              <a:t>Compared to bupivacaine tetracaine produces a more profound motor block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6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Tetracaine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304800" y="1981200"/>
          <a:ext cx="8534400" cy="2377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06880"/>
                <a:gridCol w="1706880"/>
                <a:gridCol w="1706880"/>
                <a:gridCol w="1706880"/>
                <a:gridCol w="170688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Medication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Preparation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Dose </a:t>
                      </a:r>
                    </a:p>
                    <a:p>
                      <a:pPr algn="ctr"/>
                      <a:r>
                        <a:rPr lang="en-US" dirty="0" smtClean="0"/>
                        <a:t>Lower </a:t>
                      </a:r>
                    </a:p>
                    <a:p>
                      <a:pPr algn="ctr"/>
                      <a:r>
                        <a:rPr lang="en-US" dirty="0" smtClean="0"/>
                        <a:t>Limbs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Dose</a:t>
                      </a:r>
                    </a:p>
                    <a:p>
                      <a:pPr algn="ctr"/>
                      <a:r>
                        <a:rPr lang="en-US" dirty="0" smtClean="0"/>
                        <a:t>Lower Abdomen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Dose </a:t>
                      </a:r>
                    </a:p>
                    <a:p>
                      <a:pPr algn="ctr"/>
                      <a:r>
                        <a:rPr lang="en-US" dirty="0" smtClean="0"/>
                        <a:t>Upper </a:t>
                      </a:r>
                    </a:p>
                    <a:p>
                      <a:pPr algn="ctr"/>
                      <a:r>
                        <a:rPr lang="en-US" dirty="0" smtClean="0"/>
                        <a:t>Abdomen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Tetracaine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1% Solution in 10% glucose or as niphanoid crystals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aseline="0" dirty="0" smtClean="0"/>
                        <a:t>4-8 mg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10-12 mg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10-16 mg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1371600" y="5029200"/>
          <a:ext cx="6096000" cy="1010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/>
                <a:gridCol w="30480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Duration</a:t>
                      </a:r>
                      <a:r>
                        <a:rPr lang="en-US" baseline="0" dirty="0" smtClean="0"/>
                        <a:t> Plain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Duration</a:t>
                      </a:r>
                    </a:p>
                    <a:p>
                      <a:pPr algn="ctr"/>
                      <a:r>
                        <a:rPr lang="en-US" dirty="0" smtClean="0"/>
                        <a:t>Epinephrine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90-120 minutes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120-240 minutes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Bupivacaine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US"/>
              <a:t>Long acting amide</a:t>
            </a:r>
          </a:p>
          <a:p>
            <a:pPr>
              <a:lnSpc>
                <a:spcPct val="90000"/>
              </a:lnSpc>
            </a:pPr>
            <a:r>
              <a:rPr lang="en-US"/>
              <a:t>Slow onset (5-10 minutes…isobaric may be longer)</a:t>
            </a:r>
          </a:p>
          <a:p>
            <a:pPr>
              <a:lnSpc>
                <a:spcPct val="90000"/>
              </a:lnSpc>
            </a:pPr>
            <a:r>
              <a:rPr lang="en-US"/>
              <a:t>When compared to tetracaine a more profound motor blockade and a slightly longer duration of action are noted.</a:t>
            </a:r>
          </a:p>
          <a:p>
            <a:pPr>
              <a:lnSpc>
                <a:spcPct val="90000"/>
              </a:lnSpc>
            </a:pPr>
            <a:r>
              <a:rPr lang="en-US"/>
              <a:t>Available in hyperbaric form in concentrations of 0.5-0.75% with 8.25% dextrose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Bupivacaine</a:t>
            </a:r>
          </a:p>
        </p:txBody>
      </p:sp>
      <p:sp>
        <p:nvSpPr>
          <p:cNvPr id="26627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/>
              <a:t>Isobaric concentrations range from 0.5% to 0.75%</a:t>
            </a:r>
          </a:p>
          <a:p>
            <a:r>
              <a:rPr lang="en-US"/>
              <a:t>With isobaric formulations it appears that total mg dose is more important than the total volume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2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Bupivacaine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304800" y="1905000"/>
          <a:ext cx="8534400" cy="3474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06880"/>
                <a:gridCol w="2331720"/>
                <a:gridCol w="1600200"/>
                <a:gridCol w="1371600"/>
                <a:gridCol w="15240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Medication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Preparation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Dose </a:t>
                      </a:r>
                    </a:p>
                    <a:p>
                      <a:pPr algn="ctr"/>
                      <a:r>
                        <a:rPr lang="en-US" dirty="0" smtClean="0"/>
                        <a:t>Lower </a:t>
                      </a:r>
                    </a:p>
                    <a:p>
                      <a:pPr algn="ctr"/>
                      <a:r>
                        <a:rPr lang="en-US" dirty="0" smtClean="0"/>
                        <a:t>Limbs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Dose</a:t>
                      </a:r>
                    </a:p>
                    <a:p>
                      <a:pPr algn="ctr"/>
                      <a:r>
                        <a:rPr lang="en-US" dirty="0" smtClean="0"/>
                        <a:t>Lower Abdomen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Dose </a:t>
                      </a:r>
                    </a:p>
                    <a:p>
                      <a:pPr algn="ctr"/>
                      <a:r>
                        <a:rPr lang="en-US" dirty="0" smtClean="0"/>
                        <a:t>Upper </a:t>
                      </a:r>
                    </a:p>
                    <a:p>
                      <a:pPr algn="ctr"/>
                      <a:r>
                        <a:rPr lang="en-US" dirty="0" smtClean="0"/>
                        <a:t>Abdomen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Bupivacaine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0.5-0.75% Isobaric Solution</a:t>
                      </a:r>
                    </a:p>
                    <a:p>
                      <a:pPr algn="ctr"/>
                      <a:endParaRPr lang="en-US" dirty="0" smtClean="0"/>
                    </a:p>
                    <a:p>
                      <a:pPr algn="ctr"/>
                      <a:r>
                        <a:rPr lang="en-US" dirty="0" smtClean="0"/>
                        <a:t>0.5-0.75% Hyperbaric</a:t>
                      </a:r>
                    </a:p>
                    <a:p>
                      <a:pPr algn="ctr"/>
                      <a:r>
                        <a:rPr lang="en-US" dirty="0" smtClean="0"/>
                        <a:t>Solution in 8.25% Dextrose </a:t>
                      </a:r>
                    </a:p>
                    <a:p>
                      <a:pPr algn="ctr"/>
                      <a:endParaRPr lang="en-US" dirty="0" smtClean="0"/>
                    </a:p>
                    <a:p>
                      <a:pPr algn="ctr"/>
                      <a:r>
                        <a:rPr lang="en-US" dirty="0" smtClean="0"/>
                        <a:t>Hypobaric Solution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aseline="0" dirty="0" smtClean="0"/>
                        <a:t>4-8 mg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10-12 mg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10-16 mg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Bupivacaine</a:t>
            </a:r>
            <a:endParaRPr lang="en-US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1295400" y="3200400"/>
          <a:ext cx="6096000" cy="1010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/>
                <a:gridCol w="30480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Duration</a:t>
                      </a:r>
                      <a:r>
                        <a:rPr lang="en-US" baseline="0" dirty="0" smtClean="0"/>
                        <a:t> Plain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Duration</a:t>
                      </a:r>
                    </a:p>
                    <a:p>
                      <a:pPr algn="ctr"/>
                      <a:r>
                        <a:rPr lang="en-US" dirty="0" smtClean="0"/>
                        <a:t>Epinephrine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90-120 minutes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100-150 minutes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Ropivacaine</a:t>
            </a:r>
          </a:p>
        </p:txBody>
      </p:sp>
      <p:sp>
        <p:nvSpPr>
          <p:cNvPr id="29699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/>
              <a:t>Amide</a:t>
            </a:r>
          </a:p>
          <a:p>
            <a:r>
              <a:rPr lang="en-US" dirty="0"/>
              <a:t>Less toxicity to CV than bupivacaine…important for epidural administration.</a:t>
            </a:r>
          </a:p>
          <a:p>
            <a:r>
              <a:rPr lang="en-US" dirty="0"/>
              <a:t>For </a:t>
            </a:r>
            <a:r>
              <a:rPr lang="en-US" dirty="0" smtClean="0"/>
              <a:t>spinal anesthesia </a:t>
            </a:r>
            <a:r>
              <a:rPr lang="en-US" dirty="0"/>
              <a:t>it takes 1.8-2 times the dose of bupivacaine for similar levels of blockade</a:t>
            </a:r>
          </a:p>
          <a:p>
            <a:r>
              <a:rPr lang="en-US" dirty="0" smtClean="0"/>
              <a:t>Subarachnoid block </a:t>
            </a:r>
            <a:r>
              <a:rPr lang="en-US" dirty="0"/>
              <a:t>use is “off label</a:t>
            </a:r>
            <a:r>
              <a:rPr lang="en-US" dirty="0" smtClean="0"/>
              <a:t>” in the United States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Levobupivacaine</a:t>
            </a:r>
          </a:p>
        </p:txBody>
      </p:sp>
      <p:sp>
        <p:nvSpPr>
          <p:cNvPr id="30723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US"/>
              <a:t>Amide</a:t>
            </a:r>
          </a:p>
          <a:p>
            <a:pPr>
              <a:lnSpc>
                <a:spcPct val="90000"/>
              </a:lnSpc>
            </a:pPr>
            <a:r>
              <a:rPr lang="en-US"/>
              <a:t>S isomer of bupivacaine</a:t>
            </a:r>
          </a:p>
          <a:p>
            <a:pPr>
              <a:lnSpc>
                <a:spcPct val="90000"/>
              </a:lnSpc>
            </a:pPr>
            <a:r>
              <a:rPr lang="en-US"/>
              <a:t>Bupivacaine is a stereoisomer (racemic solution of S and R forms)</a:t>
            </a:r>
          </a:p>
          <a:p>
            <a:pPr>
              <a:lnSpc>
                <a:spcPct val="90000"/>
              </a:lnSpc>
            </a:pPr>
            <a:r>
              <a:rPr lang="en-US"/>
              <a:t>Stereoisomer is a mirror image of the same compound…each exert some unique effects</a:t>
            </a:r>
          </a:p>
          <a:p>
            <a:pPr>
              <a:lnSpc>
                <a:spcPct val="90000"/>
              </a:lnSpc>
            </a:pPr>
            <a:r>
              <a:rPr lang="en-US"/>
              <a:t>R isomer of bupivacaine is more cardiotoxic than the S form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Levobupivacaine</a:t>
            </a:r>
          </a:p>
        </p:txBody>
      </p:sp>
      <p:sp>
        <p:nvSpPr>
          <p:cNvPr id="31747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/>
              <a:t>For </a:t>
            </a:r>
            <a:r>
              <a:rPr lang="en-US" dirty="0" smtClean="0"/>
              <a:t>spinal anesthesia </a:t>
            </a:r>
            <a:r>
              <a:rPr lang="en-US" dirty="0"/>
              <a:t>there are no additional benefits </a:t>
            </a:r>
          </a:p>
          <a:p>
            <a:r>
              <a:rPr lang="en-US" dirty="0"/>
              <a:t>Same dosing as with bupivacaine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2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2514600"/>
            <a:ext cx="8229600" cy="1139825"/>
          </a:xfrm>
        </p:spPr>
        <p:txBody>
          <a:bodyPr>
            <a:normAutofit fontScale="90000"/>
          </a:bodyPr>
          <a:lstStyle/>
          <a:p>
            <a:r>
              <a:rPr lang="en-US" sz="3800"/>
              <a:t>Hypobaric, Isobaric &amp; Hyperbaric Spinal Anesthetic Solutions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Definitions</a:t>
            </a:r>
          </a:p>
        </p:txBody>
      </p:sp>
      <p:sp>
        <p:nvSpPr>
          <p:cNvPr id="34819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/>
              <a:t>Density- weight of 1 ml of solution in grams at a standard temperature</a:t>
            </a:r>
          </a:p>
          <a:p>
            <a:r>
              <a:rPr lang="en-US"/>
              <a:t>Specific Gravity- density of a solution in a ratio compared to the density of water</a:t>
            </a:r>
          </a:p>
          <a:p>
            <a:r>
              <a:rPr lang="en-US"/>
              <a:t>Baracity- ratio of comparing the density of one solution to another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Hypobaric Solution</a:t>
            </a:r>
          </a:p>
        </p:txBody>
      </p:sp>
      <p:sp>
        <p:nvSpPr>
          <p:cNvPr id="35843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381000" y="2743200"/>
            <a:ext cx="8229600" cy="4530725"/>
          </a:xfrm>
        </p:spPr>
        <p:txBody>
          <a:bodyPr/>
          <a:lstStyle/>
          <a:p>
            <a:r>
              <a:rPr lang="en-US"/>
              <a:t>Must be less dense than CSF (1.0069)</a:t>
            </a:r>
          </a:p>
          <a:p>
            <a:pPr>
              <a:buFont typeface="Wingdings" pitchFamily="2" charset="2"/>
              <a:buNone/>
            </a:pP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/>
              <a:t>Tetracaine as a hypobaric solution</a:t>
            </a:r>
          </a:p>
        </p:txBody>
      </p:sp>
      <p:sp>
        <p:nvSpPr>
          <p:cNvPr id="36867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US"/>
              <a:t>Mix 1% tetracaine with equal portions of preservative free sterile water.</a:t>
            </a:r>
          </a:p>
          <a:p>
            <a:pPr>
              <a:lnSpc>
                <a:spcPct val="90000"/>
              </a:lnSpc>
            </a:pPr>
            <a:r>
              <a:rPr lang="en-US"/>
              <a:t>This will create a solution with a baracity of less than 0.9977</a:t>
            </a:r>
          </a:p>
          <a:p>
            <a:pPr>
              <a:lnSpc>
                <a:spcPct val="90000"/>
              </a:lnSpc>
            </a:pPr>
            <a:r>
              <a:rPr lang="en-US"/>
              <a:t>For anorectal and hip repairs a dose of 4-6 mg is adequate.</a:t>
            </a:r>
          </a:p>
          <a:p>
            <a:pPr>
              <a:lnSpc>
                <a:spcPct val="90000"/>
              </a:lnSpc>
            </a:pPr>
            <a:r>
              <a:rPr lang="en-US"/>
              <a:t>The “surgical site” should be positioned “up” as this is where the solution will gravitate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800"/>
              <a:t>Bupivacaine as a hypobaric solution</a:t>
            </a:r>
          </a:p>
        </p:txBody>
      </p:sp>
      <p:sp>
        <p:nvSpPr>
          <p:cNvPr id="37891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/>
              <a:t>Isobaric bupivacaine should be warmed up to 37 degrees C.  </a:t>
            </a:r>
          </a:p>
          <a:p>
            <a:r>
              <a:rPr lang="en-US"/>
              <a:t>The solution will act hypobaric as opposed to isobaric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Isobaric Solutions</a:t>
            </a:r>
          </a:p>
        </p:txBody>
      </p:sp>
      <p:sp>
        <p:nvSpPr>
          <p:cNvPr id="38915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/>
              <a:t>Bupivacaine, ropivacaine &amp; levobupivacaine in concentrations of 0.5-0.75% (plain solutions without dextrose)</a:t>
            </a:r>
          </a:p>
          <a:p>
            <a:r>
              <a:rPr lang="en-US" dirty="0"/>
              <a:t>Tetracaine can be used as an isobaric solution.  To create this solution the niphanoid crystals are mixed with </a:t>
            </a:r>
            <a:r>
              <a:rPr lang="en-US" dirty="0" smtClean="0"/>
              <a:t>cerebral spinal fluid (CSF) </a:t>
            </a:r>
            <a:r>
              <a:rPr lang="en-US" dirty="0"/>
              <a:t>and the desired dose is administered.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Hyperbaric Solutions</a:t>
            </a:r>
          </a:p>
        </p:txBody>
      </p:sp>
      <p:sp>
        <p:nvSpPr>
          <p:cNvPr id="39939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/>
              <a:t>The most commonly used “type” of solution</a:t>
            </a:r>
          </a:p>
          <a:p>
            <a:r>
              <a:rPr lang="en-US"/>
              <a:t>Height is affected by patient position during injection and after injection</a:t>
            </a:r>
          </a:p>
          <a:p>
            <a:r>
              <a:rPr lang="en-US"/>
              <a:t>For a “saddle” block the patient should be kept sitting for 3-5 minutes to allow for “settling”.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Hyperbaric Solutions</a:t>
            </a:r>
          </a:p>
        </p:txBody>
      </p:sp>
      <p:sp>
        <p:nvSpPr>
          <p:cNvPr id="40963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US"/>
              <a:t>If patient is placed supine the medication will move cephalad to the dependent area of the thoracolumbar curve.</a:t>
            </a:r>
          </a:p>
          <a:p>
            <a:pPr>
              <a:lnSpc>
                <a:spcPct val="90000"/>
              </a:lnSpc>
            </a:pPr>
            <a:r>
              <a:rPr lang="en-US"/>
              <a:t>Lateral position- the medication will move to the dependent area.  If patient is left in this position for 5 minutes then turned supine the block will be higher and denser in the dependent side when compared to the non-dependent side.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Spinal Anesthetic Additives</a:t>
            </a:r>
          </a:p>
        </p:txBody>
      </p:sp>
      <p:sp>
        <p:nvSpPr>
          <p:cNvPr id="4198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7848600" cy="4530725"/>
          </a:xfrm>
        </p:spPr>
        <p:txBody>
          <a:bodyPr/>
          <a:lstStyle/>
          <a:p>
            <a:r>
              <a:rPr lang="en-US" sz="2800"/>
              <a:t>Epinephrine is generally added in doses of 01.-0.2 mg</a:t>
            </a:r>
          </a:p>
          <a:p>
            <a:r>
              <a:rPr lang="en-US" sz="2800"/>
              <a:t>Phenylephrine is generally added in doses of 1-2 mg</a:t>
            </a:r>
          </a:p>
          <a:p>
            <a:r>
              <a:rPr lang="en-US" sz="2800"/>
              <a:t>Additives may prolong the spinal block by decreasing uptake of the local anesthetic and weak analgesic properties (alpha 2 adrenergic effects)</a:t>
            </a:r>
          </a:p>
        </p:txBody>
      </p:sp>
      <p:graphicFrame>
        <p:nvGraphicFramePr>
          <p:cNvPr id="41988" name="Object 4"/>
          <p:cNvGraphicFramePr>
            <a:graphicFrameLocks noChangeAspect="1"/>
          </p:cNvGraphicFramePr>
          <p:nvPr>
            <p:ph type="chart" sz="half" idx="2"/>
          </p:nvPr>
        </p:nvGraphicFramePr>
        <p:xfrm>
          <a:off x="4648200" y="2519362"/>
          <a:ext cx="4038600" cy="2692400"/>
        </p:xfrm>
        <a:graphic>
          <a:graphicData uri="http://schemas.openxmlformats.org/presentationml/2006/ole">
            <p:oleObj spid="_x0000_s41988" name="Chart" r:id="rId4" imgW="4800722" imgH="3200481" progId="MSGraph.Chart.8">
              <p:embed followColorScheme="full"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Spinal Anesthetic Additives</a:t>
            </a:r>
          </a:p>
        </p:txBody>
      </p:sp>
      <p:sp>
        <p:nvSpPr>
          <p:cNvPr id="44035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/>
              <a:t>Unfounded concerns of spinal cord ischemia in normal patients when usual doses are administered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Epinephrine will prolong:</a:t>
            </a:r>
          </a:p>
        </p:txBody>
      </p:sp>
      <p:sp>
        <p:nvSpPr>
          <p:cNvPr id="45059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2057400" y="1905000"/>
            <a:ext cx="8229600" cy="4530725"/>
          </a:xfrm>
        </p:spPr>
        <p:txBody>
          <a:bodyPr/>
          <a:lstStyle/>
          <a:p>
            <a:r>
              <a:rPr lang="en-US"/>
              <a:t>Procaine</a:t>
            </a:r>
          </a:p>
          <a:p>
            <a:r>
              <a:rPr lang="en-US"/>
              <a:t>Bupivacaine</a:t>
            </a:r>
          </a:p>
          <a:p>
            <a:r>
              <a:rPr lang="en-US"/>
              <a:t>Tetracaine</a:t>
            </a:r>
          </a:p>
          <a:p>
            <a:r>
              <a:rPr lang="en-US"/>
              <a:t>Lidocaine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Phenylephrine will prolong:</a:t>
            </a:r>
          </a:p>
        </p:txBody>
      </p:sp>
      <p:sp>
        <p:nvSpPr>
          <p:cNvPr id="46083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2362200" y="2514600"/>
            <a:ext cx="6324600" cy="3616325"/>
          </a:xfrm>
        </p:spPr>
        <p:txBody>
          <a:bodyPr/>
          <a:lstStyle/>
          <a:p>
            <a:r>
              <a:rPr lang="en-US"/>
              <a:t>Tetracaine</a:t>
            </a:r>
          </a:p>
          <a:p>
            <a:r>
              <a:rPr lang="en-US"/>
              <a:t>Lidocaine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Summary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fontAlgn="t"/>
            <a:endParaRPr lang="en-US" b="1" dirty="0" smtClean="0"/>
          </a:p>
          <a:p>
            <a:pPr fontAlgn="t"/>
            <a:endParaRPr lang="en-US" b="1" dirty="0" smtClean="0"/>
          </a:p>
          <a:p>
            <a:pPr fontAlgn="t"/>
            <a:endParaRPr lang="en-US" b="1" dirty="0" smtClean="0"/>
          </a:p>
          <a:p>
            <a:pPr fontAlgn="t"/>
            <a:endParaRPr lang="en-US" b="1" dirty="0" smtClean="0"/>
          </a:p>
          <a:p>
            <a:pPr fontAlgn="t"/>
            <a:endParaRPr lang="en-US" b="1" dirty="0" smtClean="0"/>
          </a:p>
          <a:p>
            <a:pPr fontAlgn="t"/>
            <a:endParaRPr lang="en-US" dirty="0" smtClean="0"/>
          </a:p>
          <a:p>
            <a:pPr fontAlgn="t"/>
            <a:endParaRPr lang="en-US" dirty="0" smtClean="0"/>
          </a:p>
          <a:p>
            <a:pPr fontAlgn="t"/>
            <a:endParaRPr lang="en-US" dirty="0" smtClean="0"/>
          </a:p>
          <a:p>
            <a:pPr fontAlgn="t"/>
            <a:endParaRPr lang="en-US" dirty="0" smtClean="0"/>
          </a:p>
          <a:p>
            <a:pPr fontAlgn="t"/>
            <a:endParaRPr lang="en-US" dirty="0" smtClean="0"/>
          </a:p>
          <a:p>
            <a:pPr fontAlgn="t"/>
            <a:endParaRPr lang="en-US" dirty="0" smtClean="0"/>
          </a:p>
          <a:p>
            <a:pPr fontAlgn="t"/>
            <a:endParaRPr lang="en-US" dirty="0" smtClean="0"/>
          </a:p>
          <a:p>
            <a:pPr fontAlgn="t"/>
            <a:endParaRPr lang="en-US" dirty="0" smtClean="0"/>
          </a:p>
          <a:p>
            <a:pPr fontAlgn="t"/>
            <a:endParaRPr lang="en-US" dirty="0" smtClean="0"/>
          </a:p>
          <a:p>
            <a:pPr fontAlgn="t"/>
            <a:endParaRPr lang="en-US" dirty="0" smtClean="0"/>
          </a:p>
          <a:p>
            <a:pPr fontAlgn="t"/>
            <a:endParaRPr lang="en-US" dirty="0" smtClean="0"/>
          </a:p>
          <a:p>
            <a:pPr fontAlgn="t"/>
            <a:endParaRPr lang="en-US" dirty="0" smtClean="0"/>
          </a:p>
          <a:p>
            <a:pPr fontAlgn="t"/>
            <a:endParaRPr lang="en-US" dirty="0" smtClean="0"/>
          </a:p>
          <a:p>
            <a:pPr fontAlgn="t"/>
            <a:endParaRPr lang="en-US" dirty="0" smtClean="0"/>
          </a:p>
          <a:p>
            <a:pPr fontAlgn="t"/>
            <a:endParaRPr lang="en-US" dirty="0" smtClean="0"/>
          </a:p>
          <a:p>
            <a:pPr fontAlgn="t"/>
            <a:endParaRPr lang="en-US" dirty="0" smtClean="0"/>
          </a:p>
          <a:p>
            <a:pPr fontAlgn="t"/>
            <a:endParaRPr lang="en-US" dirty="0" smtClean="0"/>
          </a:p>
          <a:p>
            <a:pPr fontAlgn="t"/>
            <a:endParaRPr lang="en-US" dirty="0" smtClean="0"/>
          </a:p>
          <a:p>
            <a:pPr fontAlgn="t"/>
            <a:endParaRPr lang="en-US" dirty="0" smtClean="0"/>
          </a:p>
          <a:p>
            <a:pPr fontAlgn="t"/>
            <a:endParaRPr lang="en-US" dirty="0" smtClean="0"/>
          </a:p>
          <a:p>
            <a:pPr fontAlgn="t"/>
            <a:endParaRPr lang="en-US" dirty="0" smtClean="0"/>
          </a:p>
          <a:p>
            <a:pPr fontAlgn="t"/>
            <a:endParaRPr lang="en-US" dirty="0" smtClean="0"/>
          </a:p>
          <a:p>
            <a:pPr fontAlgn="t"/>
            <a:endParaRPr lang="en-US" dirty="0" smtClean="0"/>
          </a:p>
          <a:p>
            <a:pPr fontAlgn="t"/>
            <a:endParaRPr lang="en-US" dirty="0" smtClean="0"/>
          </a:p>
          <a:p>
            <a:pPr fontAlgn="t"/>
            <a:endParaRPr lang="en-US" dirty="0" smtClean="0"/>
          </a:p>
          <a:p>
            <a:endParaRPr lang="en-US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304799" y="360680"/>
          <a:ext cx="8534400" cy="6223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06880"/>
                <a:gridCol w="2360918"/>
                <a:gridCol w="1355933"/>
                <a:gridCol w="1739070"/>
                <a:gridCol w="1371599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Medication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Preparation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Dose </a:t>
                      </a:r>
                    </a:p>
                    <a:p>
                      <a:pPr algn="ctr"/>
                      <a:r>
                        <a:rPr lang="en-US" dirty="0" smtClean="0"/>
                        <a:t>Lower </a:t>
                      </a:r>
                    </a:p>
                    <a:p>
                      <a:pPr algn="ctr"/>
                      <a:r>
                        <a:rPr lang="en-US" dirty="0" smtClean="0"/>
                        <a:t>Limbs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Dose</a:t>
                      </a:r>
                    </a:p>
                    <a:p>
                      <a:pPr algn="ctr"/>
                      <a:r>
                        <a:rPr lang="en-US" dirty="0" smtClean="0"/>
                        <a:t>Lower </a:t>
                      </a:r>
                    </a:p>
                    <a:p>
                      <a:pPr algn="ctr"/>
                      <a:r>
                        <a:rPr lang="en-US" dirty="0" smtClean="0"/>
                        <a:t>Abdomen</a:t>
                      </a:r>
                    </a:p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Dose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Upper Abdomen</a:t>
                      </a:r>
                    </a:p>
                    <a:p>
                      <a:pPr algn="ctr"/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Procaine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10% Solution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75 mg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125 mg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200 mg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Lidocaine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5% Solution</a:t>
                      </a:r>
                      <a:r>
                        <a:rPr lang="en-US" baseline="0" dirty="0" smtClean="0"/>
                        <a:t> in 7.5% dextrose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25-50</a:t>
                      </a:r>
                      <a:r>
                        <a:rPr lang="en-US" baseline="0" dirty="0" smtClean="0"/>
                        <a:t> mg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50-75 mg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75-100 mg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Tetracaine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1% Solution in 10% glucose or as niphanoid crystals</a:t>
                      </a:r>
                    </a:p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4-8 mg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10-12 mg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10-16 mg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Bupivacaine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0.5-0.75% Isobaric Solution</a:t>
                      </a:r>
                    </a:p>
                    <a:p>
                      <a:pPr algn="ctr"/>
                      <a:endParaRPr lang="en-US" dirty="0" smtClean="0"/>
                    </a:p>
                    <a:p>
                      <a:pPr algn="ctr"/>
                      <a:r>
                        <a:rPr lang="en-US" dirty="0" smtClean="0"/>
                        <a:t>0.5-0.75% Hyperbaric</a:t>
                      </a:r>
                    </a:p>
                    <a:p>
                      <a:pPr algn="ctr"/>
                      <a:r>
                        <a:rPr lang="en-US" dirty="0" smtClean="0"/>
                        <a:t>Solution in 8.25% Dextrose </a:t>
                      </a:r>
                    </a:p>
                    <a:p>
                      <a:pPr algn="ctr"/>
                      <a:endParaRPr lang="en-US" dirty="0" smtClean="0"/>
                    </a:p>
                    <a:p>
                      <a:pPr algn="ctr"/>
                      <a:r>
                        <a:rPr lang="en-US" dirty="0" smtClean="0"/>
                        <a:t>Hypobaric Solution</a:t>
                      </a:r>
                    </a:p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4-10 mg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12-14 mg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12-18 mg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Summary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sz="quarter" idx="1"/>
          </p:nvPr>
        </p:nvGraphicFramePr>
        <p:xfrm>
          <a:off x="609600" y="2667000"/>
          <a:ext cx="8153400" cy="1854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17800"/>
                <a:gridCol w="2717800"/>
                <a:gridCol w="27178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Medication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Duration Plain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Duration</a:t>
                      </a:r>
                      <a:r>
                        <a:rPr lang="en-US" baseline="0" dirty="0" smtClean="0"/>
                        <a:t> Epinephrine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Procaine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45 minutes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60 minutes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Lidocaine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60-75</a:t>
                      </a:r>
                      <a:r>
                        <a:rPr lang="en-US" baseline="0" dirty="0" smtClean="0"/>
                        <a:t> minutes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60-90 minutes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Tetracaine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90-120 minutes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120-240 minutes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Bupivacaine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90-120</a:t>
                      </a:r>
                      <a:r>
                        <a:rPr lang="en-US" baseline="0" dirty="0" smtClean="0"/>
                        <a:t> minutes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100-150 minutes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References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876800"/>
          </a:xfrm>
        </p:spPr>
        <p:txBody>
          <a:bodyPr>
            <a:noAutofit/>
          </a:bodyPr>
          <a:lstStyle/>
          <a:p>
            <a:r>
              <a:rPr lang="en-US" sz="1200" dirty="0" err="1" smtClean="0"/>
              <a:t>Ankcorn</a:t>
            </a:r>
            <a:r>
              <a:rPr lang="en-US" sz="1200" dirty="0" smtClean="0"/>
              <a:t>, C. &amp; Casey W.F.  (1993).  Spinal </a:t>
            </a:r>
            <a:r>
              <a:rPr lang="en-US" sz="1200" dirty="0" err="1" smtClean="0"/>
              <a:t>Anaesthesia</a:t>
            </a:r>
            <a:r>
              <a:rPr lang="en-US" sz="1200" dirty="0" smtClean="0"/>
              <a:t>- A Practical Guide.  </a:t>
            </a:r>
            <a:r>
              <a:rPr lang="en-US" sz="1200" i="1" dirty="0" smtClean="0"/>
              <a:t>Update in </a:t>
            </a:r>
            <a:r>
              <a:rPr lang="en-US" sz="1200" i="1" dirty="0" err="1" smtClean="0"/>
              <a:t>Anaesthesia</a:t>
            </a:r>
            <a:r>
              <a:rPr lang="en-US" sz="1200" i="1" dirty="0" smtClean="0"/>
              <a:t>.</a:t>
            </a:r>
            <a:r>
              <a:rPr lang="en-US" sz="1200" dirty="0" smtClean="0"/>
              <a:t>  Issue 3; Article 2. </a:t>
            </a:r>
          </a:p>
          <a:p>
            <a:r>
              <a:rPr lang="en-US" sz="1200" dirty="0" smtClean="0"/>
              <a:t>Brown, D.L. (2005).  Spinal, epidural, and caudal anesthesia.  In R.D. Miller </a:t>
            </a:r>
            <a:r>
              <a:rPr lang="en-US" sz="1200" i="1" dirty="0" smtClean="0"/>
              <a:t>Miller’s Anesthesia, 6</a:t>
            </a:r>
            <a:r>
              <a:rPr lang="en-US" sz="1200" i="1" baseline="30000" dirty="0" smtClean="0"/>
              <a:t>th</a:t>
            </a:r>
            <a:r>
              <a:rPr lang="en-US" sz="1200" i="1" dirty="0" smtClean="0"/>
              <a:t> edition.</a:t>
            </a:r>
            <a:r>
              <a:rPr lang="en-US" sz="1200" dirty="0" smtClean="0"/>
              <a:t> Philadelphia: Elsevier Churchill Livingstone.</a:t>
            </a:r>
          </a:p>
          <a:p>
            <a:r>
              <a:rPr lang="en-US" sz="1200" dirty="0" err="1" smtClean="0"/>
              <a:t>Burkard</a:t>
            </a:r>
            <a:r>
              <a:rPr lang="en-US" sz="1200" dirty="0" smtClean="0"/>
              <a:t> J, Lee Olson R., </a:t>
            </a:r>
            <a:r>
              <a:rPr lang="en-US" sz="1200" dirty="0" err="1" smtClean="0"/>
              <a:t>Vacchiano</a:t>
            </a:r>
            <a:r>
              <a:rPr lang="en-US" sz="1200" dirty="0" smtClean="0"/>
              <a:t> CA.  Regional Anesthesia. In JJ </a:t>
            </a:r>
            <a:r>
              <a:rPr lang="en-US" sz="1200" dirty="0" err="1" smtClean="0"/>
              <a:t>Nagelhout</a:t>
            </a:r>
            <a:r>
              <a:rPr lang="en-US" sz="1200" dirty="0" smtClean="0"/>
              <a:t> &amp; KL </a:t>
            </a:r>
            <a:r>
              <a:rPr lang="en-US" sz="1200" dirty="0" err="1" smtClean="0"/>
              <a:t>Zaglaniczny</a:t>
            </a:r>
            <a:r>
              <a:rPr lang="en-US" sz="1200" dirty="0" smtClean="0"/>
              <a:t> (</a:t>
            </a:r>
            <a:r>
              <a:rPr lang="en-US" sz="1200" dirty="0" err="1" smtClean="0"/>
              <a:t>eds</a:t>
            </a:r>
            <a:r>
              <a:rPr lang="en-US" sz="1200" dirty="0" smtClean="0"/>
              <a:t>) Nurse Anesthesia 3</a:t>
            </a:r>
            <a:r>
              <a:rPr lang="en-US" sz="1200" baseline="30000" dirty="0" smtClean="0"/>
              <a:t>rd</a:t>
            </a:r>
            <a:r>
              <a:rPr lang="en-US" sz="1200" dirty="0" smtClean="0"/>
              <a:t> edition.  Pages 977-1030.</a:t>
            </a:r>
          </a:p>
          <a:p>
            <a:r>
              <a:rPr lang="en-US" sz="1200" dirty="0" smtClean="0"/>
              <a:t>Casey W.F. (2000). Spinal </a:t>
            </a:r>
            <a:r>
              <a:rPr lang="en-US" sz="1200" dirty="0" err="1" smtClean="0"/>
              <a:t>Anaesthesia</a:t>
            </a:r>
            <a:r>
              <a:rPr lang="en-US" sz="1200" dirty="0" smtClean="0"/>
              <a:t>- A Practical Guide.  </a:t>
            </a:r>
            <a:r>
              <a:rPr lang="en-US" sz="1200" i="1" dirty="0" smtClean="0"/>
              <a:t>Update in </a:t>
            </a:r>
            <a:r>
              <a:rPr lang="en-US" sz="1200" i="1" dirty="0" err="1" smtClean="0"/>
              <a:t>Anaesthesia</a:t>
            </a:r>
            <a:r>
              <a:rPr lang="en-US" sz="1200" dirty="0" smtClean="0"/>
              <a:t>.  Issue 12; Article 8. </a:t>
            </a:r>
          </a:p>
          <a:p>
            <a:r>
              <a:rPr lang="en-US" sz="1200" dirty="0" smtClean="0"/>
              <a:t>Dobson M.B. (2000).  Conduction </a:t>
            </a:r>
            <a:r>
              <a:rPr lang="en-US" sz="1200" dirty="0" err="1" smtClean="0"/>
              <a:t>Anaesthsia</a:t>
            </a:r>
            <a:r>
              <a:rPr lang="en-US" sz="1200" dirty="0" smtClean="0"/>
              <a:t>.  In </a:t>
            </a:r>
            <a:r>
              <a:rPr lang="en-US" sz="1200" i="1" dirty="0" err="1" smtClean="0"/>
              <a:t>Anaesthesia</a:t>
            </a:r>
            <a:r>
              <a:rPr lang="en-US" sz="1200" i="1" dirty="0" smtClean="0"/>
              <a:t> at the District Hospital</a:t>
            </a:r>
            <a:r>
              <a:rPr lang="en-US" sz="1200" dirty="0" smtClean="0"/>
              <a:t>.  Pages 86-102.  World Health Organization. </a:t>
            </a:r>
          </a:p>
          <a:p>
            <a:r>
              <a:rPr lang="en-US" sz="1200" dirty="0" err="1" smtClean="0"/>
              <a:t>Kleinman</a:t>
            </a:r>
            <a:r>
              <a:rPr lang="en-US" sz="1200" dirty="0" smtClean="0"/>
              <a:t>, W. &amp; Mikhail, M. (2006).  Spinal, epidural, &amp; caudal blocks. In G.E. Morgan et al </a:t>
            </a:r>
            <a:r>
              <a:rPr lang="en-US" sz="1200" i="1" dirty="0" smtClean="0"/>
              <a:t>Clinical Anesthesiology, 4</a:t>
            </a:r>
            <a:r>
              <a:rPr lang="en-US" sz="1200" i="1" baseline="30000" dirty="0" smtClean="0"/>
              <a:t>th</a:t>
            </a:r>
            <a:r>
              <a:rPr lang="en-US" sz="1200" i="1" dirty="0" smtClean="0"/>
              <a:t> edition.</a:t>
            </a:r>
            <a:r>
              <a:rPr lang="en-US" sz="1200" dirty="0" smtClean="0"/>
              <a:t>  New York: Lange Medical Books.</a:t>
            </a:r>
          </a:p>
          <a:p>
            <a:r>
              <a:rPr lang="en-US" sz="1200" dirty="0" err="1" smtClean="0"/>
              <a:t>Niemi</a:t>
            </a:r>
            <a:r>
              <a:rPr lang="en-US" sz="1200" dirty="0" smtClean="0"/>
              <a:t>, G., </a:t>
            </a:r>
            <a:r>
              <a:rPr lang="en-US" sz="1200" dirty="0" err="1" smtClean="0"/>
              <a:t>Breivik</a:t>
            </a:r>
            <a:r>
              <a:rPr lang="en-US" sz="1200" dirty="0" smtClean="0"/>
              <a:t>, H. (2002).  Epinephrine markedly improves thoracic epidural analgesia produced by small-dose infusion of ropivacaine, fentanyl, and epinephrine after major thoracic or abdominal surgery: a randomized, double-blind crossover study with and without epinephrine.  </a:t>
            </a:r>
            <a:r>
              <a:rPr lang="en-US" sz="1200" i="1" dirty="0" smtClean="0"/>
              <a:t>Anesthesia and Analgesia, </a:t>
            </a:r>
            <a:r>
              <a:rPr lang="en-US" sz="1200" dirty="0" smtClean="0"/>
              <a:t>94, 1598-1605.</a:t>
            </a:r>
          </a:p>
          <a:p>
            <a:r>
              <a:rPr lang="en-US" sz="1200" dirty="0" err="1" smtClean="0"/>
              <a:t>Priddle</a:t>
            </a:r>
            <a:r>
              <a:rPr lang="en-US" sz="1200" dirty="0" smtClean="0"/>
              <a:t>, H.D., Andros, G.J. (1950).  Primary spinal anesthetic effects of epinephrine.  </a:t>
            </a:r>
            <a:r>
              <a:rPr lang="en-US" sz="1200" i="1" dirty="0" smtClean="0"/>
              <a:t>Anesthesia and Analgesia, </a:t>
            </a:r>
            <a:r>
              <a:rPr lang="en-US" sz="1200" dirty="0" smtClean="0"/>
              <a:t>29, 156-162.</a:t>
            </a:r>
          </a:p>
          <a:p>
            <a:r>
              <a:rPr lang="en-US" sz="1200" dirty="0" smtClean="0"/>
              <a:t>Reese, C.A. (2007).  </a:t>
            </a:r>
            <a:r>
              <a:rPr lang="en-US" sz="1200" i="1" dirty="0" smtClean="0"/>
              <a:t>Clinical Techniques of Regional Anesthesia</a:t>
            </a:r>
            <a:r>
              <a:rPr lang="en-US" sz="1200" dirty="0" smtClean="0"/>
              <a:t>.  Park Ridge, Il: AANA </a:t>
            </a:r>
            <a:r>
              <a:rPr lang="en-US" sz="1200" dirty="0" err="1" smtClean="0"/>
              <a:t>Publising</a:t>
            </a:r>
            <a:r>
              <a:rPr lang="en-US" sz="1200" dirty="0" smtClean="0"/>
              <a:t>. </a:t>
            </a:r>
          </a:p>
          <a:p>
            <a:r>
              <a:rPr lang="en-US" sz="1200" dirty="0" smtClean="0"/>
              <a:t>Warren, D.T. &amp; Liu, S.S. (2008).  Neuraxial Anesthesia.  In D.E. </a:t>
            </a:r>
            <a:r>
              <a:rPr lang="en-US" sz="1200" dirty="0" err="1" smtClean="0"/>
              <a:t>Longnecker</a:t>
            </a:r>
            <a:r>
              <a:rPr lang="en-US" sz="1200" dirty="0" smtClean="0"/>
              <a:t> et al (</a:t>
            </a:r>
            <a:r>
              <a:rPr lang="en-US" sz="1200" dirty="0" err="1" smtClean="0"/>
              <a:t>eds</a:t>
            </a:r>
            <a:r>
              <a:rPr lang="en-US" sz="1200" dirty="0" smtClean="0"/>
              <a:t>) </a:t>
            </a:r>
            <a:r>
              <a:rPr lang="en-US" sz="1200" i="1" dirty="0" smtClean="0"/>
              <a:t>Anesthesiology.</a:t>
            </a:r>
            <a:r>
              <a:rPr lang="en-US" sz="1200" dirty="0" smtClean="0"/>
              <a:t>  New York: McGraw-Hill Medical.</a:t>
            </a:r>
          </a:p>
          <a:p>
            <a:endParaRPr lang="en-US" sz="105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dian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Median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dia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164</TotalTime>
  <Words>1740</Words>
  <Application>Microsoft Office PowerPoint</Application>
  <PresentationFormat>On-screen Show (4:3)</PresentationFormat>
  <Paragraphs>368</Paragraphs>
  <Slides>41</Slides>
  <Notes>41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3" baseType="lpstr">
      <vt:lpstr>Median</vt:lpstr>
      <vt:lpstr>Chart</vt:lpstr>
      <vt:lpstr>Local  Anesthetics Used For Spinal Anesthesia</vt:lpstr>
      <vt:lpstr>Disclaimer</vt:lpstr>
      <vt:lpstr>Factors in Spread of Spinal Anesthetics</vt:lpstr>
      <vt:lpstr>Local Anesthetics in the US for Spinal Anesthesia</vt:lpstr>
      <vt:lpstr>Categories of Local Anesthetics for Spinal Anesthesia</vt:lpstr>
      <vt:lpstr>Short Acting Spinal Local Anesthetics</vt:lpstr>
      <vt:lpstr>Procaine</vt:lpstr>
      <vt:lpstr>Procaine Limitations</vt:lpstr>
      <vt:lpstr>Procaine</vt:lpstr>
      <vt:lpstr>Lidocaine</vt:lpstr>
      <vt:lpstr>Limitations of Lidocaine</vt:lpstr>
      <vt:lpstr>Lidocaine</vt:lpstr>
      <vt:lpstr>Mepivacaine</vt:lpstr>
      <vt:lpstr>Mepivacaine</vt:lpstr>
      <vt:lpstr>Long Acting Spinal Local Anesthetics</vt:lpstr>
      <vt:lpstr>Tetracaine</vt:lpstr>
      <vt:lpstr>Tetracaine</vt:lpstr>
      <vt:lpstr>Tetracaine</vt:lpstr>
      <vt:lpstr>Tetracaine</vt:lpstr>
      <vt:lpstr>Bupivacaine</vt:lpstr>
      <vt:lpstr>Bupivacaine</vt:lpstr>
      <vt:lpstr>Bupivacaine</vt:lpstr>
      <vt:lpstr>Bupivacaine</vt:lpstr>
      <vt:lpstr>Ropivacaine</vt:lpstr>
      <vt:lpstr>Levobupivacaine</vt:lpstr>
      <vt:lpstr>Levobupivacaine</vt:lpstr>
      <vt:lpstr>Hypobaric, Isobaric &amp; Hyperbaric Spinal Anesthetic Solutions</vt:lpstr>
      <vt:lpstr>Definitions</vt:lpstr>
      <vt:lpstr>Hypobaric Solution</vt:lpstr>
      <vt:lpstr>Tetracaine as a hypobaric solution</vt:lpstr>
      <vt:lpstr>Bupivacaine as a hypobaric solution</vt:lpstr>
      <vt:lpstr>Isobaric Solutions</vt:lpstr>
      <vt:lpstr>Hyperbaric Solutions</vt:lpstr>
      <vt:lpstr>Hyperbaric Solutions</vt:lpstr>
      <vt:lpstr>Spinal Anesthetic Additives</vt:lpstr>
      <vt:lpstr>Spinal Anesthetic Additives</vt:lpstr>
      <vt:lpstr>Epinephrine will prolong:</vt:lpstr>
      <vt:lpstr>Phenylephrine will prolong:</vt:lpstr>
      <vt:lpstr>Summary</vt:lpstr>
      <vt:lpstr>Summary</vt:lpstr>
      <vt:lpstr>References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Local Anesthetics Used For Spinal Anesthesia</dc:title>
  <dc:creator>Daniel Moos</dc:creator>
  <cp:lastModifiedBy> </cp:lastModifiedBy>
  <cp:revision>26</cp:revision>
  <dcterms:created xsi:type="dcterms:W3CDTF">2006-10-03T19:39:25Z</dcterms:created>
  <dcterms:modified xsi:type="dcterms:W3CDTF">2009-11-27T12:49:04Z</dcterms:modified>
</cp:coreProperties>
</file>