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Default Extension="gif" ContentType="image/gif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41"/>
  </p:notesMasterIdLst>
  <p:handoutMasterIdLst>
    <p:handoutMasterId r:id="rId42"/>
  </p:handoutMasterIdLst>
  <p:sldIdLst>
    <p:sldId id="256" r:id="rId2"/>
    <p:sldId id="309" r:id="rId3"/>
    <p:sldId id="257" r:id="rId4"/>
    <p:sldId id="258" r:id="rId5"/>
    <p:sldId id="297" r:id="rId6"/>
    <p:sldId id="298" r:id="rId7"/>
    <p:sldId id="299" r:id="rId8"/>
    <p:sldId id="300" r:id="rId9"/>
    <p:sldId id="301" r:id="rId10"/>
    <p:sldId id="302" r:id="rId11"/>
    <p:sldId id="303" r:id="rId12"/>
    <p:sldId id="305" r:id="rId13"/>
    <p:sldId id="304" r:id="rId14"/>
    <p:sldId id="306" r:id="rId15"/>
    <p:sldId id="264" r:id="rId16"/>
    <p:sldId id="265" r:id="rId17"/>
    <p:sldId id="266" r:id="rId18"/>
    <p:sldId id="262" r:id="rId19"/>
    <p:sldId id="267" r:id="rId20"/>
    <p:sldId id="268" r:id="rId21"/>
    <p:sldId id="269" r:id="rId22"/>
    <p:sldId id="270" r:id="rId23"/>
    <p:sldId id="271" r:id="rId24"/>
    <p:sldId id="272" r:id="rId25"/>
    <p:sldId id="261" r:id="rId26"/>
    <p:sldId id="277" r:id="rId27"/>
    <p:sldId id="278" r:id="rId28"/>
    <p:sldId id="279" r:id="rId29"/>
    <p:sldId id="280" r:id="rId30"/>
    <p:sldId id="281" r:id="rId31"/>
    <p:sldId id="282" r:id="rId32"/>
    <p:sldId id="296" r:id="rId33"/>
    <p:sldId id="283" r:id="rId34"/>
    <p:sldId id="284" r:id="rId35"/>
    <p:sldId id="285" r:id="rId36"/>
    <p:sldId id="286" r:id="rId37"/>
    <p:sldId id="275" r:id="rId38"/>
    <p:sldId id="276" r:id="rId39"/>
    <p:sldId id="308" r:id="rId40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08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5">
  <dgm:title val=""/>
  <dgm:desc val=""/>
  <dgm:catLst>
    <dgm:cat type="accent3" pri="11500"/>
  </dgm:catLst>
  <dgm:styleLbl name="node0">
    <dgm:fillClrLst meth="cycle"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alpha val="9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alpha val="90000"/>
      </a:schemeClr>
      <a:schemeClr val="accent3">
        <a:alpha val="5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/>
    <dgm:txEffectClrLst/>
  </dgm:styleLbl>
  <dgm:styleLbl name="lnNode1">
    <dgm:fillClrLst>
      <a:schemeClr val="accent3">
        <a:shade val="90000"/>
      </a:schemeClr>
      <a:schemeClr val="accent3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  <a:alpha val="90000"/>
      </a:schemeClr>
      <a:schemeClr val="accent3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bgSibTrans2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/>
    <dgm:txEffectClrLst/>
  </dgm:styleLbl>
  <dgm:styleLbl name="sibTrans1D1">
    <dgm:fillClrLst>
      <a:schemeClr val="accent3">
        <a:shade val="90000"/>
      </a:schemeClr>
      <a:schemeClr val="accent3">
        <a:tint val="50000"/>
      </a:schemeClr>
    </dgm:fillClrLst>
    <dgm:linClrLst>
      <a:schemeClr val="accent3">
        <a:shade val="90000"/>
      </a:schemeClr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alpha val="90000"/>
      </a:schemeClr>
      <a:schemeClr val="accent3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alpha val="90000"/>
        <a:tint val="40000"/>
      </a:schemeClr>
      <a:schemeClr val="accent3">
        <a:alpha val="5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7CEAD23-9498-4A00-A344-D00EE020AC68}" type="doc">
      <dgm:prSet loTypeId="urn:microsoft.com/office/officeart/2005/8/layout/hProcess11" loCatId="process" qsTypeId="urn:microsoft.com/office/officeart/2005/8/quickstyle/simple3" qsCatId="simple" csTypeId="urn:microsoft.com/office/officeart/2005/8/colors/accent3_5" csCatId="accent3" phldr="1"/>
      <dgm:spPr/>
    </dgm:pt>
    <dgm:pt modelId="{DBFD3F9C-9824-42D1-AED7-473319BEB67D}">
      <dgm:prSet phldrT="[Text]"/>
      <dgm:spPr/>
      <dgm:t>
        <a:bodyPr/>
        <a:lstStyle/>
        <a:p>
          <a:r>
            <a:rPr lang="en-US" dirty="0" err="1" smtClean="0"/>
            <a:t>Hyperdynamic</a:t>
          </a:r>
          <a:r>
            <a:rPr lang="en-US" dirty="0" smtClean="0"/>
            <a:t> Circulation</a:t>
          </a:r>
          <a:endParaRPr lang="en-US" dirty="0"/>
        </a:p>
      </dgm:t>
    </dgm:pt>
    <dgm:pt modelId="{67E3DF7F-567C-4AA0-ABE6-A5390AC36DB5}" type="parTrans" cxnId="{EF275CE6-8D5D-4AC1-A02E-857BD0F435EF}">
      <dgm:prSet/>
      <dgm:spPr/>
    </dgm:pt>
    <dgm:pt modelId="{507E17E5-D78F-428F-8686-E72036E67681}" type="sibTrans" cxnId="{EF275CE6-8D5D-4AC1-A02E-857BD0F435EF}">
      <dgm:prSet/>
      <dgm:spPr/>
    </dgm:pt>
    <dgm:pt modelId="{ECDF1A0F-05ED-465A-8521-773FEBE9A708}">
      <dgm:prSet phldrT="[Text]"/>
      <dgm:spPr/>
      <dgm:t>
        <a:bodyPr/>
        <a:lstStyle/>
        <a:p>
          <a:r>
            <a:rPr lang="en-US" dirty="0" smtClean="0"/>
            <a:t>Enhanced local uptake of local anesthetic</a:t>
          </a:r>
          <a:endParaRPr lang="en-US" dirty="0"/>
        </a:p>
      </dgm:t>
    </dgm:pt>
    <dgm:pt modelId="{47CE44B6-58E0-4ED2-B712-2C89A7EEEEFB}" type="parTrans" cxnId="{554BBDDF-A214-4370-B3C7-6B7910850BFA}">
      <dgm:prSet/>
      <dgm:spPr/>
    </dgm:pt>
    <dgm:pt modelId="{FDC01AC8-EF1B-4C47-9C8C-7878366A0123}" type="sibTrans" cxnId="{554BBDDF-A214-4370-B3C7-6B7910850BFA}">
      <dgm:prSet/>
      <dgm:spPr/>
    </dgm:pt>
    <dgm:pt modelId="{552359F9-C5A6-4D34-A1AC-6B1DAFB9E919}">
      <dgm:prSet phldrT="[Text]"/>
      <dgm:spPr/>
      <dgm:t>
        <a:bodyPr/>
        <a:lstStyle/>
        <a:p>
          <a:r>
            <a:rPr lang="en-US" dirty="0" smtClean="0"/>
            <a:t>Peak concentrations occur earlier and result in higher concentrations of local anesthetics</a:t>
          </a:r>
          <a:endParaRPr lang="en-US" dirty="0"/>
        </a:p>
      </dgm:t>
    </dgm:pt>
    <dgm:pt modelId="{FD67F1F3-06C9-4A24-9A71-1B5F3BE4EBF3}" type="parTrans" cxnId="{D874CB88-FBA1-4434-A959-21901BA22CF6}">
      <dgm:prSet/>
      <dgm:spPr/>
    </dgm:pt>
    <dgm:pt modelId="{83AB9541-F8C4-41B3-9E2E-7776A42DB0B8}" type="sibTrans" cxnId="{D874CB88-FBA1-4434-A959-21901BA22CF6}">
      <dgm:prSet/>
      <dgm:spPr/>
    </dgm:pt>
    <dgm:pt modelId="{28B94584-31F9-4A44-ABCB-073D750FCF7D}" type="pres">
      <dgm:prSet presAssocID="{07CEAD23-9498-4A00-A344-D00EE020AC68}" presName="Name0" presStyleCnt="0">
        <dgm:presLayoutVars>
          <dgm:dir/>
          <dgm:resizeHandles val="exact"/>
        </dgm:presLayoutVars>
      </dgm:prSet>
      <dgm:spPr/>
    </dgm:pt>
    <dgm:pt modelId="{AF3177AA-070D-45EF-A52B-A6F4BF7ABA65}" type="pres">
      <dgm:prSet presAssocID="{07CEAD23-9498-4A00-A344-D00EE020AC68}" presName="arrow" presStyleLbl="bgShp" presStyleIdx="0" presStyleCnt="1"/>
      <dgm:spPr/>
    </dgm:pt>
    <dgm:pt modelId="{1EFD6935-29F8-4CB0-85A7-4919AAD922A8}" type="pres">
      <dgm:prSet presAssocID="{07CEAD23-9498-4A00-A344-D00EE020AC68}" presName="points" presStyleCnt="0"/>
      <dgm:spPr/>
    </dgm:pt>
    <dgm:pt modelId="{E41B43ED-4BBE-4816-8276-241E1A0D8A97}" type="pres">
      <dgm:prSet presAssocID="{DBFD3F9C-9824-42D1-AED7-473319BEB67D}" presName="compositeA" presStyleCnt="0"/>
      <dgm:spPr/>
    </dgm:pt>
    <dgm:pt modelId="{A249E6BA-BBAB-4309-9667-38E04E1EE437}" type="pres">
      <dgm:prSet presAssocID="{DBFD3F9C-9824-42D1-AED7-473319BEB67D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50F5942-1F68-4420-8973-A72C43E1970E}" type="pres">
      <dgm:prSet presAssocID="{DBFD3F9C-9824-42D1-AED7-473319BEB67D}" presName="circleA" presStyleLbl="node1" presStyleIdx="0" presStyleCnt="3"/>
      <dgm:spPr/>
    </dgm:pt>
    <dgm:pt modelId="{5DC4460B-C3A5-4077-9A33-870815A4C3CC}" type="pres">
      <dgm:prSet presAssocID="{DBFD3F9C-9824-42D1-AED7-473319BEB67D}" presName="spaceA" presStyleCnt="0"/>
      <dgm:spPr/>
    </dgm:pt>
    <dgm:pt modelId="{7F098EF0-718C-4906-A1E4-BD76D83B749D}" type="pres">
      <dgm:prSet presAssocID="{507E17E5-D78F-428F-8686-E72036E67681}" presName="space" presStyleCnt="0"/>
      <dgm:spPr/>
    </dgm:pt>
    <dgm:pt modelId="{E9E31C91-A5C6-4635-9C0F-F5DCD2402FA0}" type="pres">
      <dgm:prSet presAssocID="{ECDF1A0F-05ED-465A-8521-773FEBE9A708}" presName="compositeB" presStyleCnt="0"/>
      <dgm:spPr/>
    </dgm:pt>
    <dgm:pt modelId="{B743144D-0940-449C-925D-8A036383A6D7}" type="pres">
      <dgm:prSet presAssocID="{ECDF1A0F-05ED-465A-8521-773FEBE9A708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858D1B1-99B1-4720-BA07-03DFACBCF504}" type="pres">
      <dgm:prSet presAssocID="{ECDF1A0F-05ED-465A-8521-773FEBE9A708}" presName="circleB" presStyleLbl="node1" presStyleIdx="1" presStyleCnt="3"/>
      <dgm:spPr/>
    </dgm:pt>
    <dgm:pt modelId="{D54EF36F-C890-4CA3-A4ED-D009250C3719}" type="pres">
      <dgm:prSet presAssocID="{ECDF1A0F-05ED-465A-8521-773FEBE9A708}" presName="spaceB" presStyleCnt="0"/>
      <dgm:spPr/>
    </dgm:pt>
    <dgm:pt modelId="{B91C8EEC-CA08-4717-8534-AD3671EC6C0E}" type="pres">
      <dgm:prSet presAssocID="{FDC01AC8-EF1B-4C47-9C8C-7878366A0123}" presName="space" presStyleCnt="0"/>
      <dgm:spPr/>
    </dgm:pt>
    <dgm:pt modelId="{CCD6DC6C-F711-40CB-AA37-F45AFE23FFCC}" type="pres">
      <dgm:prSet presAssocID="{552359F9-C5A6-4D34-A1AC-6B1DAFB9E919}" presName="compositeA" presStyleCnt="0"/>
      <dgm:spPr/>
    </dgm:pt>
    <dgm:pt modelId="{0DFE6078-217A-4B8C-99CE-D897147C98F3}" type="pres">
      <dgm:prSet presAssocID="{552359F9-C5A6-4D34-A1AC-6B1DAFB9E919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367B55-2554-4513-B022-46635C823DAE}" type="pres">
      <dgm:prSet presAssocID="{552359F9-C5A6-4D34-A1AC-6B1DAFB9E919}" presName="circleA" presStyleLbl="node1" presStyleIdx="2" presStyleCnt="3"/>
      <dgm:spPr/>
    </dgm:pt>
    <dgm:pt modelId="{7351F9CB-1F48-4A00-9A13-D94CDD842A56}" type="pres">
      <dgm:prSet presAssocID="{552359F9-C5A6-4D34-A1AC-6B1DAFB9E919}" presName="spaceA" presStyleCnt="0"/>
      <dgm:spPr/>
    </dgm:pt>
  </dgm:ptLst>
  <dgm:cxnLst>
    <dgm:cxn modelId="{8B52DDD5-54AD-448E-A492-27157E2DCD0B}" type="presOf" srcId="{DBFD3F9C-9824-42D1-AED7-473319BEB67D}" destId="{A249E6BA-BBAB-4309-9667-38E04E1EE437}" srcOrd="0" destOrd="0" presId="urn:microsoft.com/office/officeart/2005/8/layout/hProcess11"/>
    <dgm:cxn modelId="{D874CB88-FBA1-4434-A959-21901BA22CF6}" srcId="{07CEAD23-9498-4A00-A344-D00EE020AC68}" destId="{552359F9-C5A6-4D34-A1AC-6B1DAFB9E919}" srcOrd="2" destOrd="0" parTransId="{FD67F1F3-06C9-4A24-9A71-1B5F3BE4EBF3}" sibTransId="{83AB9541-F8C4-41B3-9E2E-7776A42DB0B8}"/>
    <dgm:cxn modelId="{554BBDDF-A214-4370-B3C7-6B7910850BFA}" srcId="{07CEAD23-9498-4A00-A344-D00EE020AC68}" destId="{ECDF1A0F-05ED-465A-8521-773FEBE9A708}" srcOrd="1" destOrd="0" parTransId="{47CE44B6-58E0-4ED2-B712-2C89A7EEEEFB}" sibTransId="{FDC01AC8-EF1B-4C47-9C8C-7878366A0123}"/>
    <dgm:cxn modelId="{BE1E5907-0A06-455C-898E-03AF91ACD696}" type="presOf" srcId="{ECDF1A0F-05ED-465A-8521-773FEBE9A708}" destId="{B743144D-0940-449C-925D-8A036383A6D7}" srcOrd="0" destOrd="0" presId="urn:microsoft.com/office/officeart/2005/8/layout/hProcess11"/>
    <dgm:cxn modelId="{17733D57-A85D-4223-BFBE-36C966722A76}" type="presOf" srcId="{07CEAD23-9498-4A00-A344-D00EE020AC68}" destId="{28B94584-31F9-4A44-ABCB-073D750FCF7D}" srcOrd="0" destOrd="0" presId="urn:microsoft.com/office/officeart/2005/8/layout/hProcess11"/>
    <dgm:cxn modelId="{EF275CE6-8D5D-4AC1-A02E-857BD0F435EF}" srcId="{07CEAD23-9498-4A00-A344-D00EE020AC68}" destId="{DBFD3F9C-9824-42D1-AED7-473319BEB67D}" srcOrd="0" destOrd="0" parTransId="{67E3DF7F-567C-4AA0-ABE6-A5390AC36DB5}" sibTransId="{507E17E5-D78F-428F-8686-E72036E67681}"/>
    <dgm:cxn modelId="{04E30275-EF5E-40C0-949A-C45B952E39B7}" type="presOf" srcId="{552359F9-C5A6-4D34-A1AC-6B1DAFB9E919}" destId="{0DFE6078-217A-4B8C-99CE-D897147C98F3}" srcOrd="0" destOrd="0" presId="urn:microsoft.com/office/officeart/2005/8/layout/hProcess11"/>
    <dgm:cxn modelId="{7C613DB1-14BC-4306-8E59-08E0A3F503C0}" type="presParOf" srcId="{28B94584-31F9-4A44-ABCB-073D750FCF7D}" destId="{AF3177AA-070D-45EF-A52B-A6F4BF7ABA65}" srcOrd="0" destOrd="0" presId="urn:microsoft.com/office/officeart/2005/8/layout/hProcess11"/>
    <dgm:cxn modelId="{BE266513-61F1-43D3-B90D-DEE1052E3928}" type="presParOf" srcId="{28B94584-31F9-4A44-ABCB-073D750FCF7D}" destId="{1EFD6935-29F8-4CB0-85A7-4919AAD922A8}" srcOrd="1" destOrd="0" presId="urn:microsoft.com/office/officeart/2005/8/layout/hProcess11"/>
    <dgm:cxn modelId="{934146BD-2CD4-4220-9CD6-C625BFBA1AE8}" type="presParOf" srcId="{1EFD6935-29F8-4CB0-85A7-4919AAD922A8}" destId="{E41B43ED-4BBE-4816-8276-241E1A0D8A97}" srcOrd="0" destOrd="0" presId="urn:microsoft.com/office/officeart/2005/8/layout/hProcess11"/>
    <dgm:cxn modelId="{1A8A9FB5-8FFA-4301-8503-C8DC6492C07D}" type="presParOf" srcId="{E41B43ED-4BBE-4816-8276-241E1A0D8A97}" destId="{A249E6BA-BBAB-4309-9667-38E04E1EE437}" srcOrd="0" destOrd="0" presId="urn:microsoft.com/office/officeart/2005/8/layout/hProcess11"/>
    <dgm:cxn modelId="{018F1AFD-4B91-4E2B-A8D1-40D80F18AFF8}" type="presParOf" srcId="{E41B43ED-4BBE-4816-8276-241E1A0D8A97}" destId="{550F5942-1F68-4420-8973-A72C43E1970E}" srcOrd="1" destOrd="0" presId="urn:microsoft.com/office/officeart/2005/8/layout/hProcess11"/>
    <dgm:cxn modelId="{14937154-1C03-45AA-9297-EC62B55A7A97}" type="presParOf" srcId="{E41B43ED-4BBE-4816-8276-241E1A0D8A97}" destId="{5DC4460B-C3A5-4077-9A33-870815A4C3CC}" srcOrd="2" destOrd="0" presId="urn:microsoft.com/office/officeart/2005/8/layout/hProcess11"/>
    <dgm:cxn modelId="{D2239AE9-6CF8-485E-9ED6-02F80C524C0F}" type="presParOf" srcId="{1EFD6935-29F8-4CB0-85A7-4919AAD922A8}" destId="{7F098EF0-718C-4906-A1E4-BD76D83B749D}" srcOrd="1" destOrd="0" presId="urn:microsoft.com/office/officeart/2005/8/layout/hProcess11"/>
    <dgm:cxn modelId="{A80438FF-B291-4B07-A61A-6B6FF73D6406}" type="presParOf" srcId="{1EFD6935-29F8-4CB0-85A7-4919AAD922A8}" destId="{E9E31C91-A5C6-4635-9C0F-F5DCD2402FA0}" srcOrd="2" destOrd="0" presId="urn:microsoft.com/office/officeart/2005/8/layout/hProcess11"/>
    <dgm:cxn modelId="{5DA72F87-D76B-4850-A997-0EFB8ED0E42D}" type="presParOf" srcId="{E9E31C91-A5C6-4635-9C0F-F5DCD2402FA0}" destId="{B743144D-0940-449C-925D-8A036383A6D7}" srcOrd="0" destOrd="0" presId="urn:microsoft.com/office/officeart/2005/8/layout/hProcess11"/>
    <dgm:cxn modelId="{2EED4ACC-3109-483B-8F6B-F2E404B529C8}" type="presParOf" srcId="{E9E31C91-A5C6-4635-9C0F-F5DCD2402FA0}" destId="{C858D1B1-99B1-4720-BA07-03DFACBCF504}" srcOrd="1" destOrd="0" presId="urn:microsoft.com/office/officeart/2005/8/layout/hProcess11"/>
    <dgm:cxn modelId="{3E687FA8-2170-453A-BCEC-240CDA6CBC99}" type="presParOf" srcId="{E9E31C91-A5C6-4635-9C0F-F5DCD2402FA0}" destId="{D54EF36F-C890-4CA3-A4ED-D009250C3719}" srcOrd="2" destOrd="0" presId="urn:microsoft.com/office/officeart/2005/8/layout/hProcess11"/>
    <dgm:cxn modelId="{4D8704CA-63CB-4EFF-8181-786DBDED1E3C}" type="presParOf" srcId="{1EFD6935-29F8-4CB0-85A7-4919AAD922A8}" destId="{B91C8EEC-CA08-4717-8534-AD3671EC6C0E}" srcOrd="3" destOrd="0" presId="urn:microsoft.com/office/officeart/2005/8/layout/hProcess11"/>
    <dgm:cxn modelId="{A667E690-9F78-4D89-A1ED-16385C269F3E}" type="presParOf" srcId="{1EFD6935-29F8-4CB0-85A7-4919AAD922A8}" destId="{CCD6DC6C-F711-40CB-AA37-F45AFE23FFCC}" srcOrd="4" destOrd="0" presId="urn:microsoft.com/office/officeart/2005/8/layout/hProcess11"/>
    <dgm:cxn modelId="{E8F80FAD-055A-4054-BE97-99A7E2AF2476}" type="presParOf" srcId="{CCD6DC6C-F711-40CB-AA37-F45AFE23FFCC}" destId="{0DFE6078-217A-4B8C-99CE-D897147C98F3}" srcOrd="0" destOrd="0" presId="urn:microsoft.com/office/officeart/2005/8/layout/hProcess11"/>
    <dgm:cxn modelId="{C7DBFBE1-25C8-4908-8D68-20CBDED2CCA0}" type="presParOf" srcId="{CCD6DC6C-F711-40CB-AA37-F45AFE23FFCC}" destId="{10367B55-2554-4513-B022-46635C823DAE}" srcOrd="1" destOrd="0" presId="urn:microsoft.com/office/officeart/2005/8/layout/hProcess11"/>
    <dgm:cxn modelId="{A751738D-4371-40A2-82A2-B9E2B45F6604}" type="presParOf" srcId="{CCD6DC6C-F711-40CB-AA37-F45AFE23FFCC}" destId="{7351F9CB-1F48-4A00-9A13-D94CDD842A56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F3177AA-070D-45EF-A52B-A6F4BF7ABA65}">
      <dsp:nvSpPr>
        <dsp:cNvPr id="0" name=""/>
        <dsp:cNvSpPr/>
      </dsp:nvSpPr>
      <dsp:spPr>
        <a:xfrm>
          <a:off x="0" y="1348740"/>
          <a:ext cx="8153400" cy="1798320"/>
        </a:xfrm>
        <a:prstGeom prst="notchedRightArrow">
          <a:avLst/>
        </a:prstGeom>
        <a:solidFill>
          <a:schemeClr val="accent3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249E6BA-BBAB-4309-9667-38E04E1EE437}">
      <dsp:nvSpPr>
        <dsp:cNvPr id="0" name=""/>
        <dsp:cNvSpPr/>
      </dsp:nvSpPr>
      <dsp:spPr>
        <a:xfrm>
          <a:off x="3583" y="0"/>
          <a:ext cx="2364804" cy="1798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b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err="1" smtClean="0"/>
            <a:t>Hyperdynamic</a:t>
          </a:r>
          <a:r>
            <a:rPr lang="en-US" sz="1900" kern="1200" dirty="0" smtClean="0"/>
            <a:t> Circulation</a:t>
          </a:r>
          <a:endParaRPr lang="en-US" sz="1900" kern="1200" dirty="0"/>
        </a:p>
      </dsp:txBody>
      <dsp:txXfrm>
        <a:off x="3583" y="0"/>
        <a:ext cx="2364804" cy="1798320"/>
      </dsp:txXfrm>
    </dsp:sp>
    <dsp:sp modelId="{550F5942-1F68-4420-8973-A72C43E1970E}">
      <dsp:nvSpPr>
        <dsp:cNvPr id="0" name=""/>
        <dsp:cNvSpPr/>
      </dsp:nvSpPr>
      <dsp:spPr>
        <a:xfrm>
          <a:off x="961195" y="2023110"/>
          <a:ext cx="449580" cy="449580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743144D-0940-449C-925D-8A036383A6D7}">
      <dsp:nvSpPr>
        <dsp:cNvPr id="0" name=""/>
        <dsp:cNvSpPr/>
      </dsp:nvSpPr>
      <dsp:spPr>
        <a:xfrm>
          <a:off x="2486627" y="2697480"/>
          <a:ext cx="2364804" cy="1798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Enhanced local uptake of local anesthetic</a:t>
          </a:r>
          <a:endParaRPr lang="en-US" sz="1900" kern="1200" dirty="0"/>
        </a:p>
      </dsp:txBody>
      <dsp:txXfrm>
        <a:off x="2486627" y="2697480"/>
        <a:ext cx="2364804" cy="1798320"/>
      </dsp:txXfrm>
    </dsp:sp>
    <dsp:sp modelId="{C858D1B1-99B1-4720-BA07-03DFACBCF504}">
      <dsp:nvSpPr>
        <dsp:cNvPr id="0" name=""/>
        <dsp:cNvSpPr/>
      </dsp:nvSpPr>
      <dsp:spPr>
        <a:xfrm>
          <a:off x="3444239" y="2023110"/>
          <a:ext cx="449580" cy="449580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2000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DFE6078-217A-4B8C-99CE-D897147C98F3}">
      <dsp:nvSpPr>
        <dsp:cNvPr id="0" name=""/>
        <dsp:cNvSpPr/>
      </dsp:nvSpPr>
      <dsp:spPr>
        <a:xfrm>
          <a:off x="4969672" y="0"/>
          <a:ext cx="2364804" cy="17983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b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900" kern="1200" dirty="0" smtClean="0"/>
            <a:t>Peak concentrations occur earlier and result in higher concentrations of local anesthetics</a:t>
          </a:r>
          <a:endParaRPr lang="en-US" sz="1900" kern="1200" dirty="0"/>
        </a:p>
      </dsp:txBody>
      <dsp:txXfrm>
        <a:off x="4969672" y="0"/>
        <a:ext cx="2364804" cy="1798320"/>
      </dsp:txXfrm>
    </dsp:sp>
    <dsp:sp modelId="{10367B55-2554-4513-B022-46635C823DAE}">
      <dsp:nvSpPr>
        <dsp:cNvPr id="0" name=""/>
        <dsp:cNvSpPr/>
      </dsp:nvSpPr>
      <dsp:spPr>
        <a:xfrm>
          <a:off x="5927284" y="2023110"/>
          <a:ext cx="449580" cy="449580"/>
        </a:xfrm>
        <a:prstGeom prst="ellipse">
          <a:avLst/>
        </a:prstGeom>
        <a:solidFill>
          <a:schemeClr val="accent3">
            <a:alpha val="90000"/>
            <a:hueOff val="0"/>
            <a:satOff val="0"/>
            <a:lumOff val="0"/>
            <a:alphaOff val="-40000"/>
          </a:schemeClr>
        </a:solidFill>
        <a:ln>
          <a:noFill/>
        </a:ln>
        <a:effectLst>
          <a:outerShdw blurRad="38100" dist="30000" dir="5400000" rotWithShape="0">
            <a:srgbClr val="000000">
              <a:alpha val="45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144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endParaRPr lang="en-US"/>
          </a:p>
        </p:txBody>
      </p:sp>
      <p:sp>
        <p:nvSpPr>
          <p:cNvPr id="6144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D27C2139-E217-4894-A125-E55A448B8FD3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C08C4-28D6-44B7-B92C-B1DB86D45424}" type="datetimeFigureOut">
              <a:rPr lang="en-US" smtClean="0"/>
              <a:pPr/>
              <a:t>11/27/2009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9B5179-28F4-46AB-B89D-515378AE763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35</a:t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36</a:t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37</a:t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38</a:t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9B5179-28F4-46AB-B89D-515378AE7632}" type="slidenum">
              <a:rPr lang="en-US" smtClean="0"/>
              <a:pPr/>
              <a:t>39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647000-F0EF-455E-AA52-BCE07A85FBF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06C1B4A-87D6-4CC0-B8D8-FF70A52A63E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97C31963-DE03-4C2B-ADF0-06DE58B1B3B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C80E0ED-46B4-4F27-8D5C-5A40D68C52F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1753C0C-F47D-4861-B66A-932A5DE4A79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E275298-9A88-4578-A23D-1826E77F12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9F5F726-B637-49C7-A091-2D761249664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F417DC2B-8B51-4B85-A607-83BF2C5C051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7136D0B4-409C-476E-AE25-C198D7840F1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A880B1-78E9-4F88-9B13-5D6F7724BC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0965F1BE-25E4-4E64-93D3-D5C7AAB7F9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6BBB8F7-B2F5-4208-B0E2-F5B13FDDBE3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oosd@charter.ne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1752600"/>
            <a:ext cx="6477000" cy="1828800"/>
          </a:xfrm>
        </p:spPr>
        <p:txBody>
          <a:bodyPr>
            <a:normAutofit/>
          </a:bodyPr>
          <a:lstStyle/>
          <a:p>
            <a:pPr algn="ctr"/>
            <a:r>
              <a:rPr lang="en-US" dirty="0" smtClean="0"/>
              <a:t>Infiltration and </a:t>
            </a:r>
            <a:r>
              <a:rPr lang="en-US" dirty="0" smtClean="0"/>
              <a:t>Topical </a:t>
            </a:r>
            <a:r>
              <a:rPr lang="en-US" dirty="0"/>
              <a:t>Anesthesia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6172200"/>
            <a:ext cx="6705600" cy="6858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Developing Countries Regional Anesthesia Lecture Series </a:t>
            </a:r>
            <a:endParaRPr lang="en-US" dirty="0"/>
          </a:p>
          <a:p>
            <a:r>
              <a:rPr lang="en-US" dirty="0"/>
              <a:t>Daniel D. Moos CRNA, </a:t>
            </a:r>
            <a:r>
              <a:rPr lang="en-US" dirty="0" err="1" smtClean="0"/>
              <a:t>Ed.D</a:t>
            </a:r>
            <a:r>
              <a:rPr lang="en-US" smtClean="0"/>
              <a:t>.    </a:t>
            </a:r>
            <a:r>
              <a:rPr lang="en-US" dirty="0" smtClean="0"/>
              <a:t>U.S.A.  </a:t>
            </a:r>
            <a:r>
              <a:rPr lang="en-US" dirty="0" smtClean="0">
                <a:hlinkClick r:id="rId3"/>
              </a:rPr>
              <a:t>moosd@charter.net</a:t>
            </a:r>
            <a:r>
              <a:rPr lang="en-US" dirty="0" smtClean="0"/>
              <a:t> </a:t>
            </a:r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52400" y="6248400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Lecture 2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519837" y="0"/>
            <a:ext cx="16241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S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  <a:latin typeface="Rage Italic" pitchFamily="66" charset="0"/>
              </a:rPr>
              <a:t>oli</a:t>
            </a:r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 </a:t>
            </a:r>
            <a:r>
              <a:rPr lang="en-US" dirty="0" err="1" smtClean="0">
                <a:solidFill>
                  <a:srgbClr val="FF0000"/>
                </a:solidFill>
                <a:latin typeface="Rage Italic" pitchFamily="66" charset="0"/>
              </a:rPr>
              <a:t>Deo</a:t>
            </a:r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 Gloria </a:t>
            </a:r>
            <a:endParaRPr lang="en-US" dirty="0">
              <a:solidFill>
                <a:srgbClr val="FF0000"/>
              </a:solidFill>
              <a:latin typeface="Rage Itali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Disclaimer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Every effort was made to ensure that material and information contained in this presentation are correct and up-to-date.  The author can not accept liability/responsibility from errors that may occur from the use of this information.  It is up to each clinician to ensure that they provide safe anesthetic care to their patients.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Infiltration Anesthesia/Analgesia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Need to know maximum doses for the surgeon</a:t>
            </a:r>
          </a:p>
          <a:p>
            <a:r>
              <a:rPr lang="en-US"/>
              <a:t>Need to know maximum doses if we need to supplement a block</a:t>
            </a:r>
          </a:p>
          <a:p>
            <a:r>
              <a:rPr lang="en-US"/>
              <a:t>Need to know maximum dose plain and with epinephrine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Infiltration Anesthesia/Analgesia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Most local anesthetics can be used for infiltration anesthesia</a:t>
            </a:r>
          </a:p>
          <a:p>
            <a:r>
              <a:rPr lang="en-US"/>
              <a:t>Immediate onset for intradermal or subcutaneous administration</a:t>
            </a:r>
          </a:p>
          <a:p>
            <a:r>
              <a:rPr lang="en-US"/>
              <a:t>Epinephrine will prolong duration of action of all local anesthetics</a:t>
            </a:r>
          </a:p>
          <a:p>
            <a:r>
              <a:rPr lang="en-US"/>
              <a:t>Pain with injection is noted due to the acidic nature of local anesthetic solutions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Maximum Dose Plain Amides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09600" y="1600200"/>
          <a:ext cx="8156575" cy="42976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33855"/>
                <a:gridCol w="1871345"/>
                <a:gridCol w="1390015"/>
                <a:gridCol w="1630680"/>
                <a:gridCol w="16306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Local Anesthetic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Concentration</a:t>
                      </a:r>
                      <a:r>
                        <a:rPr lang="en-US" baseline="0" dirty="0" smtClean="0"/>
                        <a:t> in 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Maximum Dose Total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Maximum Dose mg/kg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 of Action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Lidocaine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0.5-1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30-60 minutes</a:t>
                      </a:r>
                    </a:p>
                    <a:p>
                      <a:pPr algn="ctr"/>
                      <a:r>
                        <a:rPr lang="en-US" dirty="0" smtClean="0"/>
                        <a:t>Moderate duration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Mepivacaine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0.5-1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45-90 minutes</a:t>
                      </a:r>
                    </a:p>
                    <a:p>
                      <a:pPr algn="ctr"/>
                      <a:r>
                        <a:rPr lang="en-US" dirty="0" smtClean="0"/>
                        <a:t>Moderate duration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Bupivacaine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0.25-0.5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120-240 minutes</a:t>
                      </a:r>
                    </a:p>
                    <a:p>
                      <a:pPr algn="ctr"/>
                      <a:r>
                        <a:rPr lang="en-US" dirty="0" smtClean="0"/>
                        <a:t>Long duration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Ropivacaine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0.1-2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120-360 minutes</a:t>
                      </a:r>
                    </a:p>
                    <a:p>
                      <a:pPr algn="ctr"/>
                      <a:r>
                        <a:rPr lang="en-US" dirty="0" smtClean="0"/>
                        <a:t>Long duration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09600" y="62484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Note:  there is a total maximum dose regardless of weight as well as a mg/kg dose.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Maximum Dose with Epinephrine Amides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393192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30680"/>
                <a:gridCol w="1630680"/>
                <a:gridCol w="1630680"/>
                <a:gridCol w="1630680"/>
                <a:gridCol w="163068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Local Anesthetic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Concentration</a:t>
                      </a:r>
                      <a:r>
                        <a:rPr lang="en-US" baseline="0" dirty="0" smtClean="0"/>
                        <a:t> in %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Maximum Dose Total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Maximum Dose mg/kg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Duration of Action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Lidocaine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0.5-1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120-360 minutes</a:t>
                      </a:r>
                    </a:p>
                    <a:p>
                      <a:pPr algn="ctr"/>
                      <a:r>
                        <a:rPr lang="en-US" dirty="0" smtClean="0"/>
                        <a:t>Moderate duration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Mepivacaine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0.5-1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120-360 minutes</a:t>
                      </a:r>
                    </a:p>
                    <a:p>
                      <a:pPr algn="ctr"/>
                      <a:r>
                        <a:rPr lang="en-US" dirty="0" smtClean="0"/>
                        <a:t>Moderate duration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Bupivacaine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0.25-0.5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180-420 minutes</a:t>
                      </a:r>
                    </a:p>
                    <a:p>
                      <a:pPr algn="ctr"/>
                      <a:r>
                        <a:rPr lang="en-US" dirty="0" smtClean="0"/>
                        <a:t>Long duration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5867400"/>
            <a:ext cx="8229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Note:  there is a total maximum dose regardless of weight as well as a mg/kg dose.</a:t>
            </a:r>
            <a:endParaRPr 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Maximum Doses- Where is the evidence?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Maximum doses are based on manufacturer recommendations, animal studies, and case reports.</a:t>
            </a:r>
          </a:p>
          <a:p>
            <a:r>
              <a:rPr lang="en-US" dirty="0" smtClean="0"/>
              <a:t>Maximum doses vary by country.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5943600"/>
            <a:ext cx="815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Rosenberg et. al. (2004).  Maximum recommended doses of local anesthetics: a </a:t>
            </a:r>
            <a:r>
              <a:rPr lang="en-US" sz="1200" dirty="0" err="1" smtClean="0"/>
              <a:t>multifactoral</a:t>
            </a:r>
            <a:r>
              <a:rPr lang="en-US" sz="1200" dirty="0" smtClean="0"/>
              <a:t> concept.  Regional Anesthesia, 29, 564-575.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Maximum doses by country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85800" y="2743200"/>
          <a:ext cx="8153400" cy="21234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038350"/>
                <a:gridCol w="2038350"/>
                <a:gridCol w="2038350"/>
                <a:gridCol w="20383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Local Anesthetic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Finland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Sweden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United States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Bupivacaine</a:t>
                      </a:r>
                      <a:r>
                        <a:rPr lang="en-US" baseline="0" dirty="0" smtClean="0"/>
                        <a:t> plain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175</a:t>
                      </a:r>
                      <a:r>
                        <a:rPr lang="en-US" baseline="0" dirty="0" smtClean="0"/>
                        <a:t>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150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175 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Lidocaine plain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300 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Mepivacaine</a:t>
                      </a:r>
                      <a:r>
                        <a:rPr lang="en-US" baseline="0" dirty="0" smtClean="0"/>
                        <a:t> with epinephrine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None listed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350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550 mg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Ropivacaine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225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200 mg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225 mg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62000" y="6019800"/>
            <a:ext cx="8077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Adopted from Rosenberg et. al., 2004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Maximum Doses- Where is the evidence?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Animal studies are used to identify </a:t>
            </a:r>
            <a:r>
              <a:rPr lang="en-US" dirty="0" err="1" smtClean="0"/>
              <a:t>quantal</a:t>
            </a:r>
            <a:r>
              <a:rPr lang="en-US" dirty="0" smtClean="0"/>
              <a:t> dose-effect curves to determine median effective doses (ED50) and median toxic dose (TD50).</a:t>
            </a:r>
          </a:p>
          <a:p>
            <a:endParaRPr lang="en-US" dirty="0"/>
          </a:p>
        </p:txBody>
      </p:sp>
      <p:pic>
        <p:nvPicPr>
          <p:cNvPr id="4" name="Picture 3" descr="quantal dose response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43200" y="3429000"/>
            <a:ext cx="3962400" cy="28817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Maximum Doses- Where is the evidence?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Therapeutic index is derived as a ratio of TD50 and ED50.</a:t>
            </a:r>
          </a:p>
          <a:p>
            <a:r>
              <a:rPr lang="en-US" dirty="0" smtClean="0"/>
              <a:t>Problem with animal studies is they do not accurately replicate the complexities found within human populations.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381000" y="6248400"/>
            <a:ext cx="815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Rosenberg et. al. (2004).  Maximum recommended doses of local anesthetics: a </a:t>
            </a:r>
            <a:r>
              <a:rPr lang="en-US" sz="1200" dirty="0" err="1" smtClean="0"/>
              <a:t>multifactoral</a:t>
            </a:r>
            <a:r>
              <a:rPr lang="en-US" sz="1200" dirty="0" smtClean="0"/>
              <a:t> concept.  Regional Anesthesia, 29, 564-575.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Maximum Doses- Where is the evidence?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What impacts toxic doses of local anesthetics and subsequent plasma concentrations?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Site of administration- direct impact as noted earlier.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Use of vasoconstrictors- decreases absorption but is dependent upon specific local anesthetic used and site of administration.</a:t>
            </a:r>
          </a:p>
          <a:p>
            <a:pPr lvl="1">
              <a:buFont typeface="Wingdings" pitchFamily="2" charset="2"/>
              <a:buChar char="Ø"/>
            </a:pPr>
            <a:r>
              <a:rPr lang="en-US" dirty="0" smtClean="0"/>
              <a:t>Disease processes- directly impact plasma concentrations of local anesthetics.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28600" y="6248400"/>
            <a:ext cx="8458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Rosenberg et. al. (2004).  Maximum recommended doses of local anesthetics: a </a:t>
            </a:r>
            <a:r>
              <a:rPr lang="en-US" sz="1200" dirty="0" err="1" smtClean="0"/>
              <a:t>multifactoral</a:t>
            </a:r>
            <a:r>
              <a:rPr lang="en-US" sz="1200" dirty="0" smtClean="0"/>
              <a:t> concept.  Regional Anesthesia, 29, 564-575.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Example of </a:t>
            </a:r>
            <a:r>
              <a:rPr lang="en-US" sz="3200" dirty="0" err="1" smtClean="0"/>
              <a:t>hyperdynamic</a:t>
            </a:r>
            <a:r>
              <a:rPr lang="en-US" sz="3200" dirty="0" smtClean="0"/>
              <a:t> circulations impact on local anesthetics…i.e. uremia/pregnancy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4495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09600" y="6172200"/>
            <a:ext cx="8001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Rosenberg et. al. (2004).  Maximum recommended doses of local anesthetics: a </a:t>
            </a:r>
            <a:r>
              <a:rPr lang="en-US" sz="1200" dirty="0" err="1" smtClean="0"/>
              <a:t>multifactoral</a:t>
            </a:r>
            <a:r>
              <a:rPr lang="en-US" sz="1200" dirty="0" smtClean="0"/>
              <a:t> concept.  Regional Anesthesia, 29, 564-575.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Maximum Doses- Where is the evidence?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Based on these observations maximum dose recommendations have been called into question.</a:t>
            </a:r>
          </a:p>
          <a:p>
            <a:r>
              <a:rPr lang="en-US" dirty="0" smtClean="0"/>
              <a:t>Attempts are being made to create recommendations based on age, renal, hepatic, cardiac diseases, and pregnancy.</a:t>
            </a:r>
          </a:p>
          <a:p>
            <a:r>
              <a:rPr lang="en-US" dirty="0" smtClean="0"/>
              <a:t>Poor quality of data (case series, cohort studies) have hindered creating specific recommendations at this time.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533400" y="6248400"/>
            <a:ext cx="8305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 smtClean="0"/>
              <a:t>Rosenberg et. al. (2004).  Maximum recommended doses of local anesthetics: a </a:t>
            </a:r>
            <a:r>
              <a:rPr lang="en-US" sz="1200" dirty="0" err="1" smtClean="0"/>
              <a:t>multifactoral</a:t>
            </a:r>
            <a:r>
              <a:rPr lang="en-US" sz="1200" dirty="0" smtClean="0"/>
              <a:t> concept.  Regional Anesthesia, 29, 564-575.</a:t>
            </a:r>
          </a:p>
          <a:p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Maximum Doses- Where is the evidence?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Until better evidence is available the anesthesia provider should ‘stick’ with current recommendations.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590800"/>
            <a:ext cx="8229600" cy="1143000"/>
          </a:xfrm>
        </p:spPr>
        <p:txBody>
          <a:bodyPr/>
          <a:lstStyle/>
          <a:p>
            <a:r>
              <a:rPr lang="en-US"/>
              <a:t>Topical Anesthesia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Topical Anesthesia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Lidocaine</a:t>
            </a:r>
          </a:p>
          <a:p>
            <a:r>
              <a:rPr lang="en-US"/>
              <a:t>Dibucaine</a:t>
            </a:r>
          </a:p>
          <a:p>
            <a:r>
              <a:rPr lang="en-US"/>
              <a:t>Tetracaine</a:t>
            </a:r>
          </a:p>
          <a:p>
            <a:r>
              <a:rPr lang="en-US"/>
              <a:t>Benzocaine</a:t>
            </a:r>
          </a:p>
          <a:p>
            <a:r>
              <a:rPr lang="en-US"/>
              <a:t>EMLA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Topical Anesthesia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Effective, short term analgesia</a:t>
            </a:r>
          </a:p>
          <a:p>
            <a:r>
              <a:rPr lang="en-US"/>
              <a:t>Applied to mucous membranes, intact skin, and abraded skin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EMLA Cream</a:t>
            </a:r>
          </a:p>
        </p:txBody>
      </p:sp>
      <p:pic>
        <p:nvPicPr>
          <p:cNvPr id="11269" name="Picture 5" descr="EMLA Cream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1600200" y="2049319"/>
            <a:ext cx="5562599" cy="4045526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EMLA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Mixture of 2.5% lidocaine and 2.5% prilocaine</a:t>
            </a:r>
          </a:p>
          <a:p>
            <a:r>
              <a:rPr lang="en-US"/>
              <a:t>Risk of methemoglobinemia is rare</a:t>
            </a:r>
          </a:p>
          <a:p>
            <a:r>
              <a:rPr lang="en-US"/>
              <a:t>Safe in neonates</a:t>
            </a:r>
          </a:p>
          <a:p>
            <a:r>
              <a:rPr lang="en-US"/>
              <a:t>Effective in anesthetizing the skin for cannulation and skin grafts</a:t>
            </a:r>
          </a:p>
          <a:p>
            <a:r>
              <a:rPr lang="en-US"/>
              <a:t>Must be applied under an occlusive dressing for 45-60 minutes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TAC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0.5% tetracaine</a:t>
            </a:r>
          </a:p>
          <a:p>
            <a:r>
              <a:rPr lang="en-US"/>
              <a:t>1:200,000 epinephrine</a:t>
            </a:r>
          </a:p>
          <a:p>
            <a:r>
              <a:rPr lang="en-US"/>
              <a:t>10-11.8% cocaine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TAC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Safe on skin</a:t>
            </a:r>
          </a:p>
          <a:p>
            <a:r>
              <a:rPr lang="en-US"/>
              <a:t>Not safe on mucous membranes due to rapid absorption and risk of toxicity</a:t>
            </a:r>
          </a:p>
          <a:p>
            <a:r>
              <a:rPr lang="en-US"/>
              <a:t>Max dose for adults is 3-4 ml</a:t>
            </a:r>
          </a:p>
          <a:p>
            <a:r>
              <a:rPr lang="en-US"/>
              <a:t>Max dose peds is 0.05 ml/kg</a:t>
            </a:r>
          </a:p>
          <a:p>
            <a:r>
              <a:rPr lang="en-US"/>
              <a:t>Concern about the cocaine component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Lidocaine</a:t>
            </a:r>
          </a:p>
          <a:p>
            <a:r>
              <a:rPr lang="en-US"/>
              <a:t>Epinephrine</a:t>
            </a:r>
          </a:p>
          <a:p>
            <a:r>
              <a:rPr lang="en-US"/>
              <a:t>Tetracaine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LET</a:t>
            </a:r>
          </a:p>
        </p:txBody>
      </p:sp>
      <p:sp>
        <p:nvSpPr>
          <p:cNvPr id="2765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Alternative to TAC (no cocaine)</a:t>
            </a:r>
          </a:p>
          <a:p>
            <a:r>
              <a:rPr lang="en-US"/>
              <a:t>More dilute preparations in peds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Addition of Phenylephrine or Oxymetazoline</a:t>
            </a:r>
          </a:p>
        </p:txBody>
      </p:sp>
      <p:sp>
        <p:nvSpPr>
          <p:cNvPr id="2867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Large amounts of phenylephrine on mucous membranes can lead to HTN and reflex bradycardia</a:t>
            </a:r>
          </a:p>
          <a:p>
            <a:r>
              <a:rPr lang="en-US"/>
              <a:t>Oxymetazoline has a larger safety of margin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SCAN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5800" y="0"/>
            <a:ext cx="7772400" cy="671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Methemoglobinemia &amp; Benzocaine</a:t>
            </a:r>
          </a:p>
        </p:txBody>
      </p:sp>
      <p:sp>
        <p:nvSpPr>
          <p:cNvPr id="35845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2800"/>
              <a:t>Benzocaine application can result in the potentially fatal complication of methemoglobinemia (MHb)</a:t>
            </a:r>
          </a:p>
          <a:p>
            <a:pPr>
              <a:lnSpc>
                <a:spcPct val="80000"/>
              </a:lnSpc>
            </a:pPr>
            <a:r>
              <a:rPr lang="en-US" sz="2800"/>
              <a:t>As an anesthesia provider you may called to assist in airway management in another department (i.e. endoscopy, CV with TEE)</a:t>
            </a:r>
          </a:p>
          <a:p>
            <a:pPr>
              <a:lnSpc>
                <a:spcPct val="80000"/>
              </a:lnSpc>
            </a:pPr>
            <a:r>
              <a:rPr lang="en-US" sz="2800"/>
              <a:t>As an anesthesia provider you may encounter this complication when applying local anesthetic to mucous membranes in preparation to perform a fiberoptic intubation</a:t>
            </a:r>
          </a:p>
          <a:p>
            <a:pPr>
              <a:lnSpc>
                <a:spcPct val="80000"/>
              </a:lnSpc>
            </a:pPr>
            <a:r>
              <a:rPr lang="en-US" sz="2800"/>
              <a:t>Recognition of this complication is important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/>
              <a:t>Methemoglobinemia &amp; Benzocaine</a:t>
            </a:r>
          </a:p>
        </p:txBody>
      </p:sp>
      <p:sp>
        <p:nvSpPr>
          <p:cNvPr id="3891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Benzocaine is the most commonly implicated local anesthetic in the development of MHb.</a:t>
            </a:r>
          </a:p>
          <a:p>
            <a:r>
              <a:rPr lang="en-US"/>
              <a:t>Incidence: 1:7,000 exposures</a:t>
            </a:r>
          </a:p>
          <a:p>
            <a:r>
              <a:rPr lang="en-US"/>
              <a:t>Up to 35% of benzocaine that is applied to mucous membranes is absorbed systemically.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Problems with Benzocaine Application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Hard to estimate the dose that is actually administered</a:t>
            </a:r>
          </a:p>
          <a:p>
            <a:r>
              <a:rPr lang="en-US"/>
              <a:t>Application should be for 1 second or less</a:t>
            </a:r>
          </a:p>
          <a:p>
            <a:r>
              <a:rPr lang="en-US"/>
              <a:t>46.4% of the cases of MHb associated with benzocaine reported to the FDA had more than 1 spray administered or longer than 1 second spray.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MHb brief pathophysiology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Hemoglobin contains 4 heme groups (Fe+2) on the surface of the molecule.</a:t>
            </a:r>
          </a:p>
          <a:p>
            <a:r>
              <a:rPr lang="en-US"/>
              <a:t>MHb is a form of hemoglobin that is unable to bind with O2</a:t>
            </a:r>
          </a:p>
          <a:p>
            <a:r>
              <a:rPr lang="en-US"/>
              <a:t>Benzocaine can oxidize Fe+2 to Fe+3.</a:t>
            </a:r>
          </a:p>
          <a:p>
            <a:r>
              <a:rPr lang="en-US"/>
              <a:t>Since MHb is unable to bind with O2 there is a diminished ability to deliver O2 to tissue.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scan000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Signs and Symptoms of MHb are Dependent Upon the Levels of MHb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/>
              <a:t>Patients with anemia and CV disease may demonstrate S+S earlier</a:t>
            </a:r>
          </a:p>
          <a:p>
            <a:r>
              <a:rPr lang="en-US" sz="2800"/>
              <a:t>10% MHb cyanosis</a:t>
            </a:r>
          </a:p>
          <a:p>
            <a:r>
              <a:rPr lang="en-US" sz="2800"/>
              <a:t>15% MHb cyanosis, headache, weakness, dizziness, lethargy, &amp; tachycardia</a:t>
            </a:r>
          </a:p>
          <a:p>
            <a:r>
              <a:rPr lang="en-US" sz="2800"/>
              <a:t>10-20% levels are generally well tolerated</a:t>
            </a:r>
          </a:p>
          <a:p>
            <a:r>
              <a:rPr lang="en-US" sz="2800"/>
              <a:t>45% dyspnea, cyanosis, seizures, coma, dysrhymias, &amp; heart failure</a:t>
            </a:r>
          </a:p>
          <a:p>
            <a:r>
              <a:rPr lang="en-US" sz="2800"/>
              <a:t>70% mortality can occur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8" name="Picture 4" descr="scan000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988"/>
            <a:ext cx="9144000" cy="68040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MHb Diagnosis</a:t>
            </a:r>
          </a:p>
        </p:txBody>
      </p:sp>
      <p:sp>
        <p:nvSpPr>
          <p:cNvPr id="4403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/>
              <a:t>Suspected in any patient that develops cyanosis after the administration of topical pharyngeal anesthesia in which supplemental oxygen does not improve the patients symptoms.</a:t>
            </a:r>
          </a:p>
          <a:p>
            <a:pPr>
              <a:lnSpc>
                <a:spcPct val="90000"/>
              </a:lnSpc>
            </a:pPr>
            <a:r>
              <a:rPr lang="en-US"/>
              <a:t>SA02 is inaccurate, reading may range from 80-85% regardless of what the MHb % content is.  Inaccuracies occur when the MHb level is &gt; 10%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MHb Diagnosis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Co-oximetry is able to dx the levels of MHb.  This is the gold standard for dx and is available with most ABG determinations (but not all)</a:t>
            </a:r>
          </a:p>
          <a:p>
            <a:r>
              <a:rPr lang="en-US"/>
              <a:t>Request it when sending the lab sample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MHb Treatment</a:t>
            </a:r>
          </a:p>
        </p:txBody>
      </p:sp>
      <p:sp>
        <p:nvSpPr>
          <p:cNvPr id="4608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sz="2800"/>
              <a:t>Must first confirm presence of MHb</a:t>
            </a:r>
          </a:p>
          <a:p>
            <a:r>
              <a:rPr lang="en-US" sz="2800"/>
              <a:t>Methylene blue 1-2 mg/kg IVP over 5 minutes</a:t>
            </a:r>
          </a:p>
          <a:p>
            <a:r>
              <a:rPr lang="en-US" sz="2800"/>
              <a:t>Methylene blue accelerates the capacity of NADPH MHb reductase to reduce MHb to normal hemoglobin</a:t>
            </a:r>
          </a:p>
          <a:p>
            <a:r>
              <a:rPr lang="en-US" sz="2800"/>
              <a:t>Side effects of methylene blue include dizziness, confusion, restlessness, headache, abdominal pain, nausea and vomiting, dyspnea, hyper or hypotension, &amp; diaphoresis.</a:t>
            </a:r>
          </a:p>
          <a:p>
            <a:pPr>
              <a:buFont typeface="Wingdings" pitchFamily="2" charset="2"/>
              <a:buNone/>
            </a:pPr>
            <a:endParaRPr lang="en-US" sz="28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MHb Treatment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800"/>
              <a:t>Methylene blue will not help in patients with G-6 deficiency, NADPH Mhb, cytochrome b5 reductase deficiency.  It should be avoided in these patients.</a:t>
            </a:r>
          </a:p>
          <a:p>
            <a:pPr>
              <a:lnSpc>
                <a:spcPct val="90000"/>
              </a:lnSpc>
            </a:pPr>
            <a:r>
              <a:rPr lang="en-US" sz="2800"/>
              <a:t>If the patients condition improves then the patient needs to monitored for reoccurrence.</a:t>
            </a:r>
          </a:p>
          <a:p>
            <a:pPr>
              <a:lnSpc>
                <a:spcPct val="90000"/>
              </a:lnSpc>
            </a:pPr>
            <a:r>
              <a:rPr lang="en-US" sz="2800"/>
              <a:t>A 2</a:t>
            </a:r>
            <a:r>
              <a:rPr lang="en-US" sz="2800" baseline="30000"/>
              <a:t>nd</a:t>
            </a:r>
            <a:r>
              <a:rPr lang="en-US" sz="2800"/>
              <a:t> dose can be administered in 1 hour.  Total dose should not exceed 7 mg/kg since methylene blue can result in the formation of MHb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Practical Applications</a:t>
            </a:r>
          </a:p>
        </p:txBody>
      </p:sp>
      <p:pic>
        <p:nvPicPr>
          <p:cNvPr id="31749" name="Picture 5" descr="SCAN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209800"/>
            <a:ext cx="8839200" cy="3167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Practical Applications</a:t>
            </a:r>
          </a:p>
        </p:txBody>
      </p:sp>
      <p:pic>
        <p:nvPicPr>
          <p:cNvPr id="33797" name="Picture 5" descr="SCAN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" y="1905000"/>
            <a:ext cx="8001000" cy="396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47500" lnSpcReduction="20000"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Bourne, H.R. &amp; Roberts, J.M. (1992).  Drug Receptors &amp; Pharmacodynamics.  In B.G. 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Katzung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 (editor) </a:t>
            </a:r>
            <a:r>
              <a:rPr lang="en-US" sz="3200" i="1" dirty="0" smtClean="0">
                <a:latin typeface="Arial" pitchFamily="34" charset="0"/>
                <a:ea typeface="Times New Roman" pitchFamily="18" charset="0"/>
              </a:rPr>
              <a:t>Basic &amp; Clinical Pharmacology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.  Norwalk, Connecticut:  Appleton &amp; Lange.</a:t>
            </a:r>
            <a:endParaRPr lang="en-US" sz="18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sz="3200" dirty="0" smtClean="0">
              <a:latin typeface="Arial" pitchFamily="34" charset="0"/>
              <a:ea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Heavner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, J.E. (2008).  Pharmacology of local anesthetics.  In D.E. 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Longnecker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 et al (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eds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) </a:t>
            </a:r>
            <a:r>
              <a:rPr lang="en-US" sz="3200" i="1" dirty="0" smtClean="0">
                <a:latin typeface="Arial" pitchFamily="34" charset="0"/>
                <a:ea typeface="Times New Roman" pitchFamily="18" charset="0"/>
              </a:rPr>
              <a:t>Anesthesiology.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  New York: McGraw-Hill Medical.</a:t>
            </a:r>
            <a:endParaRPr lang="en-US" sz="18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sz="3200" dirty="0" smtClean="0">
              <a:latin typeface="Arial" pitchFamily="34" charset="0"/>
              <a:ea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Moos, D.D. &amp; 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Cuddeford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, J.D. (2007).  Methemoglobinemia and benzocaine. </a:t>
            </a:r>
            <a:r>
              <a:rPr lang="en-US" sz="3200" i="1" dirty="0" smtClean="0">
                <a:latin typeface="Arial" pitchFamily="34" charset="0"/>
                <a:ea typeface="Times New Roman" pitchFamily="18" charset="0"/>
              </a:rPr>
              <a:t>Gastroenterology Nursing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, 30, 342-345.</a:t>
            </a:r>
            <a:endParaRPr lang="en-US" sz="18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sz="3200" dirty="0" smtClean="0">
              <a:latin typeface="Arial" pitchFamily="34" charset="0"/>
              <a:ea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Morgan, G.E., Mikhail, M.S., Murray, M.J. (2006).  Local anesthetics. In G.E. Morgan et al </a:t>
            </a:r>
            <a:r>
              <a:rPr lang="en-US" sz="3200" i="1" dirty="0" smtClean="0">
                <a:latin typeface="Arial" pitchFamily="34" charset="0"/>
                <a:ea typeface="Times New Roman" pitchFamily="18" charset="0"/>
              </a:rPr>
              <a:t>Clinical Anesthesiology, 4</a:t>
            </a:r>
            <a:r>
              <a:rPr lang="en-US" sz="3200" i="1" baseline="30000" dirty="0" smtClean="0">
                <a:latin typeface="Arial" pitchFamily="34" charset="0"/>
                <a:ea typeface="Times New Roman" pitchFamily="18" charset="0"/>
              </a:rPr>
              <a:t>th</a:t>
            </a:r>
            <a:r>
              <a:rPr lang="en-US" sz="3200" i="1" dirty="0" smtClean="0">
                <a:latin typeface="Arial" pitchFamily="34" charset="0"/>
                <a:ea typeface="Times New Roman" pitchFamily="18" charset="0"/>
              </a:rPr>
              <a:t> edition.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  New York: Lange Medical Books.</a:t>
            </a:r>
            <a:endParaRPr lang="en-US" sz="18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sz="3200" dirty="0" smtClean="0">
              <a:latin typeface="Arial" pitchFamily="34" charset="0"/>
              <a:ea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Rosenberg, P.H., Veering, B.Th., 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Urmey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, W.F. (2004).  Maximum recommended doses of local anesthetics: a 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multifactorial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 concept.  </a:t>
            </a:r>
            <a:r>
              <a:rPr lang="en-US" sz="3200" i="1" dirty="0" smtClean="0">
                <a:latin typeface="Arial" pitchFamily="34" charset="0"/>
                <a:ea typeface="Times New Roman" pitchFamily="18" charset="0"/>
              </a:rPr>
              <a:t>Regional Anesthesia, 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29, 564-575.</a:t>
            </a:r>
            <a:endParaRPr lang="en-US" sz="18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sz="3200" dirty="0" smtClean="0">
              <a:latin typeface="Arial" pitchFamily="34" charset="0"/>
              <a:ea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Strichartz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, G.R. &amp; 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Berde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, C.B. (2005).  Local Anesthetics.  In R.D. Miller </a:t>
            </a:r>
            <a:r>
              <a:rPr lang="en-US" sz="3200" i="1" dirty="0" smtClean="0">
                <a:latin typeface="Arial" pitchFamily="34" charset="0"/>
                <a:ea typeface="Times New Roman" pitchFamily="18" charset="0"/>
              </a:rPr>
              <a:t>Miller’s Anesthesia, 6</a:t>
            </a:r>
            <a:r>
              <a:rPr lang="en-US" sz="3200" i="1" baseline="30000" dirty="0" smtClean="0">
                <a:latin typeface="Arial" pitchFamily="34" charset="0"/>
                <a:ea typeface="Times New Roman" pitchFamily="18" charset="0"/>
              </a:rPr>
              <a:t>th</a:t>
            </a:r>
            <a:r>
              <a:rPr lang="en-US" sz="3200" i="1" dirty="0" smtClean="0">
                <a:latin typeface="Arial" pitchFamily="34" charset="0"/>
                <a:ea typeface="Times New Roman" pitchFamily="18" charset="0"/>
              </a:rPr>
              <a:t> edition.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 Philadelphia: Elsevier Churchill Livingstone.</a:t>
            </a:r>
            <a:endParaRPr lang="en-US" sz="1800" dirty="0" smtClean="0">
              <a:latin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endParaRPr lang="en-US" sz="3200" dirty="0" smtClean="0">
              <a:latin typeface="Arial" pitchFamily="34" charset="0"/>
              <a:ea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Wedel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, D.J. &amp; 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Horlocker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, T.T. (2008).  Peripheral Nerve Blocks.  In D.E. 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Longnecker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 et al (</a:t>
            </a:r>
            <a:r>
              <a:rPr lang="en-US" sz="3200" dirty="0" err="1" smtClean="0">
                <a:latin typeface="Arial" pitchFamily="34" charset="0"/>
                <a:ea typeface="Times New Roman" pitchFamily="18" charset="0"/>
              </a:rPr>
              <a:t>eds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) </a:t>
            </a:r>
            <a:r>
              <a:rPr lang="en-US" sz="3200" i="1" dirty="0" smtClean="0">
                <a:latin typeface="Arial" pitchFamily="34" charset="0"/>
                <a:ea typeface="Times New Roman" pitchFamily="18" charset="0"/>
              </a:rPr>
              <a:t>Anesthesiology.</a:t>
            </a:r>
            <a:r>
              <a:rPr lang="en-US" sz="3200" dirty="0" smtClean="0">
                <a:latin typeface="Arial" pitchFamily="34" charset="0"/>
                <a:ea typeface="Times New Roman" pitchFamily="18" charset="0"/>
              </a:rPr>
              <a:t>  New York: McGraw-Hill Medical.</a:t>
            </a:r>
            <a:endParaRPr lang="en-US" sz="1800" dirty="0" smtClean="0">
              <a:latin typeface="Arial" pitchFamily="34" charset="0"/>
            </a:endParaRP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326</TotalTime>
  <Words>1656</Words>
  <Application>Microsoft Office PowerPoint</Application>
  <PresentationFormat>On-screen Show (4:3)</PresentationFormat>
  <Paragraphs>254</Paragraphs>
  <Slides>39</Slides>
  <Notes>39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0" baseType="lpstr">
      <vt:lpstr>Median</vt:lpstr>
      <vt:lpstr>Infiltration and Topical Anesthesia</vt:lpstr>
      <vt:lpstr>Disclaimer</vt:lpstr>
      <vt:lpstr>Infiltration Anesthesia/Analgesia</vt:lpstr>
      <vt:lpstr>Infiltration Anesthesia/Analgesia</vt:lpstr>
      <vt:lpstr>Maximum Dose Plain Amides</vt:lpstr>
      <vt:lpstr>Maximum Dose with Epinephrine Amides</vt:lpstr>
      <vt:lpstr>Maximum Doses- Where is the evidence?</vt:lpstr>
      <vt:lpstr>Maximum doses by country</vt:lpstr>
      <vt:lpstr>Maximum Doses- Where is the evidence?</vt:lpstr>
      <vt:lpstr>Maximum Doses- Where is the evidence?</vt:lpstr>
      <vt:lpstr>Maximum Doses- Where is the evidence?</vt:lpstr>
      <vt:lpstr>Example of hyperdynamic circulations impact on local anesthetics…i.e. uremia/pregnancy</vt:lpstr>
      <vt:lpstr>Maximum Doses- Where is the evidence?</vt:lpstr>
      <vt:lpstr>Maximum Doses- Where is the evidence?</vt:lpstr>
      <vt:lpstr>Topical Anesthesia</vt:lpstr>
      <vt:lpstr>Topical Anesthesia</vt:lpstr>
      <vt:lpstr>Topical Anesthesia</vt:lpstr>
      <vt:lpstr>EMLA Cream</vt:lpstr>
      <vt:lpstr>EMLA</vt:lpstr>
      <vt:lpstr>TAC</vt:lpstr>
      <vt:lpstr>TAC</vt:lpstr>
      <vt:lpstr>LET</vt:lpstr>
      <vt:lpstr>LET</vt:lpstr>
      <vt:lpstr>Addition of Phenylephrine or Oxymetazoline</vt:lpstr>
      <vt:lpstr>Slide 25</vt:lpstr>
      <vt:lpstr>Methemoglobinemia &amp; Benzocaine</vt:lpstr>
      <vt:lpstr>Methemoglobinemia &amp; Benzocaine</vt:lpstr>
      <vt:lpstr>Problems with Benzocaine Application</vt:lpstr>
      <vt:lpstr>MHb brief pathophysiology</vt:lpstr>
      <vt:lpstr>Slide 30</vt:lpstr>
      <vt:lpstr>Signs and Symptoms of MHb are Dependent Upon the Levels of MHb</vt:lpstr>
      <vt:lpstr>Slide 32</vt:lpstr>
      <vt:lpstr>MHb Diagnosis</vt:lpstr>
      <vt:lpstr>MHb Diagnosis</vt:lpstr>
      <vt:lpstr>MHb Treatment</vt:lpstr>
      <vt:lpstr>MHb Treatment</vt:lpstr>
      <vt:lpstr>Practical Applications</vt:lpstr>
      <vt:lpstr>Practical Applications</vt:lpstr>
      <vt:lpstr>References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Infiltration, Topical, and Tumescent Anesthesia</dc:title>
  <dc:creator>Daniel Moos</dc:creator>
  <cp:lastModifiedBy> </cp:lastModifiedBy>
  <cp:revision>22</cp:revision>
  <dcterms:created xsi:type="dcterms:W3CDTF">2006-02-03T22:38:52Z</dcterms:created>
  <dcterms:modified xsi:type="dcterms:W3CDTF">2009-11-27T12:43:47Z</dcterms:modified>
</cp:coreProperties>
</file>