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71"/>
  </p:notesMasterIdLst>
  <p:handoutMasterIdLst>
    <p:handoutMasterId r:id="rId72"/>
  </p:handoutMasterIdLst>
  <p:sldIdLst>
    <p:sldId id="256" r:id="rId2"/>
    <p:sldId id="337" r:id="rId3"/>
    <p:sldId id="257" r:id="rId4"/>
    <p:sldId id="258" r:id="rId5"/>
    <p:sldId id="259" r:id="rId6"/>
    <p:sldId id="261" r:id="rId7"/>
    <p:sldId id="263" r:id="rId8"/>
    <p:sldId id="264" r:id="rId9"/>
    <p:sldId id="265" r:id="rId10"/>
    <p:sldId id="266" r:id="rId11"/>
    <p:sldId id="277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21" r:id="rId23"/>
    <p:sldId id="322" r:id="rId24"/>
    <p:sldId id="278" r:id="rId25"/>
    <p:sldId id="323" r:id="rId26"/>
    <p:sldId id="279" r:id="rId27"/>
    <p:sldId id="285" r:id="rId28"/>
    <p:sldId id="280" r:id="rId29"/>
    <p:sldId id="330" r:id="rId30"/>
    <p:sldId id="283" r:id="rId31"/>
    <p:sldId id="284" r:id="rId32"/>
    <p:sldId id="286" r:id="rId33"/>
    <p:sldId id="332" r:id="rId34"/>
    <p:sldId id="289" r:id="rId35"/>
    <p:sldId id="333" r:id="rId36"/>
    <p:sldId id="290" r:id="rId37"/>
    <p:sldId id="291" r:id="rId38"/>
    <p:sldId id="292" r:id="rId39"/>
    <p:sldId id="334" r:id="rId40"/>
    <p:sldId id="293" r:id="rId41"/>
    <p:sldId id="294" r:id="rId42"/>
    <p:sldId id="295" r:id="rId43"/>
    <p:sldId id="296" r:id="rId44"/>
    <p:sldId id="329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35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3" r:id="rId62"/>
    <p:sldId id="314" r:id="rId63"/>
    <p:sldId id="336" r:id="rId64"/>
    <p:sldId id="315" r:id="rId65"/>
    <p:sldId id="316" r:id="rId66"/>
    <p:sldId id="318" r:id="rId67"/>
    <p:sldId id="319" r:id="rId68"/>
    <p:sldId id="320" r:id="rId69"/>
    <p:sldId id="262" r:id="rId7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37" autoAdjust="0"/>
  </p:normalViewPr>
  <p:slideViewPr>
    <p:cSldViewPr>
      <p:cViewPr varScale="1">
        <p:scale>
          <a:sx n="99" d="100"/>
          <a:sy n="99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97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97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C7B9CA88-A46A-4A6D-8637-C4FF92F5DE6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C2CA9-7686-48D9-8DED-1C1C18EE2F86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F69E0-CDDD-4610-A109-A42718942A4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54</a:t>
            </a:fld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64</a:t>
            </a:fld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66</a:t>
            </a:fld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67</a:t>
            </a:fld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68</a:t>
            </a:fld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F69E0-CDDD-4610-A109-A42718942A4F}" type="slidenum">
              <a:rPr lang="en-US" smtClean="0"/>
              <a:pPr/>
              <a:t>69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6C438D-C91F-442B-8EDA-D05422446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958AABD-DEBF-42DC-AC75-3F2F818B060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01F673-4CE6-4BFE-B2C7-E85820AEA5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2CF5B87-BB4B-4873-89F5-52060F8971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B9C9579-217B-42EA-84F8-7801C1B3E9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A58790-952B-41C8-A44D-7B1DC59204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927567A-75FE-4304-8306-267F55A60F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3A185A-D94C-44DF-B40A-5D1ECAE57F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B301E5F-63B5-4761-BFF1-23DF8988D8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AD672-D49E-4E7A-B173-19F3DBA49B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5B18DD2-A144-4066-816A-4C5771A5CB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8522BF8-F91D-4862-9F14-4B85F1A601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D763A09-70E7-4538-BD24-B719C865762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oosd@chart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://asra.com/Consensus_Conferences/Consensus_Statements.shtml" TargetMode="External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981200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en-US" dirty="0"/>
              <a:t>Neuraxial Blockade and Anticoagulants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6096000"/>
            <a:ext cx="6705600" cy="944637"/>
          </a:xfrm>
        </p:spPr>
        <p:txBody>
          <a:bodyPr>
            <a:normAutofit fontScale="92500" lnSpcReduction="10000"/>
          </a:bodyPr>
          <a:lstStyle/>
          <a:p>
            <a:endParaRPr lang="en-US" sz="1600" dirty="0" smtClean="0"/>
          </a:p>
          <a:p>
            <a:r>
              <a:rPr lang="en-US" sz="1600" dirty="0" smtClean="0"/>
              <a:t>Developing Countries Regional Anesthesia Lecture Series </a:t>
            </a:r>
          </a:p>
          <a:p>
            <a:r>
              <a:rPr lang="en-US" sz="1600" dirty="0" smtClean="0"/>
              <a:t>Daniel D. Moos CRNA, </a:t>
            </a:r>
            <a:r>
              <a:rPr lang="en-US" sz="1600" dirty="0" err="1" smtClean="0"/>
              <a:t>Ed.D</a:t>
            </a:r>
            <a:r>
              <a:rPr lang="en-US" sz="1600" dirty="0" smtClean="0"/>
              <a:t>.       U.S.A.  </a:t>
            </a:r>
            <a:r>
              <a:rPr lang="en-US" sz="1600" dirty="0" smtClean="0">
                <a:hlinkClick r:id="rId3"/>
              </a:rPr>
              <a:t>moosd@charter.net</a:t>
            </a:r>
            <a:r>
              <a:rPr lang="en-US" sz="1600" dirty="0" smtClean="0"/>
              <a:t> </a:t>
            </a:r>
          </a:p>
          <a:p>
            <a:pPr>
              <a:lnSpc>
                <a:spcPct val="80000"/>
              </a:lnSpc>
            </a:pPr>
            <a:endParaRPr lang="en-US" sz="2800" dirty="0"/>
          </a:p>
          <a:p>
            <a:pPr>
              <a:lnSpc>
                <a:spcPct val="8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6248400"/>
            <a:ext cx="1905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Lecture 4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91972" y="0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Soli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Deo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Gloria </a:t>
            </a:r>
            <a:endParaRPr lang="en-US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Every effort was made to ensure that material and information contained in this presentation are correct and up-to-date.  The author can not accept liability/responsibility from errors that may occur from the use of this information.  It is up to each clinician to ensure that they provide safe anesthetic care to their patients.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8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2590800"/>
            <a:ext cx="8229600" cy="1143000"/>
          </a:xfrm>
        </p:spPr>
        <p:txBody>
          <a:bodyPr/>
          <a:lstStyle/>
          <a:p>
            <a:r>
              <a:rPr lang="en-US"/>
              <a:t>INTRODUCTION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of Neuraxial Blockade</a:t>
            </a:r>
          </a:p>
        </p:txBody>
      </p:sp>
      <p:sp>
        <p:nvSpPr>
          <p:cNvPr id="175109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Decreased </a:t>
            </a:r>
            <a:r>
              <a:rPr lang="en-US" dirty="0" smtClean="0"/>
              <a:t>nausea and vomiting</a:t>
            </a:r>
            <a:endParaRPr lang="en-US" dirty="0"/>
          </a:p>
          <a:p>
            <a:r>
              <a:rPr lang="en-US" dirty="0"/>
              <a:t>Decreased </a:t>
            </a:r>
            <a:r>
              <a:rPr lang="en-US" dirty="0" smtClean="0"/>
              <a:t>blood </a:t>
            </a:r>
            <a:r>
              <a:rPr lang="en-US" dirty="0"/>
              <a:t>loss</a:t>
            </a:r>
          </a:p>
          <a:p>
            <a:r>
              <a:rPr lang="en-US" dirty="0"/>
              <a:t>Decreased incidence of graft occlusion </a:t>
            </a:r>
          </a:p>
          <a:p>
            <a:r>
              <a:rPr lang="en-US" dirty="0"/>
              <a:t>Improved mobility after major knee surgery</a:t>
            </a:r>
          </a:p>
          <a:p>
            <a:r>
              <a:rPr lang="en-US" dirty="0"/>
              <a:t>Superior postoperative pain control</a:t>
            </a:r>
          </a:p>
          <a:p>
            <a:r>
              <a:rPr lang="en-US" dirty="0"/>
              <a:t>Less alteration to the cardiopulmonary status of the patient</a:t>
            </a:r>
          </a:p>
          <a:p>
            <a:pPr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The need for formalized guidance for anticoagulated patient: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2362200"/>
            <a:ext cx="8229600" cy="4495800"/>
          </a:xfrm>
        </p:spPr>
        <p:txBody>
          <a:bodyPr/>
          <a:lstStyle/>
          <a:p>
            <a:r>
              <a:rPr lang="en-US"/>
              <a:t>Advances in pharmacology</a:t>
            </a:r>
          </a:p>
          <a:p>
            <a:r>
              <a:rPr lang="en-US"/>
              <a:t>Desire to prevent thromboembolism</a:t>
            </a:r>
          </a:p>
          <a:p>
            <a:r>
              <a:rPr lang="en-US"/>
              <a:t>Formulation of thromboembolism prophylaxis </a:t>
            </a:r>
          </a:p>
          <a:p>
            <a:r>
              <a:rPr lang="en-US"/>
              <a:t>Use of regional anesthesia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ASRA Guidelines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1998 the first Consensus Conference on Neuraxial Anesthesia and Analgesia was held.</a:t>
            </a:r>
          </a:p>
          <a:p>
            <a:r>
              <a:rPr lang="en-US"/>
              <a:t>2002 the second Consensus Conference was held.</a:t>
            </a:r>
          </a:p>
          <a:p>
            <a:r>
              <a:rPr lang="en-US"/>
              <a:t>The result: formalized guidelines to assist the anesthesia provider in decision making.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1371600"/>
            <a:ext cx="7315200" cy="1828800"/>
          </a:xfrm>
        </p:spPr>
        <p:txBody>
          <a:bodyPr/>
          <a:lstStyle/>
          <a:p>
            <a:r>
              <a:rPr lang="en-US" dirty="0"/>
              <a:t>Thromboprophylaxis </a:t>
            </a:r>
          </a:p>
        </p:txBody>
      </p:sp>
      <p:sp>
        <p:nvSpPr>
          <p:cNvPr id="182279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Medications for total joint thromboprophylaxis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514600"/>
            <a:ext cx="8229600" cy="4495800"/>
          </a:xfrm>
        </p:spPr>
        <p:txBody>
          <a:bodyPr/>
          <a:lstStyle/>
          <a:p>
            <a:r>
              <a:rPr lang="en-US" dirty="0"/>
              <a:t>Unfractionated heparin</a:t>
            </a:r>
          </a:p>
          <a:p>
            <a:r>
              <a:rPr lang="en-US" dirty="0"/>
              <a:t>Low molecular weight heparin (ardeparin </a:t>
            </a:r>
            <a:r>
              <a:rPr lang="en-US" dirty="0" smtClean="0"/>
              <a:t>sodium or </a:t>
            </a:r>
            <a:r>
              <a:rPr lang="en-US" dirty="0" err="1" smtClean="0"/>
              <a:t>Normoflo</a:t>
            </a:r>
            <a:r>
              <a:rPr lang="en-US" dirty="0" smtClean="0"/>
              <a:t>®, </a:t>
            </a:r>
            <a:r>
              <a:rPr lang="en-US" dirty="0"/>
              <a:t>dalteparin sodium or </a:t>
            </a:r>
            <a:r>
              <a:rPr lang="en-US" dirty="0" err="1" smtClean="0"/>
              <a:t>Fragmin</a:t>
            </a:r>
            <a:r>
              <a:rPr lang="en-US" dirty="0" smtClean="0"/>
              <a:t>®, </a:t>
            </a:r>
            <a:r>
              <a:rPr lang="en-US" dirty="0"/>
              <a:t>danaparoid sodium or </a:t>
            </a:r>
            <a:r>
              <a:rPr lang="en-US" dirty="0" err="1" smtClean="0"/>
              <a:t>Orgaran</a:t>
            </a:r>
            <a:r>
              <a:rPr lang="en-US" dirty="0" smtClean="0"/>
              <a:t>®, </a:t>
            </a:r>
            <a:r>
              <a:rPr lang="en-US" dirty="0" err="1"/>
              <a:t>enoxaprin</a:t>
            </a:r>
            <a:r>
              <a:rPr lang="en-US" dirty="0"/>
              <a:t> sodium or </a:t>
            </a:r>
            <a:r>
              <a:rPr lang="en-US" dirty="0" err="1" smtClean="0"/>
              <a:t>Lovenox</a:t>
            </a:r>
            <a:r>
              <a:rPr lang="en-US" dirty="0" smtClean="0"/>
              <a:t>® </a:t>
            </a:r>
            <a:r>
              <a:rPr lang="en-US" dirty="0"/>
              <a:t>and </a:t>
            </a:r>
            <a:r>
              <a:rPr lang="en-US" dirty="0" err="1"/>
              <a:t>tinzaprin</a:t>
            </a:r>
            <a:r>
              <a:rPr lang="en-US" dirty="0"/>
              <a:t> or </a:t>
            </a:r>
            <a:r>
              <a:rPr lang="en-US" dirty="0" err="1" smtClean="0"/>
              <a:t>Innohep</a:t>
            </a:r>
            <a:r>
              <a:rPr lang="en-US" dirty="0" smtClean="0"/>
              <a:t>®).</a:t>
            </a:r>
            <a:endParaRPr lang="en-US" dirty="0"/>
          </a:p>
          <a:p>
            <a:r>
              <a:rPr lang="en-US" dirty="0"/>
              <a:t>Warfarin sodium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Medications for general surgery thromboprophylaxis 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2362200"/>
            <a:ext cx="8229600" cy="4495800"/>
          </a:xfrm>
        </p:spPr>
        <p:txBody>
          <a:bodyPr/>
          <a:lstStyle/>
          <a:p>
            <a:r>
              <a:rPr lang="en-US"/>
              <a:t>Unfractionated heparin</a:t>
            </a:r>
          </a:p>
          <a:p>
            <a:r>
              <a:rPr lang="en-US"/>
              <a:t>Low molecular weight heparin (dalteparin sodium, enoxaparin sodium)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Acute Coronary Syndrome and venous thromboembolism therapy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590800"/>
            <a:ext cx="8229600" cy="4495800"/>
          </a:xfrm>
        </p:spPr>
        <p:txBody>
          <a:bodyPr/>
          <a:lstStyle/>
          <a:p>
            <a:r>
              <a:rPr lang="en-US" dirty="0"/>
              <a:t>Enoxaparin sodium (</a:t>
            </a:r>
            <a:r>
              <a:rPr lang="en-US" dirty="0" err="1" smtClean="0"/>
              <a:t>Lovenox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/>
              <a:t>Dalteparin sodium (</a:t>
            </a:r>
            <a:r>
              <a:rPr lang="en-US" dirty="0" err="1" smtClean="0"/>
              <a:t>Fragmin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/>
              <a:t>Tinzaparin (</a:t>
            </a:r>
            <a:r>
              <a:rPr lang="en-US" dirty="0" err="1" smtClean="0"/>
              <a:t>Innohep</a:t>
            </a:r>
            <a:r>
              <a:rPr lang="en-US" dirty="0" smtClean="0"/>
              <a:t>®)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0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27432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/>
              <a:t>The major complication related to anticoagulation is bleeding.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Major Bleeding Sites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438400" y="2133600"/>
            <a:ext cx="8229600" cy="4495800"/>
          </a:xfrm>
        </p:spPr>
        <p:txBody>
          <a:bodyPr/>
          <a:lstStyle/>
          <a:p>
            <a:r>
              <a:rPr lang="en-US"/>
              <a:t>Intraspinal</a:t>
            </a:r>
          </a:p>
          <a:p>
            <a:r>
              <a:rPr lang="en-US"/>
              <a:t>Intracranial</a:t>
            </a:r>
          </a:p>
          <a:p>
            <a:r>
              <a:rPr lang="en-US"/>
              <a:t>Intraocular</a:t>
            </a:r>
          </a:p>
          <a:p>
            <a:r>
              <a:rPr lang="en-US"/>
              <a:t>Retroperitoneal</a:t>
            </a:r>
          </a:p>
          <a:p>
            <a:r>
              <a:rPr lang="en-US"/>
              <a:t>Mediastinal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Factors that increase the risk of a major bleed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133600"/>
            <a:ext cx="7848600" cy="3962400"/>
          </a:xfrm>
          <a:noFill/>
        </p:spPr>
        <p:txBody>
          <a:bodyPr/>
          <a:lstStyle/>
          <a:p>
            <a:r>
              <a:rPr lang="en-US" dirty="0"/>
              <a:t>Intensity of anticoagulant effect</a:t>
            </a:r>
          </a:p>
          <a:p>
            <a:r>
              <a:rPr lang="en-US" dirty="0"/>
              <a:t>Increased age</a:t>
            </a:r>
          </a:p>
          <a:p>
            <a:r>
              <a:rPr lang="en-US" dirty="0"/>
              <a:t>Female gender</a:t>
            </a:r>
          </a:p>
          <a:p>
            <a:r>
              <a:rPr lang="en-US" dirty="0"/>
              <a:t>Use of aspirin</a:t>
            </a:r>
          </a:p>
          <a:p>
            <a:r>
              <a:rPr lang="en-US" dirty="0"/>
              <a:t>History of </a:t>
            </a:r>
            <a:r>
              <a:rPr lang="en-US" dirty="0" err="1" smtClean="0"/>
              <a:t>Gastrointestional</a:t>
            </a:r>
            <a:r>
              <a:rPr lang="en-US" dirty="0" smtClean="0"/>
              <a:t> </a:t>
            </a:r>
            <a:r>
              <a:rPr lang="en-US" dirty="0"/>
              <a:t>bleed</a:t>
            </a:r>
          </a:p>
          <a:p>
            <a:r>
              <a:rPr lang="en-US" dirty="0"/>
              <a:t>Duration of treatment</a:t>
            </a: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Epidural Hematoma Formation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2362200"/>
            <a:ext cx="8229600" cy="4495800"/>
          </a:xfrm>
        </p:spPr>
        <p:txBody>
          <a:bodyPr/>
          <a:lstStyle/>
          <a:p>
            <a:r>
              <a:rPr lang="en-US"/>
              <a:t>Due to spontaneous bleed</a:t>
            </a:r>
          </a:p>
          <a:p>
            <a:r>
              <a:rPr lang="en-US"/>
              <a:t>Due to trauma induced by a needle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Epidural Space vs Intrathecal Space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2057400"/>
            <a:ext cx="8229600" cy="4495800"/>
          </a:xfrm>
        </p:spPr>
        <p:txBody>
          <a:bodyPr/>
          <a:lstStyle/>
          <a:p>
            <a:r>
              <a:rPr lang="en-US" dirty="0"/>
              <a:t>Epidural space is richly supplied with a venous plexus </a:t>
            </a:r>
          </a:p>
          <a:p>
            <a:r>
              <a:rPr lang="en-US" dirty="0"/>
              <a:t>Area around the spinal cord is fixed.  Bleeding results in compression, ischemia, nerve trauma, and paralysis.</a:t>
            </a:r>
          </a:p>
          <a:p>
            <a:r>
              <a:rPr lang="en-US" dirty="0"/>
              <a:t>Bleeding into the intrathecal space is diluted by the </a:t>
            </a:r>
            <a:r>
              <a:rPr lang="en-US" dirty="0" smtClean="0"/>
              <a:t>Cerebral Spinal Fluid </a:t>
            </a:r>
            <a:r>
              <a:rPr lang="en-US" dirty="0"/>
              <a:t>(usually less devastating)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Incidence of Epidural Hematoma Formation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Epidural anesthesia: 1:150,000 to 1:190,000</a:t>
            </a:r>
          </a:p>
          <a:p>
            <a:r>
              <a:rPr lang="en-US"/>
              <a:t>Spinal anesthesia: 1:220,000</a:t>
            </a:r>
          </a:p>
          <a:p>
            <a:r>
              <a:rPr lang="en-US"/>
              <a:t>Epidural anesthesia and anticoagulants administered during surgery: 33:100,000</a:t>
            </a:r>
          </a:p>
          <a:p>
            <a:r>
              <a:rPr lang="en-US"/>
              <a:t>Spinal anesthesia and anticoagulants administered during surgery: 1:100,000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Risk Factors for the Development of Epidural Hematoma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Anatomic abnormalities of the spinal cord or vertebral column</a:t>
            </a:r>
          </a:p>
          <a:p>
            <a:r>
              <a:rPr lang="en-US" sz="2800"/>
              <a:t>Vascular abnormalities </a:t>
            </a:r>
          </a:p>
          <a:p>
            <a:r>
              <a:rPr lang="en-US" sz="2800"/>
              <a:t>Pathologic/medication induced alterations in homeostasis</a:t>
            </a:r>
          </a:p>
          <a:p>
            <a:r>
              <a:rPr lang="en-US" sz="2800"/>
              <a:t>Alcohol abuse</a:t>
            </a:r>
          </a:p>
          <a:p>
            <a:r>
              <a:rPr lang="en-US" sz="2800"/>
              <a:t>Chronic renal insufficiency</a:t>
            </a:r>
          </a:p>
          <a:p>
            <a:r>
              <a:rPr lang="en-US" sz="2800"/>
              <a:t>Difficult and traumatic needle placement</a:t>
            </a:r>
          </a:p>
          <a:p>
            <a:r>
              <a:rPr lang="en-US" sz="2800"/>
              <a:t>Epidural catheter removal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Signs and Symptoms of an Epidural Hematoma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981200"/>
            <a:ext cx="8229600" cy="4495800"/>
          </a:xfrm>
        </p:spPr>
        <p:txBody>
          <a:bodyPr/>
          <a:lstStyle/>
          <a:p>
            <a:r>
              <a:rPr lang="en-US"/>
              <a:t>Low back pain (sharp and irradiating)</a:t>
            </a:r>
          </a:p>
          <a:p>
            <a:r>
              <a:rPr lang="en-US"/>
              <a:t>Sensory and motor loss (numbness and tingling/motor weakness long after block should have abated)</a:t>
            </a:r>
          </a:p>
          <a:p>
            <a:r>
              <a:rPr lang="en-US"/>
              <a:t>Bowel and/or bladder dysfunction</a:t>
            </a:r>
          </a:p>
          <a:p>
            <a:r>
              <a:rPr lang="en-US"/>
              <a:t>Paraplegia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Diagnostic Testing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2362200"/>
            <a:ext cx="8229600" cy="4495800"/>
          </a:xfrm>
        </p:spPr>
        <p:txBody>
          <a:bodyPr/>
          <a:lstStyle/>
          <a:p>
            <a:r>
              <a:rPr lang="en-US"/>
              <a:t>MRI (preferred)</a:t>
            </a:r>
          </a:p>
          <a:p>
            <a:r>
              <a:rPr lang="en-US"/>
              <a:t>CT scan (may miss small hematomas)</a:t>
            </a:r>
          </a:p>
          <a:p>
            <a:r>
              <a:rPr lang="en-US"/>
              <a:t>Myelogram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Treatment and Outcome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2133600"/>
            <a:ext cx="8229600" cy="4495800"/>
          </a:xfrm>
        </p:spPr>
        <p:txBody>
          <a:bodyPr/>
          <a:lstStyle/>
          <a:p>
            <a:r>
              <a:rPr lang="en-US"/>
              <a:t>Must be treated within 8-12 hours of onset of symptoms</a:t>
            </a:r>
          </a:p>
          <a:p>
            <a:r>
              <a:rPr lang="en-US"/>
              <a:t>Emergency decompressive laminectomy with hematoma evacuation</a:t>
            </a:r>
          </a:p>
          <a:p>
            <a:r>
              <a:rPr lang="en-US"/>
              <a:t>Outcome is generally poor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Factors Affecting Recovery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2362200"/>
            <a:ext cx="8229600" cy="4495800"/>
          </a:xfrm>
        </p:spPr>
        <p:txBody>
          <a:bodyPr/>
          <a:lstStyle/>
          <a:p>
            <a:r>
              <a:rPr lang="en-US"/>
              <a:t>Size and location of the hematoma</a:t>
            </a:r>
          </a:p>
          <a:p>
            <a:r>
              <a:rPr lang="en-US"/>
              <a:t>Speed of hematoma development</a:t>
            </a:r>
          </a:p>
          <a:p>
            <a:r>
              <a:rPr lang="en-US"/>
              <a:t>Severity and nature of pre-existing neurological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General ASRA recommendations related to perioperative use of anticoagulants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2057400"/>
            <a:ext cx="8229600" cy="4495800"/>
          </a:xfrm>
        </p:spPr>
        <p:txBody>
          <a:bodyPr/>
          <a:lstStyle/>
          <a:p>
            <a:r>
              <a:rPr lang="en-US" sz="2800"/>
              <a:t>Concurrent use of coagulation altering medications may increase risk of bleeding without altering coagulation studies.</a:t>
            </a:r>
          </a:p>
          <a:p>
            <a:r>
              <a:rPr lang="en-US" sz="2800"/>
              <a:t>When providing postoperative analgesia with an epidural use opioids or dilute local anesthetic to allow for neurological evaluation.</a:t>
            </a:r>
          </a:p>
          <a:p>
            <a:r>
              <a:rPr lang="en-US" sz="2800"/>
              <a:t>Remove catheters at the nadir of anticoagulant activity and do not give additional anticoagulants immediately after removal.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General ASRA recommendations related to perioperative use of anticoagulants</a:t>
            </a:r>
          </a:p>
        </p:txBody>
      </p:sp>
      <p:sp>
        <p:nvSpPr>
          <p:cNvPr id="2949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057400"/>
            <a:ext cx="8229600" cy="4495800"/>
          </a:xfrm>
        </p:spPr>
        <p:txBody>
          <a:bodyPr/>
          <a:lstStyle/>
          <a:p>
            <a:r>
              <a:rPr lang="en-US"/>
              <a:t>Frequent evaluation of neurological status of the patient should be pursued for early detection of an epidural hematoma.</a:t>
            </a:r>
          </a:p>
          <a:p>
            <a:r>
              <a:rPr lang="en-US"/>
              <a:t>In high risk cases continue monitoring neurological status for 24 hours post catheter removal.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Common anticoagulants encountered in the surgical setting.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362200" y="2362200"/>
            <a:ext cx="8229600" cy="4495800"/>
          </a:xfrm>
        </p:spPr>
        <p:txBody>
          <a:bodyPr/>
          <a:lstStyle/>
          <a:p>
            <a:r>
              <a:rPr lang="en-US"/>
              <a:t>Antiplatelet medications</a:t>
            </a:r>
          </a:p>
          <a:p>
            <a:r>
              <a:rPr lang="en-US"/>
              <a:t>Oral anticoagulants</a:t>
            </a:r>
          </a:p>
          <a:p>
            <a:r>
              <a:rPr lang="en-US"/>
              <a:t>Standard Heparin</a:t>
            </a:r>
          </a:p>
          <a:p>
            <a:r>
              <a:rPr lang="en-US"/>
              <a:t>Herbal preparations</a:t>
            </a:r>
          </a:p>
          <a:p>
            <a:r>
              <a:rPr lang="en-US"/>
              <a:t>New anticoagulants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40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2819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/>
              <a:t>Specific anticoagulant and ASRA recommendations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6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2667000"/>
            <a:ext cx="8229600" cy="1143000"/>
          </a:xfrm>
        </p:spPr>
        <p:txBody>
          <a:bodyPr/>
          <a:lstStyle/>
          <a:p>
            <a:r>
              <a:rPr lang="en-US"/>
              <a:t>Antiplatelet Medications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/>
              <a:t>Types of Antiplatelet Medications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905000" y="2362200"/>
            <a:ext cx="8229600" cy="4495800"/>
          </a:xfrm>
        </p:spPr>
        <p:txBody>
          <a:bodyPr/>
          <a:lstStyle/>
          <a:p>
            <a:r>
              <a:rPr lang="en-US"/>
              <a:t>Aspirin</a:t>
            </a:r>
          </a:p>
          <a:p>
            <a:r>
              <a:rPr lang="en-US"/>
              <a:t>NSAIDS</a:t>
            </a:r>
          </a:p>
          <a:p>
            <a:r>
              <a:rPr lang="en-US"/>
              <a:t>Thienopyridine Derivatives</a:t>
            </a:r>
          </a:p>
          <a:p>
            <a:r>
              <a:rPr lang="en-US"/>
              <a:t>Platelet GP IIb/IIIa inhibitors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Aspirin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US" sz="3200" dirty="0" smtClean="0"/>
              <a:t>MECHANISM OF ACTION:</a:t>
            </a:r>
          </a:p>
          <a:p>
            <a:pPr>
              <a:lnSpc>
                <a:spcPct val="80000"/>
              </a:lnSpc>
              <a:buNone/>
            </a:pPr>
            <a:endParaRPr lang="en-US" sz="3200" dirty="0" smtClean="0"/>
          </a:p>
          <a:p>
            <a:pPr>
              <a:lnSpc>
                <a:spcPct val="80000"/>
              </a:lnSpc>
              <a:buNone/>
            </a:pPr>
            <a:r>
              <a:rPr lang="en-US" sz="3200" dirty="0" smtClean="0"/>
              <a:t>   </a:t>
            </a:r>
            <a:r>
              <a:rPr lang="en-US" sz="2600" dirty="0" smtClean="0">
                <a:latin typeface="+mj-lt"/>
              </a:rPr>
              <a:t>Blocks cyclooxygenase.  Cyclooxygenase is responsible for the production of thromboxane A2 which inhibits platelet aggregation and causes vasoconstriction.</a:t>
            </a:r>
          </a:p>
          <a:p>
            <a:pPr>
              <a:lnSpc>
                <a:spcPct val="80000"/>
              </a:lnSpc>
            </a:pPr>
            <a:endParaRPr lang="en-US" sz="3200" dirty="0" smtClean="0"/>
          </a:p>
          <a:p>
            <a:pPr>
              <a:lnSpc>
                <a:spcPct val="80000"/>
              </a:lnSpc>
            </a:pPr>
            <a:r>
              <a:rPr lang="en-US" sz="3200" dirty="0" smtClean="0"/>
              <a:t>DURATION OF ACTION: </a:t>
            </a:r>
          </a:p>
          <a:p>
            <a:pPr>
              <a:lnSpc>
                <a:spcPct val="80000"/>
              </a:lnSpc>
              <a:buNone/>
            </a:pPr>
            <a:r>
              <a:rPr lang="en-US" sz="3200" dirty="0" smtClean="0"/>
              <a:t>   </a:t>
            </a:r>
            <a:r>
              <a:rPr lang="en-US" sz="2600" dirty="0" smtClean="0"/>
              <a:t>Irreversible effect on platelets.  Effect of aspirin lasts for the life of the platelet which is 7-10 days.  Long term use of aspirin may lead to a decrease in prothrombin production and result in a lengthening of the PT.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NSAIDS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MECHANISM OF ACTION:</a:t>
            </a:r>
          </a:p>
          <a:p>
            <a:pPr>
              <a:buNone/>
            </a:pPr>
            <a:r>
              <a:rPr lang="en-US" dirty="0" smtClean="0"/>
              <a:t>   Inhibits cyclooxygenase by decreasing tissue prostaglandin synthesis.</a:t>
            </a:r>
          </a:p>
          <a:p>
            <a:endParaRPr lang="en-US" dirty="0" smtClean="0"/>
          </a:p>
          <a:p>
            <a:r>
              <a:rPr lang="en-US" dirty="0" smtClean="0"/>
              <a:t>DURATION OF ACTION:</a:t>
            </a:r>
          </a:p>
          <a:p>
            <a:pPr>
              <a:buNone/>
            </a:pPr>
            <a:r>
              <a:rPr lang="en-US" dirty="0" smtClean="0"/>
              <a:t>   Reversible.  Duration of action depends on the half life of the medication used and can range from 1 hour to 3 days.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838200" y="0"/>
            <a:ext cx="7772400" cy="1736725"/>
          </a:xfrm>
        </p:spPr>
        <p:txBody>
          <a:bodyPr/>
          <a:lstStyle/>
          <a:p>
            <a:r>
              <a:rPr lang="en-US"/>
              <a:t>ASRA RECOMMENDATIONS </a:t>
            </a:r>
          </a:p>
        </p:txBody>
      </p:sp>
      <p:sp>
        <p:nvSpPr>
          <p:cNvPr id="21709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667000"/>
            <a:ext cx="6400800" cy="1752600"/>
          </a:xfrm>
        </p:spPr>
        <p:txBody>
          <a:bodyPr/>
          <a:lstStyle/>
          <a:p>
            <a:r>
              <a:rPr lang="en-US"/>
              <a:t>Aspirin</a:t>
            </a:r>
          </a:p>
          <a:p>
            <a:r>
              <a:rPr lang="en-US"/>
              <a:t>NSAIDS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Aspirin and NSAIDS</a:t>
            </a:r>
          </a:p>
        </p:txBody>
      </p:sp>
      <p:sp>
        <p:nvSpPr>
          <p:cNvPr id="219144" name="Rectangle 8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Either medication alone does not increase risk.</a:t>
            </a:r>
          </a:p>
          <a:p>
            <a:r>
              <a:rPr lang="en-US" sz="2800"/>
              <a:t>Need to scrutinize dosages, duration of therapy and concomitant medications that may affect coagulation.</a:t>
            </a:r>
          </a:p>
          <a:p>
            <a:r>
              <a:rPr lang="en-US" sz="2800"/>
              <a:t>No wholly accepted laboratory tests.  A normal bleeding time does not indicate normal homeostasis.  An abnormal bleeding time does not necessarily indicate abnormal homeostasis.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dirty="0"/>
              <a:t>In addition to assessment of concomitant medications look for the following: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143000" y="2362200"/>
            <a:ext cx="8229600" cy="4495800"/>
          </a:xfrm>
        </p:spPr>
        <p:txBody>
          <a:bodyPr/>
          <a:lstStyle/>
          <a:p>
            <a:r>
              <a:rPr lang="en-US" dirty="0"/>
              <a:t>History of bruising easily</a:t>
            </a:r>
          </a:p>
          <a:p>
            <a:r>
              <a:rPr lang="en-US" dirty="0"/>
              <a:t>History of excessive bleeding</a:t>
            </a:r>
          </a:p>
          <a:p>
            <a:r>
              <a:rPr lang="en-US" dirty="0"/>
              <a:t>Female gender</a:t>
            </a:r>
          </a:p>
          <a:p>
            <a:r>
              <a:rPr lang="en-US" dirty="0"/>
              <a:t>Increased 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Thienopyridine Derivatives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MECHANISM OF ACTION:</a:t>
            </a:r>
          </a:p>
          <a:p>
            <a:pPr>
              <a:buNone/>
            </a:pPr>
            <a:r>
              <a:rPr lang="en-US" dirty="0" smtClean="0"/>
              <a:t>   Interfere with platelet membrane function by inhibition of adenosine diphosphate (ADP) induced platelet-fibrinogen binding.</a:t>
            </a:r>
          </a:p>
          <a:p>
            <a:endParaRPr lang="en-US" dirty="0" smtClean="0"/>
          </a:p>
          <a:p>
            <a:r>
              <a:rPr lang="en-US" dirty="0" smtClean="0"/>
              <a:t>DURATION OF ACTION:</a:t>
            </a:r>
          </a:p>
          <a:p>
            <a:pPr>
              <a:buNone/>
            </a:pPr>
            <a:r>
              <a:rPr lang="en-US" dirty="0" smtClean="0"/>
              <a:t>   Thienopyridine derivatives exert an irreversible effect on platelet function for the life of the platelet.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75260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/>
              <a:t>ASRA </a:t>
            </a:r>
            <a:r>
              <a:rPr lang="en-US" sz="4000" dirty="0" smtClean="0"/>
              <a:t>Recommendations</a:t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Thienopyridine Derivatives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DC ticlopidine for 14 days prior to a neuraxial block.</a:t>
            </a:r>
          </a:p>
          <a:p>
            <a:r>
              <a:rPr lang="en-US" dirty="0" smtClean="0"/>
              <a:t>DC clopidogrel for 7 days prior to a neuraxial block.</a:t>
            </a:r>
          </a:p>
          <a:p>
            <a:r>
              <a:rPr lang="en-US" dirty="0" smtClean="0"/>
              <a:t>There is no accepted laboratory tests for these medications.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Platelet GP IIb/IIIa inhibitors</a:t>
            </a:r>
          </a:p>
        </p:txBody>
      </p:sp>
      <p:sp>
        <p:nvSpPr>
          <p:cNvPr id="236549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Abciximab (</a:t>
            </a:r>
            <a:r>
              <a:rPr lang="en-US" sz="2800" dirty="0" err="1" smtClean="0"/>
              <a:t>Reopro</a:t>
            </a:r>
            <a:r>
              <a:rPr lang="en-US" sz="2800" dirty="0" smtClean="0"/>
              <a:t>®)</a:t>
            </a:r>
            <a:endParaRPr lang="en-US" sz="2800" dirty="0"/>
          </a:p>
          <a:p>
            <a:r>
              <a:rPr lang="en-US" sz="2800" dirty="0"/>
              <a:t>Eptifibatide (</a:t>
            </a:r>
            <a:r>
              <a:rPr lang="en-US" sz="2800" dirty="0" err="1" smtClean="0"/>
              <a:t>Integrilin</a:t>
            </a:r>
            <a:r>
              <a:rPr lang="en-US" sz="2800" dirty="0" smtClean="0"/>
              <a:t>®)</a:t>
            </a:r>
            <a:endParaRPr lang="en-US" sz="2800" dirty="0"/>
          </a:p>
          <a:p>
            <a:r>
              <a:rPr lang="en-US" sz="2800" dirty="0"/>
              <a:t>Tirofiban (</a:t>
            </a:r>
            <a:r>
              <a:rPr lang="en-US" sz="2800" dirty="0" err="1" smtClean="0"/>
              <a:t>Aggrostat</a:t>
            </a:r>
            <a:r>
              <a:rPr lang="en-US" sz="2800" dirty="0" smtClean="0"/>
              <a:t>®)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Platelet GP </a:t>
            </a:r>
            <a:r>
              <a:rPr lang="en-US" dirty="0" err="1"/>
              <a:t>IIb</a:t>
            </a:r>
            <a:r>
              <a:rPr lang="en-US" dirty="0"/>
              <a:t>/</a:t>
            </a:r>
            <a:r>
              <a:rPr lang="en-US" dirty="0" err="1"/>
              <a:t>IIIa</a:t>
            </a:r>
            <a:r>
              <a:rPr lang="en-US" dirty="0"/>
              <a:t> inhibitors</a:t>
            </a:r>
          </a:p>
        </p:txBody>
      </p:sp>
      <p:sp>
        <p:nvSpPr>
          <p:cNvPr id="241669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l">
              <a:lnSpc>
                <a:spcPct val="80000"/>
              </a:lnSpc>
            </a:pPr>
            <a:r>
              <a:rPr lang="en-US" sz="2800" dirty="0"/>
              <a:t>MECHANISM OF ACTION:</a:t>
            </a:r>
          </a:p>
          <a:p>
            <a:pPr algn="l">
              <a:lnSpc>
                <a:spcPct val="80000"/>
              </a:lnSpc>
              <a:buNone/>
            </a:pPr>
            <a:r>
              <a:rPr lang="en-US" sz="2800" dirty="0" smtClean="0"/>
              <a:t>   Reversibly </a:t>
            </a:r>
            <a:r>
              <a:rPr lang="en-US" sz="2800" dirty="0"/>
              <a:t>inhibits platelet aggregation by preventing the adhesion of ligands to glycoprotein </a:t>
            </a:r>
            <a:r>
              <a:rPr lang="en-US" sz="2800" dirty="0" err="1"/>
              <a:t>IIb</a:t>
            </a:r>
            <a:r>
              <a:rPr lang="en-US" sz="2800" dirty="0"/>
              <a:t>/</a:t>
            </a:r>
            <a:r>
              <a:rPr lang="en-US" sz="2800" dirty="0" err="1"/>
              <a:t>IIIa</a:t>
            </a:r>
            <a:r>
              <a:rPr lang="en-US" sz="2800" dirty="0"/>
              <a:t>, including plasminogen and von Willebrand factor. </a:t>
            </a:r>
          </a:p>
          <a:p>
            <a:pPr algn="l">
              <a:lnSpc>
                <a:spcPct val="80000"/>
              </a:lnSpc>
            </a:pPr>
            <a:endParaRPr lang="en-US" sz="2800" dirty="0"/>
          </a:p>
          <a:p>
            <a:pPr algn="l">
              <a:lnSpc>
                <a:spcPct val="80000"/>
              </a:lnSpc>
            </a:pPr>
            <a:r>
              <a:rPr lang="en-US" sz="2800" dirty="0"/>
              <a:t>DURATION OF ACTION:</a:t>
            </a:r>
          </a:p>
          <a:p>
            <a:pPr algn="l">
              <a:lnSpc>
                <a:spcPct val="80000"/>
              </a:lnSpc>
              <a:buNone/>
            </a:pPr>
            <a:r>
              <a:rPr lang="en-US" sz="2800" dirty="0" smtClean="0"/>
              <a:t>   For </a:t>
            </a:r>
            <a:r>
              <a:rPr lang="en-US" sz="2800" dirty="0"/>
              <a:t>abciximab it takes 24-48 hours until there is normal platelet function.  For eptifibatide (</a:t>
            </a:r>
            <a:r>
              <a:rPr lang="en-US" sz="2800" dirty="0" err="1"/>
              <a:t>Integrellin</a:t>
            </a:r>
            <a:r>
              <a:rPr lang="en-US" sz="2800" dirty="0"/>
              <a:t>) and tirofiban it takes 4-8 hours until there is normal platelet function.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175260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/>
              <a:t>ASRA recommendations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GP </a:t>
            </a:r>
            <a:r>
              <a:rPr lang="en-US" sz="4000" dirty="0" err="1"/>
              <a:t>IIb</a:t>
            </a:r>
            <a:r>
              <a:rPr lang="en-US" sz="4000" dirty="0"/>
              <a:t>/</a:t>
            </a:r>
            <a:r>
              <a:rPr lang="en-US" sz="4000" dirty="0" err="1"/>
              <a:t>IIIa</a:t>
            </a:r>
            <a:r>
              <a:rPr lang="en-US" sz="4000" dirty="0"/>
              <a:t> inhibitors</a:t>
            </a: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Platelet GP </a:t>
            </a:r>
            <a:r>
              <a:rPr lang="en-US" dirty="0" err="1" smtClean="0"/>
              <a:t>IIb</a:t>
            </a:r>
            <a:r>
              <a:rPr lang="en-US" dirty="0" smtClean="0"/>
              <a:t>/</a:t>
            </a:r>
            <a:r>
              <a:rPr lang="en-US" dirty="0" err="1" smtClean="0"/>
              <a:t>IIIa</a:t>
            </a:r>
            <a:r>
              <a:rPr lang="en-US" dirty="0" smtClean="0"/>
              <a:t> inhibitors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No neuraxial blockade should be undertaken until platelet function is normal.</a:t>
            </a:r>
          </a:p>
          <a:p>
            <a:r>
              <a:rPr lang="en-US" dirty="0" smtClean="0"/>
              <a:t>GP </a:t>
            </a:r>
            <a:r>
              <a:rPr lang="en-US" dirty="0" err="1" smtClean="0"/>
              <a:t>IIb</a:t>
            </a:r>
            <a:r>
              <a:rPr lang="en-US" dirty="0" smtClean="0"/>
              <a:t>/</a:t>
            </a:r>
            <a:r>
              <a:rPr lang="en-US" dirty="0" err="1" smtClean="0"/>
              <a:t>IIIa</a:t>
            </a:r>
            <a:r>
              <a:rPr lang="en-US" dirty="0" smtClean="0"/>
              <a:t> inhibitors are contraindicated within 4 weeks of surgery.</a:t>
            </a:r>
          </a:p>
          <a:p>
            <a:r>
              <a:rPr lang="en-US" dirty="0" smtClean="0"/>
              <a:t>If one is received postoperatively, after a neuraxial block, there should be careful monitoring of the neurological status.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Warfarin (Coumadin)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smtClean="0"/>
              <a:t>MECHANISM OF ACTION:</a:t>
            </a:r>
          </a:p>
          <a:p>
            <a:pPr>
              <a:buNone/>
            </a:pPr>
            <a:r>
              <a:rPr lang="en-US" sz="3200" dirty="0" smtClean="0"/>
              <a:t>   Inhibits vitamin K formation.  Depletion of the vitamin K dependent proteins (prothrombin and factors VII, IX and X) occurs.</a:t>
            </a:r>
          </a:p>
          <a:p>
            <a:endParaRPr lang="en-US" sz="3200" dirty="0" smtClean="0"/>
          </a:p>
          <a:p>
            <a:r>
              <a:rPr lang="en-US" sz="3200" dirty="0" smtClean="0"/>
              <a:t>DURATION OF ACTION:</a:t>
            </a:r>
          </a:p>
          <a:p>
            <a:pPr>
              <a:buNone/>
            </a:pPr>
            <a:r>
              <a:rPr lang="en-US" sz="3200" dirty="0" smtClean="0"/>
              <a:t>   Onset is 8-12 hours with a peak at 36-72 hours. 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048000" y="3048000"/>
            <a:ext cx="6324600" cy="746125"/>
          </a:xfrm>
        </p:spPr>
        <p:txBody>
          <a:bodyPr>
            <a:normAutofit fontScale="90000"/>
          </a:bodyPr>
          <a:lstStyle/>
          <a:p>
            <a:r>
              <a:rPr lang="en-US" dirty="0"/>
              <a:t>Warfarin</a:t>
            </a:r>
          </a:p>
        </p:txBody>
      </p:sp>
      <p:sp>
        <p:nvSpPr>
          <p:cNvPr id="24781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1295400"/>
            <a:ext cx="8686800" cy="1828800"/>
          </a:xfrm>
        </p:spPr>
        <p:txBody>
          <a:bodyPr/>
          <a:lstStyle/>
          <a:p>
            <a:pPr algn="ctr"/>
            <a:r>
              <a:rPr lang="en-US" sz="2800" dirty="0" smtClean="0"/>
              <a:t>ASRA RECOMMENDATIONS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Warfarin</a:t>
            </a:r>
            <a:endParaRPr lang="en-US" sz="4000" dirty="0"/>
          </a:p>
        </p:txBody>
      </p:sp>
      <p:sp>
        <p:nvSpPr>
          <p:cNvPr id="2519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Evaluate patient for use of concomitant use of medications that may alter coagulation.</a:t>
            </a:r>
          </a:p>
          <a:p>
            <a:r>
              <a:rPr lang="en-US" sz="2800"/>
              <a:t>Warfarin should be stopped for 4-5 days and a PT/INR should be checked prior to neuraxial blockade.</a:t>
            </a:r>
          </a:p>
          <a:p>
            <a:r>
              <a:rPr lang="en-US" sz="2800"/>
              <a:t>Preoperative warfarin: if warfarin has been administered &gt;24 hours prior or the patient has been given more than 1 dose then check a PT/INR.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Warfarin</a:t>
            </a:r>
            <a:endParaRPr lang="en-US" sz="4000" dirty="0"/>
          </a:p>
        </p:txBody>
      </p:sp>
      <p:sp>
        <p:nvSpPr>
          <p:cNvPr id="2529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Patients receiving postoperative epidural analgesia and warfarin should have the PT/INR monitored daily.</a:t>
            </a:r>
          </a:p>
          <a:p>
            <a:r>
              <a:rPr lang="en-US" sz="2800"/>
              <a:t>If the INR is &gt; 3.0 the dose of warfarin should be witheld.</a:t>
            </a:r>
          </a:p>
          <a:p>
            <a:r>
              <a:rPr lang="en-US" sz="2800"/>
              <a:t>Epidural catheters should be DC’d only when the INR is &lt;1.5.</a:t>
            </a:r>
          </a:p>
          <a:p>
            <a:r>
              <a:rPr lang="en-US" sz="2800"/>
              <a:t>If removed with INR &gt; 1.5 the patient should be monitored for neurological deficits for 24 hours.</a:t>
            </a:r>
          </a:p>
          <a:p>
            <a:pPr>
              <a:buFont typeface="Wingdings" pitchFamily="2" charset="2"/>
              <a:buNone/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Heparin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MECHANISM OF ACTION:</a:t>
            </a:r>
          </a:p>
          <a:p>
            <a:pPr>
              <a:buNone/>
            </a:pPr>
            <a:r>
              <a:rPr lang="en-US" dirty="0" smtClean="0"/>
              <a:t>   Binds with antithrombin III, neutralizing the activated factors of X, XII, XI and IX.</a:t>
            </a:r>
          </a:p>
          <a:p>
            <a:endParaRPr lang="en-US" dirty="0" smtClean="0"/>
          </a:p>
          <a:p>
            <a:r>
              <a:rPr lang="en-US" dirty="0" smtClean="0"/>
              <a:t>DURATION OF ACTION: </a:t>
            </a:r>
          </a:p>
          <a:p>
            <a:pPr>
              <a:buNone/>
            </a:pPr>
            <a:r>
              <a:rPr lang="en-US" dirty="0" smtClean="0"/>
              <a:t>   The elimination half life for IV heparin is 56 minutes.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676400"/>
            <a:ext cx="7772400" cy="1736725"/>
          </a:xfrm>
        </p:spPr>
        <p:txBody>
          <a:bodyPr>
            <a:normAutofit/>
          </a:bodyPr>
          <a:lstStyle/>
          <a:p>
            <a:r>
              <a:rPr lang="en-US" dirty="0" err="1" smtClean="0"/>
              <a:t>Asra</a:t>
            </a:r>
            <a:r>
              <a:rPr lang="en-US" dirty="0" smtClean="0"/>
              <a:t> recommendations Standard </a:t>
            </a:r>
            <a:r>
              <a:rPr lang="en-US" dirty="0"/>
              <a:t>Heparin</a:t>
            </a:r>
          </a:p>
        </p:txBody>
      </p:sp>
      <p:sp>
        <p:nvSpPr>
          <p:cNvPr id="2539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1000" y="1447800"/>
            <a:ext cx="8534400" cy="2438400"/>
          </a:xfrm>
        </p:spPr>
        <p:txBody>
          <a:bodyPr/>
          <a:lstStyle/>
          <a:p>
            <a:pPr algn="ctr"/>
            <a:endParaRPr lang="en-US" dirty="0" smtClean="0"/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Standard </a:t>
            </a:r>
            <a:r>
              <a:rPr lang="en-US" sz="4000" dirty="0"/>
              <a:t>H</a:t>
            </a:r>
            <a:r>
              <a:rPr lang="en-US" sz="4000" dirty="0" smtClean="0"/>
              <a:t>eparin</a:t>
            </a:r>
            <a:endParaRPr lang="en-US" sz="4000" dirty="0"/>
          </a:p>
        </p:txBody>
      </p:sp>
      <p:sp>
        <p:nvSpPr>
          <p:cNvPr id="2560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Mini-dose subq heparin does not contraindicate a neuraxial block.  The administration of subq heparin should be held until after the block.</a:t>
            </a:r>
          </a:p>
          <a:p>
            <a:r>
              <a:rPr lang="en-US" sz="2800"/>
              <a:t>Patients should be screened for concurrent medications that may impact clotting.</a:t>
            </a:r>
          </a:p>
          <a:p>
            <a:r>
              <a:rPr lang="en-US" sz="2800"/>
              <a:t>Patients on heparin for more than 4 days should have a platelet count assessed prior to neuraxial blockade due to the risk of heparin induced thrombocytopenia.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Standard Heparin</a:t>
            </a:r>
            <a:endParaRPr lang="en-US" sz="4000" dirty="0"/>
          </a:p>
        </p:txBody>
      </p:sp>
      <p:sp>
        <p:nvSpPr>
          <p:cNvPr id="2570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2057400"/>
            <a:ext cx="8229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Heparin administration should be delayed for 1 hour after neuraxial blockade.</a:t>
            </a:r>
          </a:p>
          <a:p>
            <a:pPr>
              <a:lnSpc>
                <a:spcPct val="90000"/>
              </a:lnSpc>
            </a:pPr>
            <a:r>
              <a:rPr lang="en-US" sz="2800"/>
              <a:t>Indwelling catheters should be removed 2-4 hours after the last dose and evaluation of PTT.  Heparin should not be reinitiated until 1 hour has passed.</a:t>
            </a:r>
          </a:p>
          <a:p>
            <a:pPr>
              <a:lnSpc>
                <a:spcPct val="90000"/>
              </a:lnSpc>
            </a:pPr>
            <a:r>
              <a:rPr lang="en-US" sz="2800"/>
              <a:t>If a “bloody tap” has occurred it should be communicated to the surgeon.  No data suggests the mandatory cancellation of the surgical case.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LMWH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1981200" y="2209800"/>
            <a:ext cx="8229600" cy="4495800"/>
          </a:xfrm>
        </p:spPr>
        <p:txBody>
          <a:bodyPr/>
          <a:lstStyle/>
          <a:p>
            <a:r>
              <a:rPr lang="en-US" dirty="0"/>
              <a:t>Ardeparin (</a:t>
            </a:r>
            <a:r>
              <a:rPr lang="en-US" dirty="0" err="1" smtClean="0"/>
              <a:t>Normiflo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/>
              <a:t>Dalteparin (</a:t>
            </a:r>
            <a:r>
              <a:rPr lang="en-US" dirty="0" err="1" smtClean="0"/>
              <a:t>Fragmin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/>
              <a:t>Enoxaparin (</a:t>
            </a:r>
            <a:r>
              <a:rPr lang="en-US" dirty="0" err="1" smtClean="0"/>
              <a:t>Lovenox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 err="1"/>
              <a:t>Tinzaprain</a:t>
            </a:r>
            <a:r>
              <a:rPr lang="en-US" dirty="0"/>
              <a:t> (</a:t>
            </a:r>
            <a:r>
              <a:rPr lang="en-US" dirty="0" err="1" smtClean="0"/>
              <a:t>Innohep</a:t>
            </a:r>
            <a:r>
              <a:rPr lang="en-US" dirty="0" smtClean="0"/>
              <a:t>®)</a:t>
            </a:r>
            <a:endParaRPr lang="en-US" dirty="0"/>
          </a:p>
          <a:p>
            <a:r>
              <a:rPr lang="en-US" dirty="0"/>
              <a:t>Danaparoid (</a:t>
            </a:r>
            <a:r>
              <a:rPr lang="en-US" dirty="0" err="1" smtClean="0"/>
              <a:t>Organran</a:t>
            </a:r>
            <a:r>
              <a:rPr lang="en-US" dirty="0" smtClean="0"/>
              <a:t>®)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2000" y="304800"/>
            <a:ext cx="7772400" cy="1736725"/>
          </a:xfrm>
        </p:spPr>
        <p:txBody>
          <a:bodyPr/>
          <a:lstStyle/>
          <a:p>
            <a:r>
              <a:rPr lang="en-US" dirty="0"/>
              <a:t>LMWH</a:t>
            </a:r>
          </a:p>
        </p:txBody>
      </p:sp>
      <p:sp>
        <p:nvSpPr>
          <p:cNvPr id="26112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057400"/>
            <a:ext cx="8610600" cy="4343400"/>
          </a:xfrm>
        </p:spPr>
        <p:txBody>
          <a:bodyPr/>
          <a:lstStyle/>
          <a:p>
            <a:pPr algn="l"/>
            <a:r>
              <a:rPr lang="en-US" dirty="0"/>
              <a:t>In 1997 the FDA issued a black box warning for LMWH and neuraxial blockade.  There were more than 80 voluntary reports of epidural or spinal hematoma formation associated with the use of enoxaparin.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LMWH- factors associated with hematoma formation with enoxaparin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2133600"/>
            <a:ext cx="8229600" cy="4495800"/>
          </a:xfrm>
        </p:spPr>
        <p:txBody>
          <a:bodyPr/>
          <a:lstStyle/>
          <a:p>
            <a:r>
              <a:rPr lang="en-US"/>
              <a:t>Female gender</a:t>
            </a:r>
          </a:p>
          <a:p>
            <a:r>
              <a:rPr lang="en-US"/>
              <a:t>Elderly</a:t>
            </a:r>
          </a:p>
          <a:p>
            <a:r>
              <a:rPr lang="en-US"/>
              <a:t>Traumatic needle/catheter placement</a:t>
            </a:r>
          </a:p>
          <a:p>
            <a:r>
              <a:rPr lang="en-US"/>
              <a:t>Indwelling catheter present during LMWH administration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LMWH administration and risk of hematoma formation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2362200"/>
            <a:ext cx="8229600" cy="4495800"/>
          </a:xfrm>
        </p:spPr>
        <p:txBody>
          <a:bodyPr/>
          <a:lstStyle/>
          <a:p>
            <a:r>
              <a:rPr lang="en-US"/>
              <a:t>Continuous epidural administration and LMWH increases the risk of hematoma formation to 1:3,000.</a:t>
            </a:r>
          </a:p>
          <a:p>
            <a:r>
              <a:rPr lang="en-US"/>
              <a:t>1:40,000 for patients receiving spinal anesthesia.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LMWH</a:t>
            </a:r>
          </a:p>
        </p:txBody>
      </p:sp>
      <p:sp>
        <p:nvSpPr>
          <p:cNvPr id="265221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MECHANISM OF ACTION:</a:t>
            </a:r>
          </a:p>
          <a:p>
            <a:pPr algn="l">
              <a:buNone/>
            </a:pPr>
            <a:r>
              <a:rPr lang="en-US" dirty="0" smtClean="0"/>
              <a:t>   Effects </a:t>
            </a:r>
            <a:r>
              <a:rPr lang="en-US" dirty="0"/>
              <a:t>factor X.  LMWH does not alter the patient’s PTT and there are no laboratory tests to measure its actions.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90600" y="160020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ASRA recommendations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lmwh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General ASRA recommendations</a:t>
            </a:r>
          </a:p>
        </p:txBody>
      </p:sp>
      <p:sp>
        <p:nvSpPr>
          <p:cNvPr id="267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Assess the patient for concomitant medications that may alter coagulation.</a:t>
            </a:r>
          </a:p>
          <a:p>
            <a:r>
              <a:rPr lang="en-US"/>
              <a:t>“Bloody tap” does not necessitate the cancellation of the surgery.  Communicate with the surgeon.  LMWH administration should occur 24 hours after the “bloody tap.”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LMWH </a:t>
            </a:r>
            <a:r>
              <a:rPr lang="en-US" sz="4000" dirty="0"/>
              <a:t>administration</a:t>
            </a:r>
          </a:p>
        </p:txBody>
      </p:sp>
      <p:sp>
        <p:nvSpPr>
          <p:cNvPr id="268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LMWH should be held for 10-12 hours prior to neuraxial blockade for normal dosing.</a:t>
            </a:r>
          </a:p>
          <a:p>
            <a:pPr>
              <a:lnSpc>
                <a:spcPct val="90000"/>
              </a:lnSpc>
            </a:pPr>
            <a:r>
              <a:rPr lang="en-US"/>
              <a:t>LMWH should be held for 24 hours in the following dosing regimes: enoxaparin 1 mg/kg every 12 hours of 1.5 mg/kg every 24 hours; dalteparin 120 U/kg every 12 hours or 200 U/kg every 24 hours; tinzaparin 175 U/kg every 24 hours.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LMWH </a:t>
            </a:r>
            <a:r>
              <a:rPr lang="en-US" sz="4000" dirty="0"/>
              <a:t>administration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362200"/>
            <a:ext cx="8229600" cy="4495800"/>
          </a:xfrm>
        </p:spPr>
        <p:txBody>
          <a:bodyPr/>
          <a:lstStyle/>
          <a:p>
            <a:r>
              <a:rPr lang="en-US" sz="2800"/>
              <a:t>Twice daily dosing: the first dose should not be administered until 24 hours after the block.</a:t>
            </a:r>
          </a:p>
          <a:p>
            <a:r>
              <a:rPr lang="en-US" sz="2800"/>
              <a:t>Indwelling catheters should be removed prior to the initiation of LMWH.</a:t>
            </a:r>
          </a:p>
          <a:p>
            <a:r>
              <a:rPr lang="en-US" sz="2800"/>
              <a:t>If a continuous technique is used then the catheter should be removed the next day with the first dose of LMWH occurring at a minimum of 2 hours after catheter removal.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LMWH </a:t>
            </a:r>
            <a:r>
              <a:rPr lang="en-US" sz="4000" dirty="0"/>
              <a:t>administration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Single daily dosing: first dose of LMWH may be given 6-8 hours postoperatively with the second dose occurring at least 24 hours after the first.</a:t>
            </a:r>
          </a:p>
          <a:p>
            <a:pPr>
              <a:lnSpc>
                <a:spcPct val="90000"/>
              </a:lnSpc>
            </a:pPr>
            <a:r>
              <a:rPr lang="en-US"/>
              <a:t>Indwelling catheters should be removed 10-12 hours after the last dose of LMWH.</a:t>
            </a:r>
          </a:p>
          <a:p>
            <a:pPr>
              <a:lnSpc>
                <a:spcPct val="90000"/>
              </a:lnSpc>
            </a:pPr>
            <a:r>
              <a:rPr lang="en-US"/>
              <a:t>Additional doses of LMWH should not occur for at least 2 hours after catheter removal.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4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5146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/>
              <a:t>Thrombolytic and Fibrinolytic Medications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Thrombolytic and Fibrinolytic Medications</a:t>
            </a:r>
          </a:p>
        </p:txBody>
      </p:sp>
      <p:sp>
        <p:nvSpPr>
          <p:cNvPr id="2744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/>
              <a:t>Original recommendation was to withhold neuraxial blockade for 10 days.</a:t>
            </a:r>
          </a:p>
          <a:p>
            <a:pPr>
              <a:lnSpc>
                <a:spcPct val="80000"/>
              </a:lnSpc>
            </a:pPr>
            <a:r>
              <a:rPr lang="en-US" sz="2800"/>
              <a:t>No data concerning the length of time that neuraxial blockade should be withheld.</a:t>
            </a:r>
          </a:p>
          <a:p>
            <a:pPr>
              <a:lnSpc>
                <a:spcPct val="80000"/>
              </a:lnSpc>
            </a:pPr>
            <a:r>
              <a:rPr lang="en-US" sz="2800"/>
              <a:t>If a patient has received a neuraxial block and unexpectantly receives thrombolytic/fibrinolytic therapy then monitor patient for neurological complications.</a:t>
            </a:r>
          </a:p>
          <a:p>
            <a:pPr>
              <a:lnSpc>
                <a:spcPct val="80000"/>
              </a:lnSpc>
            </a:pPr>
            <a:r>
              <a:rPr lang="en-US" sz="2800"/>
              <a:t>No recommendations related to the removal of epidural catheters in the patient who unrepentantly receives thrombolytic/fibrinolytic therapy.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6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Herbal Preparations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Herbal preparations mechanism of action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Garlic, ginger, feverfew- inhibit platelet aggregation.</a:t>
            </a:r>
          </a:p>
          <a:p>
            <a:r>
              <a:rPr lang="en-US"/>
              <a:t>Ginseng- antiplatelet components</a:t>
            </a:r>
          </a:p>
          <a:p>
            <a:r>
              <a:rPr lang="en-US"/>
              <a:t>Alfalfa, chamomile, horse chestnut, ginseng- contain a coumadin component</a:t>
            </a:r>
          </a:p>
          <a:p>
            <a:r>
              <a:rPr lang="en-US"/>
              <a:t>Vitamin E- reduces platelet thromboxane production</a:t>
            </a:r>
          </a:p>
          <a:p>
            <a:r>
              <a:rPr lang="en-US"/>
              <a:t>Ginko- inhibits platelet activating factor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205740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/>
              <a:t>ASRA recommendations for herbal preparations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Herbal Preparations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Unknown risk</a:t>
            </a:r>
          </a:p>
          <a:p>
            <a:r>
              <a:rPr lang="en-US" dirty="0" smtClean="0"/>
              <a:t>Most patients advised to stop for 5-7 days prior to surgery</a:t>
            </a:r>
          </a:p>
          <a:p>
            <a:r>
              <a:rPr lang="en-US" dirty="0" smtClean="0"/>
              <a:t>Screen for concomitant use of medications that alter coagulation</a:t>
            </a:r>
          </a:p>
          <a:p>
            <a:r>
              <a:rPr lang="en-US" dirty="0" smtClean="0"/>
              <a:t>Assess the patient for bleeding tendencies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8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2819400"/>
            <a:ext cx="8229600" cy="1143000"/>
          </a:xfrm>
        </p:spPr>
        <p:txBody>
          <a:bodyPr/>
          <a:lstStyle/>
          <a:p>
            <a:r>
              <a:rPr lang="en-US"/>
              <a:t>New anticoagulants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Fondaparinux (</a:t>
            </a:r>
            <a:r>
              <a:rPr lang="en-US" dirty="0" err="1" smtClean="0"/>
              <a:t>Arixta</a:t>
            </a:r>
            <a:r>
              <a:rPr lang="en-US" dirty="0" smtClean="0"/>
              <a:t>®)</a:t>
            </a:r>
            <a:endParaRPr lang="en-US" dirty="0"/>
          </a:p>
        </p:txBody>
      </p:sp>
      <p:sp>
        <p:nvSpPr>
          <p:cNvPr id="284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Antithrombotic medication for DVT prophylaxis</a:t>
            </a:r>
          </a:p>
          <a:p>
            <a:r>
              <a:rPr lang="en-US" sz="2800"/>
              <a:t>Binds with antithrombin III which neutralizes factor Xa.</a:t>
            </a:r>
          </a:p>
          <a:p>
            <a:r>
              <a:rPr lang="en-US" sz="2800"/>
              <a:t>Peak effect in 3 hours with half life of 17-21 hours</a:t>
            </a:r>
          </a:p>
          <a:p>
            <a:r>
              <a:rPr lang="en-US" sz="2800"/>
              <a:t>Irreversible effect</a:t>
            </a:r>
          </a:p>
          <a:p>
            <a:r>
              <a:rPr lang="en-US" sz="2800"/>
              <a:t>Need further clinical experience to formulate guidelines</a:t>
            </a:r>
          </a:p>
          <a:p>
            <a:r>
              <a:rPr lang="en-US" sz="2800"/>
              <a:t>Black box warning similar to the LMWH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anticoagulants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Bivalirudin- thrombin inhibitor used in interventional cardiology.</a:t>
            </a:r>
          </a:p>
          <a:p>
            <a:r>
              <a:rPr lang="en-US"/>
              <a:t>Lepirudin used to treat heparin-induced thrombocytopenia.</a:t>
            </a:r>
          </a:p>
          <a:p>
            <a:r>
              <a:rPr lang="en-US"/>
              <a:t>Caution advised.  No recommendations related to limited clinical experience.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dirty="0"/>
              <a:t>Anticoagulation and peripheral nerve blockade</a:t>
            </a:r>
          </a:p>
        </p:txBody>
      </p:sp>
      <p:sp>
        <p:nvSpPr>
          <p:cNvPr id="289797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US" sz="2800"/>
              <a:t>Case reports of major bleeding occurring with psoas compartment and lumbar sympathetic blocks.</a:t>
            </a:r>
          </a:p>
          <a:p>
            <a:pPr algn="l"/>
            <a:endParaRPr lang="en-US" sz="2800"/>
          </a:p>
          <a:p>
            <a:pPr algn="l"/>
            <a:r>
              <a:rPr lang="en-US" sz="2800"/>
              <a:t>Patients with neurological deficits had complete recovery in 6-12 months.  The key to this reversal was the fact that bleeding occurred in expandable tissue as opposed to the non-expandable compartments associated with neuraxial blockade.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031" name="Picture 167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5264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18125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/>
              <a:t>Claerhout AJ, Johnson M, Radtke JD, Zaglaniczny KL.  Anticoagulation and spinal and epidural anesthesia.  </a:t>
            </a:r>
            <a:r>
              <a:rPr lang="en-US" sz="2000" i="1"/>
              <a:t>AANA Journal.</a:t>
            </a:r>
            <a:r>
              <a:rPr lang="en-US" sz="2000"/>
              <a:t> 2004;72: 225-231.</a:t>
            </a:r>
          </a:p>
          <a:p>
            <a:pPr>
              <a:lnSpc>
                <a:spcPct val="80000"/>
              </a:lnSpc>
            </a:pPr>
            <a:r>
              <a:rPr lang="en-US" sz="2000"/>
              <a:t>Horlocker TT, Wedel DJ, Benzon H, et al.  Regional anesthesia in the anticoagulated patient: defining the risks (The second ASRA Consensus conference on neuraxial anesthesia and anticoagulation). </a:t>
            </a:r>
            <a:r>
              <a:rPr lang="en-US" sz="2000" i="1"/>
              <a:t>Reg Anesth Pain Med. </a:t>
            </a:r>
            <a:r>
              <a:rPr lang="en-US" sz="2000"/>
              <a:t>2003;28:172-197.</a:t>
            </a:r>
          </a:p>
          <a:p>
            <a:pPr>
              <a:lnSpc>
                <a:spcPct val="80000"/>
              </a:lnSpc>
            </a:pPr>
            <a:r>
              <a:rPr lang="en-US" sz="2000"/>
              <a:t>2nd Consensus Conference on Neuraxial Anesthesia and Anticoagulation.  April 25-28th, 2002.  Accessed at </a:t>
            </a:r>
            <a:r>
              <a:rPr lang="en-US" sz="2000">
                <a:hlinkClick r:id="rId3"/>
              </a:rPr>
              <a:t>http://asra.com/Consensus_Conferences/Consensus_Statements.shtml</a:t>
            </a:r>
            <a:r>
              <a:rPr lang="en-US"/>
              <a:t> </a:t>
            </a:r>
          </a:p>
          <a:p>
            <a:pPr>
              <a:lnSpc>
                <a:spcPct val="80000"/>
              </a:lnSpc>
            </a:pPr>
            <a:r>
              <a:rPr lang="en-US" sz="2000"/>
              <a:t>Kleinman W.  Spinal, epidural, and caudal blocks.  In Morgan G, Mikhail MS, Murrey MJ, Larson CP. </a:t>
            </a:r>
            <a:r>
              <a:rPr lang="en-US" sz="2000" i="1"/>
              <a:t>Clinical Anesthesiology 3rd Edition.</a:t>
            </a:r>
            <a:r>
              <a:rPr lang="en-US" sz="2000"/>
              <a:t>  Lange Medical Books, New York. 2002; 279-280.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409</TotalTime>
  <Words>2271</Words>
  <Application>Microsoft Office PowerPoint</Application>
  <PresentationFormat>On-screen Show (4:3)</PresentationFormat>
  <Paragraphs>335</Paragraphs>
  <Slides>69</Slides>
  <Notes>69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Median</vt:lpstr>
      <vt:lpstr>Neuraxial Blockade and Anticoagulants</vt:lpstr>
      <vt:lpstr>Disclaimer</vt:lpstr>
      <vt:lpstr>INTRODUCTION</vt:lpstr>
      <vt:lpstr>Benefits of Neuraxial Blockade</vt:lpstr>
      <vt:lpstr>The need for formalized guidance for anticoagulated patient:</vt:lpstr>
      <vt:lpstr>ASRA Guidelines</vt:lpstr>
      <vt:lpstr>Thromboprophylaxis </vt:lpstr>
      <vt:lpstr>Medications for total joint thromboprophylaxis</vt:lpstr>
      <vt:lpstr>Medications for general surgery thromboprophylaxis </vt:lpstr>
      <vt:lpstr>Acute Coronary Syndrome and venous thromboembolism therapy</vt:lpstr>
      <vt:lpstr>The major complication related to anticoagulation is bleeding.</vt:lpstr>
      <vt:lpstr>Major Bleeding Sites</vt:lpstr>
      <vt:lpstr>Factors that increase the risk of a major bleed</vt:lpstr>
      <vt:lpstr>Epidural Hematoma Formation</vt:lpstr>
      <vt:lpstr>Epidural Space vs Intrathecal Space</vt:lpstr>
      <vt:lpstr>Incidence of Epidural Hematoma Formation</vt:lpstr>
      <vt:lpstr>Risk Factors for the Development of Epidural Hematoma</vt:lpstr>
      <vt:lpstr>Signs and Symptoms of an Epidural Hematoma</vt:lpstr>
      <vt:lpstr>Diagnostic Testing</vt:lpstr>
      <vt:lpstr>Treatment and Outcome</vt:lpstr>
      <vt:lpstr>Factors Affecting Recovery</vt:lpstr>
      <vt:lpstr>General ASRA recommendations related to perioperative use of anticoagulants</vt:lpstr>
      <vt:lpstr>General ASRA recommendations related to perioperative use of anticoagulants</vt:lpstr>
      <vt:lpstr>Common anticoagulants encountered in the surgical setting.</vt:lpstr>
      <vt:lpstr>Specific anticoagulant and ASRA recommendations</vt:lpstr>
      <vt:lpstr>Antiplatelet Medications</vt:lpstr>
      <vt:lpstr>Types of Antiplatelet Medications</vt:lpstr>
      <vt:lpstr>Aspirin</vt:lpstr>
      <vt:lpstr>NSAIDS</vt:lpstr>
      <vt:lpstr>ASRA RECOMMENDATIONS </vt:lpstr>
      <vt:lpstr>Aspirin and NSAIDS</vt:lpstr>
      <vt:lpstr>In addition to assessment of concomitant medications look for the following:</vt:lpstr>
      <vt:lpstr>Thienopyridine Derivatives</vt:lpstr>
      <vt:lpstr>ASRA Recommendations  Thienopyridine Derivatives</vt:lpstr>
      <vt:lpstr>Slide 35</vt:lpstr>
      <vt:lpstr>Platelet GP IIb/IIIa inhibitors</vt:lpstr>
      <vt:lpstr>Platelet GP IIb/IIIa inhibitors</vt:lpstr>
      <vt:lpstr>ASRA recommendations   GP IIb/IIIa inhibitors</vt:lpstr>
      <vt:lpstr>Platelet GP IIb/IIIa inhibitors</vt:lpstr>
      <vt:lpstr>Warfarin (Coumadin)</vt:lpstr>
      <vt:lpstr>Warfarin</vt:lpstr>
      <vt:lpstr>Warfarin</vt:lpstr>
      <vt:lpstr>Warfarin</vt:lpstr>
      <vt:lpstr>Standard Heparin</vt:lpstr>
      <vt:lpstr>Asra recommendations Standard Heparin</vt:lpstr>
      <vt:lpstr>Standard Heparin</vt:lpstr>
      <vt:lpstr>Standard Heparin</vt:lpstr>
      <vt:lpstr>LMWH</vt:lpstr>
      <vt:lpstr>LMWH</vt:lpstr>
      <vt:lpstr>LMWH- factors associated with hematoma formation with enoxaparin</vt:lpstr>
      <vt:lpstr>LMWH administration and risk of hematoma formation</vt:lpstr>
      <vt:lpstr>LMWH</vt:lpstr>
      <vt:lpstr>ASRA recommendations  lmwh</vt:lpstr>
      <vt:lpstr>General ASRA recommendations</vt:lpstr>
      <vt:lpstr>LMWH administration</vt:lpstr>
      <vt:lpstr>LMWH administration</vt:lpstr>
      <vt:lpstr>LMWH administration</vt:lpstr>
      <vt:lpstr>Thrombolytic and Fibrinolytic Medications</vt:lpstr>
      <vt:lpstr>Thrombolytic and Fibrinolytic Medications</vt:lpstr>
      <vt:lpstr>Herbal Preparations</vt:lpstr>
      <vt:lpstr>Herbal preparations mechanism of action</vt:lpstr>
      <vt:lpstr>ASRA recommendations for herbal preparations</vt:lpstr>
      <vt:lpstr>Herbal Preparations</vt:lpstr>
      <vt:lpstr>New anticoagulants</vt:lpstr>
      <vt:lpstr>Fondaparinux (Arixta®)</vt:lpstr>
      <vt:lpstr>New anticoagulants</vt:lpstr>
      <vt:lpstr>Anticoagulation and peripheral nerve blockade</vt:lpstr>
      <vt:lpstr>Slide 68</vt:lpstr>
      <vt:lpstr>References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Neuraxial Blockade and Anticoagulants</dc:title>
  <dc:creator>Preferred Customer</dc:creator>
  <cp:lastModifiedBy> </cp:lastModifiedBy>
  <cp:revision>42</cp:revision>
  <cp:lastPrinted>1601-01-01T00:00:00Z</cp:lastPrinted>
  <dcterms:created xsi:type="dcterms:W3CDTF">2005-10-08T20:05:58Z</dcterms:created>
  <dcterms:modified xsi:type="dcterms:W3CDTF">2009-11-27T12:44:49Z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