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67.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notesSlides/notesSlide63.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70.xml" ContentType="application/vnd.openxmlformats-officedocument.presentationml.notesSlide+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Default Extension="png" ContentType="image/png"/>
  <Override PartName="/ppt/notesSlides/notesSlide68.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ppt/notesSlides/notesSlide71.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3" r:id="rId1"/>
  </p:sldMasterIdLst>
  <p:notesMasterIdLst>
    <p:notesMasterId r:id="rId77"/>
  </p:notesMasterIdLst>
  <p:handoutMasterIdLst>
    <p:handoutMasterId r:id="rId78"/>
  </p:handoutMasterIdLst>
  <p:sldIdLst>
    <p:sldId id="256" r:id="rId2"/>
    <p:sldId id="351" r:id="rId3"/>
    <p:sldId id="277" r:id="rId4"/>
    <p:sldId id="272" r:id="rId5"/>
    <p:sldId id="292" r:id="rId6"/>
    <p:sldId id="278" r:id="rId7"/>
    <p:sldId id="285" r:id="rId8"/>
    <p:sldId id="334" r:id="rId9"/>
    <p:sldId id="295" r:id="rId10"/>
    <p:sldId id="296" r:id="rId11"/>
    <p:sldId id="279" r:id="rId12"/>
    <p:sldId id="335" r:id="rId13"/>
    <p:sldId id="349" r:id="rId14"/>
    <p:sldId id="350" r:id="rId15"/>
    <p:sldId id="336" r:id="rId16"/>
    <p:sldId id="280" r:id="rId17"/>
    <p:sldId id="284" r:id="rId18"/>
    <p:sldId id="260" r:id="rId19"/>
    <p:sldId id="352" r:id="rId20"/>
    <p:sldId id="297" r:id="rId21"/>
    <p:sldId id="353" r:id="rId22"/>
    <p:sldId id="299" r:id="rId23"/>
    <p:sldId id="338" r:id="rId24"/>
    <p:sldId id="286" r:id="rId25"/>
    <p:sldId id="268" r:id="rId26"/>
    <p:sldId id="288" r:id="rId27"/>
    <p:sldId id="339" r:id="rId28"/>
    <p:sldId id="298" r:id="rId29"/>
    <p:sldId id="289" r:id="rId30"/>
    <p:sldId id="326" r:id="rId31"/>
    <p:sldId id="355" r:id="rId32"/>
    <p:sldId id="290" r:id="rId33"/>
    <p:sldId id="291" r:id="rId34"/>
    <p:sldId id="257" r:id="rId35"/>
    <p:sldId id="300" r:id="rId36"/>
    <p:sldId id="301" r:id="rId37"/>
    <p:sldId id="354" r:id="rId38"/>
    <p:sldId id="302" r:id="rId39"/>
    <p:sldId id="343" r:id="rId40"/>
    <p:sldId id="276" r:id="rId41"/>
    <p:sldId id="303" r:id="rId42"/>
    <p:sldId id="258" r:id="rId43"/>
    <p:sldId id="304" r:id="rId44"/>
    <p:sldId id="305" r:id="rId45"/>
    <p:sldId id="306" r:id="rId46"/>
    <p:sldId id="307" r:id="rId47"/>
    <p:sldId id="308" r:id="rId48"/>
    <p:sldId id="309" r:id="rId49"/>
    <p:sldId id="310" r:id="rId50"/>
    <p:sldId id="311" r:id="rId51"/>
    <p:sldId id="312" r:id="rId52"/>
    <p:sldId id="313" r:id="rId53"/>
    <p:sldId id="314" r:id="rId54"/>
    <p:sldId id="315" r:id="rId55"/>
    <p:sldId id="266" r:id="rId56"/>
    <p:sldId id="316" r:id="rId57"/>
    <p:sldId id="317" r:id="rId58"/>
    <p:sldId id="318" r:id="rId59"/>
    <p:sldId id="344" r:id="rId60"/>
    <p:sldId id="325" r:id="rId61"/>
    <p:sldId id="319" r:id="rId62"/>
    <p:sldId id="346" r:id="rId63"/>
    <p:sldId id="345" r:id="rId64"/>
    <p:sldId id="320" r:id="rId65"/>
    <p:sldId id="321" r:id="rId66"/>
    <p:sldId id="322" r:id="rId67"/>
    <p:sldId id="261" r:id="rId68"/>
    <p:sldId id="262" r:id="rId69"/>
    <p:sldId id="323" r:id="rId70"/>
    <p:sldId id="327" r:id="rId71"/>
    <p:sldId id="328" r:id="rId72"/>
    <p:sldId id="329" r:id="rId73"/>
    <p:sldId id="330" r:id="rId74"/>
    <p:sldId id="331" r:id="rId75"/>
    <p:sldId id="356" r:id="rId7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Tahoma" charset="0"/>
        <a:ea typeface="+mn-ea"/>
        <a:cs typeface="+mn-cs"/>
      </a:defRPr>
    </a:lvl1pPr>
    <a:lvl2pPr marL="457200" algn="l" rtl="0" eaLnBrk="0" fontAlgn="base" hangingPunct="0">
      <a:spcBef>
        <a:spcPct val="0"/>
      </a:spcBef>
      <a:spcAft>
        <a:spcPct val="0"/>
      </a:spcAft>
      <a:defRPr kern="1200">
        <a:solidFill>
          <a:schemeClr val="tx1"/>
        </a:solidFill>
        <a:latin typeface="Tahoma" charset="0"/>
        <a:ea typeface="+mn-ea"/>
        <a:cs typeface="+mn-cs"/>
      </a:defRPr>
    </a:lvl2pPr>
    <a:lvl3pPr marL="914400" algn="l" rtl="0" eaLnBrk="0" fontAlgn="base" hangingPunct="0">
      <a:spcBef>
        <a:spcPct val="0"/>
      </a:spcBef>
      <a:spcAft>
        <a:spcPct val="0"/>
      </a:spcAft>
      <a:defRPr kern="1200">
        <a:solidFill>
          <a:schemeClr val="tx1"/>
        </a:solidFill>
        <a:latin typeface="Tahoma" charset="0"/>
        <a:ea typeface="+mn-ea"/>
        <a:cs typeface="+mn-cs"/>
      </a:defRPr>
    </a:lvl3pPr>
    <a:lvl4pPr marL="1371600" algn="l" rtl="0" eaLnBrk="0" fontAlgn="base" hangingPunct="0">
      <a:spcBef>
        <a:spcPct val="0"/>
      </a:spcBef>
      <a:spcAft>
        <a:spcPct val="0"/>
      </a:spcAft>
      <a:defRPr kern="1200">
        <a:solidFill>
          <a:schemeClr val="tx1"/>
        </a:solidFill>
        <a:latin typeface="Tahoma" charset="0"/>
        <a:ea typeface="+mn-ea"/>
        <a:cs typeface="+mn-cs"/>
      </a:defRPr>
    </a:lvl4pPr>
    <a:lvl5pPr marL="1828800" algn="l" rtl="0" eaLnBrk="0" fontAlgn="base" hangingPunct="0">
      <a:spcBef>
        <a:spcPct val="0"/>
      </a:spcBef>
      <a:spcAft>
        <a:spcPct val="0"/>
      </a:spcAft>
      <a:defRPr kern="1200">
        <a:solidFill>
          <a:schemeClr val="tx1"/>
        </a:solidFill>
        <a:latin typeface="Tahoma" charset="0"/>
        <a:ea typeface="+mn-ea"/>
        <a:cs typeface="+mn-cs"/>
      </a:defRPr>
    </a:lvl5pPr>
    <a:lvl6pPr marL="2286000" algn="l" defTabSz="914400" rtl="0" eaLnBrk="1" latinLnBrk="0" hangingPunct="1">
      <a:defRPr kern="1200">
        <a:solidFill>
          <a:schemeClr val="tx1"/>
        </a:solidFill>
        <a:latin typeface="Tahoma" charset="0"/>
        <a:ea typeface="+mn-ea"/>
        <a:cs typeface="+mn-cs"/>
      </a:defRPr>
    </a:lvl6pPr>
    <a:lvl7pPr marL="2743200" algn="l" defTabSz="914400" rtl="0" eaLnBrk="1" latinLnBrk="0" hangingPunct="1">
      <a:defRPr kern="1200">
        <a:solidFill>
          <a:schemeClr val="tx1"/>
        </a:solidFill>
        <a:latin typeface="Tahoma" charset="0"/>
        <a:ea typeface="+mn-ea"/>
        <a:cs typeface="+mn-cs"/>
      </a:defRPr>
    </a:lvl7pPr>
    <a:lvl8pPr marL="3200400" algn="l" defTabSz="914400" rtl="0" eaLnBrk="1" latinLnBrk="0" hangingPunct="1">
      <a:defRPr kern="1200">
        <a:solidFill>
          <a:schemeClr val="tx1"/>
        </a:solidFill>
        <a:latin typeface="Tahoma" charset="0"/>
        <a:ea typeface="+mn-ea"/>
        <a:cs typeface="+mn-cs"/>
      </a:defRPr>
    </a:lvl8pPr>
    <a:lvl9pPr marL="3657600" algn="l" defTabSz="914400" rtl="0" eaLnBrk="1" latinLnBrk="0" hangingPunct="1">
      <a:defRPr kern="1200">
        <a:solidFill>
          <a:schemeClr val="tx1"/>
        </a:solidFill>
        <a:latin typeface="Tahoma"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9" d="100"/>
          <a:sy n="99" d="100"/>
        </p:scale>
        <p:origin x="-108" y="-28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handoutMaster" Target="handoutMasters/handout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2633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endParaRPr lang="en-US"/>
          </a:p>
        </p:txBody>
      </p:sp>
      <p:sp>
        <p:nvSpPr>
          <p:cNvPr id="52633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endParaRPr lang="en-US"/>
          </a:p>
        </p:txBody>
      </p:sp>
      <p:sp>
        <p:nvSpPr>
          <p:cNvPr id="52634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endParaRPr lang="en-US"/>
          </a:p>
        </p:txBody>
      </p:sp>
      <p:sp>
        <p:nvSpPr>
          <p:cNvPr id="52634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fld id="{4D4DDA11-E20B-4571-AFA7-BF1280B84277}"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A0212C-2EE8-4B43-832F-F1B0A2DD44CE}" type="datetimeFigureOut">
              <a:rPr lang="en-US" smtClean="0"/>
              <a:pPr/>
              <a:t>11/27/2009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0D2D0B-E45C-40D4-9DF6-0CF70047070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32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33</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34</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35</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36</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37</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38</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39</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40</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41</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42</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43</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44</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45</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46</a:t>
            </a:fld>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47</a:t>
            </a:fld>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48</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49</a:t>
            </a:fld>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50</a:t>
            </a:fld>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51</a:t>
            </a:fld>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52</a:t>
            </a:fld>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53</a:t>
            </a:fld>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54</a:t>
            </a:fld>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55</a:t>
            </a:fld>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56</a:t>
            </a:fld>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57</a:t>
            </a:fld>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58</a:t>
            </a:fld>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59</a:t>
            </a:fld>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60</a:t>
            </a:fld>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61</a:t>
            </a:fld>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62</a:t>
            </a:fld>
            <a:endParaRPr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63</a:t>
            </a:fld>
            <a:endParaRPr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64</a:t>
            </a:fld>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65</a:t>
            </a:fld>
            <a:endParaRPr 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66</a:t>
            </a:fld>
            <a:endParaRPr 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67</a:t>
            </a:fld>
            <a:endParaRPr 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68</a:t>
            </a:fld>
            <a:endParaRPr 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69</a:t>
            </a:fld>
            <a:endParaRPr 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70</a:t>
            </a:fld>
            <a:endParaRPr 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71</a:t>
            </a:fld>
            <a:endParaRPr 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72</a:t>
            </a:fld>
            <a:endParaRPr 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73</a:t>
            </a:fld>
            <a:endParaRPr 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74</a:t>
            </a:fld>
            <a:endParaRPr 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80D2D0B-E45C-40D4-9DF6-0CF700470702}" type="slidenum">
              <a:rPr lang="en-US" smtClean="0"/>
              <a:pPr/>
              <a:t>75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50E783DF-DCF8-4406-BFBB-41C6DBC93558}"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4B1BDBDC-C0C5-4C8D-8066-5F8E922B2773}"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1DF57792-E4E8-4A65-8DE7-FB15928A9846}"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endParaRPr lang="en-US"/>
          </a:p>
        </p:txBody>
      </p:sp>
      <p:sp>
        <p:nvSpPr>
          <p:cNvPr id="10" name="Slide Number Placeholder 9"/>
          <p:cNvSpPr>
            <a:spLocks noGrp="1"/>
          </p:cNvSpPr>
          <p:nvPr>
            <p:ph type="sldNum" sz="quarter" idx="16"/>
          </p:nvPr>
        </p:nvSpPr>
        <p:spPr/>
        <p:txBody>
          <a:bodyPr rtlCol="0"/>
          <a:lstStyle/>
          <a:p>
            <a:fld id="{95E06AEC-DEA4-4E60-A4EE-64A08EF8A641}"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endParaRPr lang="en-US"/>
          </a:p>
        </p:txBody>
      </p:sp>
      <p:sp>
        <p:nvSpPr>
          <p:cNvPr id="12" name="Slide Number Placeholder 11"/>
          <p:cNvSpPr>
            <a:spLocks noGrp="1"/>
          </p:cNvSpPr>
          <p:nvPr>
            <p:ph type="sldNum" sz="quarter" idx="16"/>
          </p:nvPr>
        </p:nvSpPr>
        <p:spPr/>
        <p:txBody>
          <a:bodyPr rtlCol="0"/>
          <a:lstStyle/>
          <a:p>
            <a:fld id="{93AFC53C-1451-4A7A-8EE5-28D4ABE638AA}"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F7566AD6-7A75-4DE1-BA5C-424E84A9E50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BC9FA53F-29DE-4C58-BA74-DF23A86EBAD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53724CE2-D31E-418B-91DE-B33469288E47}"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14AE7F66-0DA3-4B3D-87C5-104EAF26F5DD}"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60943F-28AE-4032-A17D-1279382485F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4BFEDA65-7687-43F7-8526-F6634ED63CE2}"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8400"/>
            <a:ext cx="2133600" cy="457200"/>
          </a:xfrm>
        </p:spPr>
        <p:txBody>
          <a:bodyPr/>
          <a:lstStyle>
            <a:lvl1pPr>
              <a:defRPr/>
            </a:lvl1pPr>
          </a:lstStyle>
          <a:p>
            <a:endParaRPr 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8400"/>
            <a:ext cx="2133600" cy="457200"/>
          </a:xfrm>
        </p:spPr>
        <p:txBody>
          <a:bodyPr/>
          <a:lstStyle>
            <a:lvl1pPr>
              <a:defRPr/>
            </a:lvl1pPr>
          </a:lstStyle>
          <a:p>
            <a:fld id="{544433B4-E3E6-4B59-97DB-6A75A01CCA44}"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E76FC377-1B44-4E1C-B311-DBDB4965C62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oosd@charter.net"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59.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6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7.xml"/><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6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68.xml"/><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2"/>
          <p:cNvSpPr>
            <a:spLocks noGrp="1" noChangeArrowheads="1"/>
          </p:cNvSpPr>
          <p:nvPr>
            <p:ph type="ctrTitle"/>
          </p:nvPr>
        </p:nvSpPr>
        <p:spPr>
          <a:xfrm>
            <a:off x="838200" y="1752600"/>
            <a:ext cx="7772400" cy="1736725"/>
          </a:xfrm>
        </p:spPr>
        <p:txBody>
          <a:bodyPr>
            <a:normAutofit fontScale="90000"/>
          </a:bodyPr>
          <a:lstStyle/>
          <a:p>
            <a:pPr algn="ctr"/>
            <a:r>
              <a:rPr lang="en-US" dirty="0"/>
              <a:t>Neuraxial Blockade Anatomy and Landmarks</a:t>
            </a:r>
          </a:p>
        </p:txBody>
      </p:sp>
      <p:sp>
        <p:nvSpPr>
          <p:cNvPr id="425987" name="Rectangle 3"/>
          <p:cNvSpPr>
            <a:spLocks noGrp="1" noChangeArrowheads="1"/>
          </p:cNvSpPr>
          <p:nvPr>
            <p:ph type="subTitle" idx="1"/>
          </p:nvPr>
        </p:nvSpPr>
        <p:spPr/>
        <p:txBody>
          <a:bodyPr>
            <a:normAutofit fontScale="62500" lnSpcReduction="20000"/>
          </a:bodyPr>
          <a:lstStyle/>
          <a:p>
            <a:r>
              <a:rPr lang="en-US" sz="2800" dirty="0" smtClean="0"/>
              <a:t>Developing Countries Regional Anesthesia Lecture Series </a:t>
            </a:r>
          </a:p>
          <a:p>
            <a:r>
              <a:rPr lang="en-US" sz="2800" dirty="0" smtClean="0"/>
              <a:t>Daniel D. Moos CRNA, </a:t>
            </a:r>
            <a:r>
              <a:rPr lang="en-US" sz="2800" dirty="0" err="1" smtClean="0"/>
              <a:t>Ed.D</a:t>
            </a:r>
            <a:r>
              <a:rPr lang="en-US" sz="2800" dirty="0" smtClean="0"/>
              <a:t>.        U.S.A.  </a:t>
            </a:r>
            <a:r>
              <a:rPr lang="en-US" sz="2800" dirty="0" smtClean="0">
                <a:hlinkClick r:id="rId3"/>
              </a:rPr>
              <a:t>moosd@charter.net</a:t>
            </a:r>
            <a:endParaRPr lang="en-US" sz="2800" dirty="0"/>
          </a:p>
        </p:txBody>
      </p:sp>
      <p:sp>
        <p:nvSpPr>
          <p:cNvPr id="4" name="TextBox 3"/>
          <p:cNvSpPr txBox="1"/>
          <p:nvPr/>
        </p:nvSpPr>
        <p:spPr>
          <a:xfrm>
            <a:off x="228600" y="6248400"/>
            <a:ext cx="1905000" cy="369332"/>
          </a:xfrm>
          <a:prstGeom prst="rect">
            <a:avLst/>
          </a:prstGeom>
          <a:noFill/>
        </p:spPr>
        <p:txBody>
          <a:bodyPr wrap="square" rtlCol="0">
            <a:spAutoFit/>
          </a:bodyPr>
          <a:lstStyle/>
          <a:p>
            <a:r>
              <a:rPr lang="en-US" dirty="0" smtClean="0"/>
              <a:t>Lecture  5</a:t>
            </a:r>
            <a:endParaRPr lang="en-US" dirty="0"/>
          </a:p>
        </p:txBody>
      </p:sp>
      <p:sp>
        <p:nvSpPr>
          <p:cNvPr id="5" name="Rectangle 4"/>
          <p:cNvSpPr/>
          <p:nvPr/>
        </p:nvSpPr>
        <p:spPr>
          <a:xfrm>
            <a:off x="7591972" y="0"/>
            <a:ext cx="1552028" cy="369332"/>
          </a:xfrm>
          <a:prstGeom prst="rect">
            <a:avLst/>
          </a:prstGeom>
        </p:spPr>
        <p:txBody>
          <a:bodyPr wrap="none">
            <a:spAutoFit/>
          </a:bodyPr>
          <a:lstStyle/>
          <a:p>
            <a:r>
              <a:rPr lang="en-US" dirty="0" smtClean="0">
                <a:solidFill>
                  <a:srgbClr val="FF0000"/>
                </a:solidFill>
                <a:latin typeface="Rage Italic" pitchFamily="66" charset="0"/>
              </a:rPr>
              <a:t>Soli </a:t>
            </a:r>
            <a:r>
              <a:rPr lang="en-US" dirty="0" err="1" smtClean="0">
                <a:solidFill>
                  <a:srgbClr val="FF0000"/>
                </a:solidFill>
                <a:latin typeface="Rage Italic" pitchFamily="66" charset="0"/>
              </a:rPr>
              <a:t>Deo</a:t>
            </a:r>
            <a:r>
              <a:rPr lang="en-US" dirty="0" smtClean="0">
                <a:solidFill>
                  <a:srgbClr val="FF0000"/>
                </a:solidFill>
                <a:latin typeface="Rage Italic" pitchFamily="66" charset="0"/>
              </a:rPr>
              <a:t> Gloria </a:t>
            </a:r>
            <a:endParaRPr lang="en-US" dirty="0">
              <a:solidFill>
                <a:srgbClr val="FF0000"/>
              </a:solidFill>
              <a:latin typeface="Rage Italic" pitchFamily="66"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Disclaimer</a:t>
            </a:r>
            <a:endParaRPr lang="en-US" dirty="0"/>
          </a:p>
        </p:txBody>
      </p:sp>
      <p:sp>
        <p:nvSpPr>
          <p:cNvPr id="3" name="Content Placeholder 2"/>
          <p:cNvSpPr>
            <a:spLocks noGrp="1"/>
          </p:cNvSpPr>
          <p:nvPr>
            <p:ph sz="quarter" idx="1"/>
          </p:nvPr>
        </p:nvSpPr>
        <p:spPr/>
        <p:txBody>
          <a:bodyPr/>
          <a:lstStyle/>
          <a:p>
            <a:r>
              <a:rPr lang="en-US" dirty="0" smtClean="0"/>
              <a:t>Every effort was made to ensure that material and information contained in this presentation are correct and up-to-date.  The author can not accept liability/responsibility from errors that may occur from the use of this information.  It is up to each clinician to ensure that they provide safe anesthetic care to their patients.</a:t>
            </a:r>
          </a:p>
          <a:p>
            <a:pPr>
              <a:buNone/>
            </a:pP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2" name="Rectangle 4"/>
          <p:cNvSpPr>
            <a:spLocks noGrp="1" noChangeArrowheads="1"/>
          </p:cNvSpPr>
          <p:nvPr>
            <p:ph type="title"/>
          </p:nvPr>
        </p:nvSpPr>
        <p:spPr/>
        <p:txBody>
          <a:bodyPr>
            <a:normAutofit fontScale="90000"/>
          </a:bodyPr>
          <a:lstStyle/>
          <a:p>
            <a:pPr algn="ctr"/>
            <a:r>
              <a:rPr lang="en-US" sz="4000" dirty="0"/>
              <a:t>Knowledge of anatomy for neuraxial blockade is essential!</a:t>
            </a:r>
          </a:p>
        </p:txBody>
      </p:sp>
      <p:pic>
        <p:nvPicPr>
          <p:cNvPr id="467973" name="Picture 5" descr="knowledge_medium"/>
          <p:cNvPicPr>
            <a:picLocks noGrp="1" noChangeAspect="1" noChangeArrowheads="1"/>
          </p:cNvPicPr>
          <p:nvPr>
            <p:ph sz="quarter" idx="1"/>
          </p:nvPr>
        </p:nvPicPr>
        <p:blipFill>
          <a:blip r:embed="rId3" cstate="print"/>
          <a:srcRect/>
          <a:stretch>
            <a:fillRect/>
          </a:stretch>
        </p:blipFill>
        <p:spPr>
          <a:xfrm>
            <a:off x="3200400" y="2514600"/>
            <a:ext cx="2625725" cy="2690813"/>
          </a:xfrm>
          <a:no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36" name="Rectangle 4"/>
          <p:cNvSpPr>
            <a:spLocks noGrp="1" noChangeArrowheads="1"/>
          </p:cNvSpPr>
          <p:nvPr>
            <p:ph type="title"/>
          </p:nvPr>
        </p:nvSpPr>
        <p:spPr>
          <a:xfrm>
            <a:off x="2209800" y="2819400"/>
            <a:ext cx="5105400" cy="1143000"/>
          </a:xfrm>
        </p:spPr>
        <p:txBody>
          <a:bodyPr/>
          <a:lstStyle/>
          <a:p>
            <a:r>
              <a:rPr lang="en-US" dirty="0"/>
              <a:t>Vertebral Anatomy</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810" name="Rectangle 2"/>
          <p:cNvSpPr>
            <a:spLocks noGrp="1" noChangeArrowheads="1"/>
          </p:cNvSpPr>
          <p:nvPr>
            <p:ph type="title"/>
          </p:nvPr>
        </p:nvSpPr>
        <p:spPr/>
        <p:txBody>
          <a:bodyPr>
            <a:normAutofit fontScale="90000"/>
          </a:bodyPr>
          <a:lstStyle/>
          <a:p>
            <a:r>
              <a:rPr lang="en-US" sz="4000"/>
              <a:t>The bony vertebral column provides</a:t>
            </a:r>
          </a:p>
        </p:txBody>
      </p:sp>
      <p:sp>
        <p:nvSpPr>
          <p:cNvPr id="503811" name="Rectangle 3"/>
          <p:cNvSpPr>
            <a:spLocks noGrp="1" noChangeArrowheads="1"/>
          </p:cNvSpPr>
          <p:nvPr>
            <p:ph sz="quarter" idx="1"/>
          </p:nvPr>
        </p:nvSpPr>
        <p:spPr/>
        <p:txBody>
          <a:bodyPr/>
          <a:lstStyle/>
          <a:p>
            <a:r>
              <a:rPr lang="en-US"/>
              <a:t>Structural support</a:t>
            </a:r>
          </a:p>
          <a:p>
            <a:r>
              <a:rPr lang="en-US"/>
              <a:t>Protection of the spinal cord and nerves</a:t>
            </a:r>
          </a:p>
          <a:p>
            <a:r>
              <a:rPr lang="en-US"/>
              <a:t>Mobility</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42" name="Rectangle 2"/>
          <p:cNvSpPr>
            <a:spLocks noGrp="1" noChangeArrowheads="1"/>
          </p:cNvSpPr>
          <p:nvPr>
            <p:ph type="title"/>
          </p:nvPr>
        </p:nvSpPr>
        <p:spPr/>
        <p:txBody>
          <a:bodyPr/>
          <a:lstStyle/>
          <a:p>
            <a:r>
              <a:rPr lang="en-US"/>
              <a:t>Vertebral Anatomy</a:t>
            </a:r>
          </a:p>
        </p:txBody>
      </p:sp>
      <p:sp>
        <p:nvSpPr>
          <p:cNvPr id="471043" name="Rectangle 3"/>
          <p:cNvSpPr>
            <a:spLocks noGrp="1" noChangeArrowheads="1"/>
          </p:cNvSpPr>
          <p:nvPr>
            <p:ph sz="quarter" idx="1"/>
          </p:nvPr>
        </p:nvSpPr>
        <p:spPr>
          <a:xfrm>
            <a:off x="1981200" y="1752600"/>
            <a:ext cx="8229600" cy="4495800"/>
          </a:xfrm>
        </p:spPr>
        <p:txBody>
          <a:bodyPr/>
          <a:lstStyle/>
          <a:p>
            <a:r>
              <a:rPr lang="en-US"/>
              <a:t>7 cervical vertebrae</a:t>
            </a:r>
          </a:p>
          <a:p>
            <a:r>
              <a:rPr lang="en-US"/>
              <a:t>12 thoracic vertebrae</a:t>
            </a:r>
          </a:p>
          <a:p>
            <a:r>
              <a:rPr lang="en-US"/>
              <a:t>5 lumbar vertebrae</a:t>
            </a:r>
          </a:p>
          <a:p>
            <a:r>
              <a:rPr lang="en-US"/>
              <a:t>Sacrum</a:t>
            </a:r>
          </a:p>
          <a:p>
            <a:r>
              <a:rPr lang="en-US"/>
              <a:t>Coccyx</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gional Pictures 038"/>
          <p:cNvPicPr>
            <a:picLocks noChangeAspect="1" noChangeArrowheads="1"/>
          </p:cNvPicPr>
          <p:nvPr/>
        </p:nvPicPr>
        <p:blipFill>
          <a:blip r:embed="rId3" cstate="print"/>
          <a:srcRect/>
          <a:stretch>
            <a:fillRect/>
          </a:stretch>
        </p:blipFill>
        <p:spPr bwMode="auto">
          <a:xfrm>
            <a:off x="2362200" y="457200"/>
            <a:ext cx="3727449" cy="5591174"/>
          </a:xfrm>
          <a:prstGeom prst="rect">
            <a:avLst/>
          </a:prstGeom>
          <a:noFill/>
          <a:ln w="9525">
            <a:noFill/>
            <a:miter lim="800000"/>
            <a:headEnd/>
            <a:tailEnd/>
          </a:ln>
        </p:spPr>
      </p:pic>
      <p:sp>
        <p:nvSpPr>
          <p:cNvPr id="4" name="TextBox 3"/>
          <p:cNvSpPr txBox="1"/>
          <p:nvPr/>
        </p:nvSpPr>
        <p:spPr>
          <a:xfrm>
            <a:off x="4495800" y="3733800"/>
            <a:ext cx="1295400" cy="646331"/>
          </a:xfrm>
          <a:prstGeom prst="rect">
            <a:avLst/>
          </a:prstGeom>
          <a:noFill/>
        </p:spPr>
        <p:txBody>
          <a:bodyPr wrap="square" rtlCol="0">
            <a:spAutoFit/>
          </a:bodyPr>
          <a:lstStyle/>
          <a:p>
            <a:r>
              <a:rPr lang="en-US" dirty="0" smtClean="0">
                <a:solidFill>
                  <a:schemeClr val="bg1"/>
                </a:solidFill>
              </a:rPr>
              <a:t>Lumbar</a:t>
            </a:r>
          </a:p>
          <a:p>
            <a:r>
              <a:rPr lang="en-US" dirty="0" smtClean="0">
                <a:solidFill>
                  <a:schemeClr val="bg1"/>
                </a:solidFill>
              </a:rPr>
              <a:t>Vertebrae</a:t>
            </a:r>
            <a:endParaRPr lang="en-US" dirty="0">
              <a:solidFill>
                <a:schemeClr val="bg1"/>
              </a:solidFill>
            </a:endParaRPr>
          </a:p>
        </p:txBody>
      </p:sp>
      <p:sp>
        <p:nvSpPr>
          <p:cNvPr id="5" name="Rectangle 4"/>
          <p:cNvSpPr/>
          <p:nvPr/>
        </p:nvSpPr>
        <p:spPr>
          <a:xfrm>
            <a:off x="4495800" y="1981200"/>
            <a:ext cx="1524000" cy="646331"/>
          </a:xfrm>
          <a:prstGeom prst="rect">
            <a:avLst/>
          </a:prstGeom>
        </p:spPr>
        <p:txBody>
          <a:bodyPr wrap="square">
            <a:spAutoFit/>
          </a:bodyPr>
          <a:lstStyle/>
          <a:p>
            <a:r>
              <a:rPr lang="en-US" dirty="0" smtClean="0">
                <a:solidFill>
                  <a:schemeClr val="bg1"/>
                </a:solidFill>
              </a:rPr>
              <a:t>Thoracic</a:t>
            </a:r>
          </a:p>
          <a:p>
            <a:r>
              <a:rPr lang="en-US" dirty="0" smtClean="0">
                <a:solidFill>
                  <a:schemeClr val="bg1"/>
                </a:solidFill>
              </a:rPr>
              <a:t>Vertebrae</a:t>
            </a:r>
            <a:endParaRPr lang="en-US" dirty="0">
              <a:solidFill>
                <a:schemeClr val="bg1"/>
              </a:solidFill>
            </a:endParaRPr>
          </a:p>
        </p:txBody>
      </p:sp>
      <p:sp>
        <p:nvSpPr>
          <p:cNvPr id="7" name="Rectangle 6"/>
          <p:cNvSpPr/>
          <p:nvPr/>
        </p:nvSpPr>
        <p:spPr>
          <a:xfrm>
            <a:off x="4495800" y="457200"/>
            <a:ext cx="1524000" cy="646331"/>
          </a:xfrm>
          <a:prstGeom prst="rect">
            <a:avLst/>
          </a:prstGeom>
        </p:spPr>
        <p:txBody>
          <a:bodyPr wrap="square">
            <a:spAutoFit/>
          </a:bodyPr>
          <a:lstStyle/>
          <a:p>
            <a:r>
              <a:rPr lang="en-US" dirty="0" smtClean="0">
                <a:solidFill>
                  <a:schemeClr val="bg1"/>
                </a:solidFill>
              </a:rPr>
              <a:t>Cervical</a:t>
            </a:r>
          </a:p>
          <a:p>
            <a:r>
              <a:rPr lang="en-US" dirty="0" smtClean="0">
                <a:solidFill>
                  <a:schemeClr val="bg1"/>
                </a:solidFill>
              </a:rPr>
              <a:t>Vertebrae</a:t>
            </a:r>
            <a:endParaRPr lang="en-US" dirty="0">
              <a:solidFill>
                <a:schemeClr val="bg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6517" name="Rectangle 5"/>
          <p:cNvSpPr>
            <a:spLocks noGrp="1" noChangeArrowheads="1"/>
          </p:cNvSpPr>
          <p:nvPr>
            <p:ph type="title"/>
          </p:nvPr>
        </p:nvSpPr>
        <p:spPr/>
        <p:txBody>
          <a:bodyPr/>
          <a:lstStyle/>
          <a:p>
            <a:r>
              <a:rPr lang="en-US" dirty="0" smtClean="0"/>
              <a:t>Atlas or 1</a:t>
            </a:r>
            <a:r>
              <a:rPr lang="en-US" baseline="30000" dirty="0" smtClean="0"/>
              <a:t>st</a:t>
            </a:r>
            <a:r>
              <a:rPr lang="en-US" dirty="0" smtClean="0"/>
              <a:t> Cervical Vertebrae</a:t>
            </a:r>
            <a:endParaRPr lang="en-US" dirty="0"/>
          </a:p>
        </p:txBody>
      </p:sp>
      <p:sp>
        <p:nvSpPr>
          <p:cNvPr id="576518" name="Rectangle 6"/>
          <p:cNvSpPr>
            <a:spLocks noGrp="1" noChangeArrowheads="1"/>
          </p:cNvSpPr>
          <p:nvPr>
            <p:ph sz="quarter" idx="1"/>
          </p:nvPr>
        </p:nvSpPr>
        <p:spPr/>
        <p:txBody>
          <a:bodyPr/>
          <a:lstStyle/>
          <a:p>
            <a:r>
              <a:rPr lang="en-US" dirty="0"/>
              <a:t>The 1</a:t>
            </a:r>
            <a:r>
              <a:rPr lang="en-US" baseline="30000" dirty="0"/>
              <a:t>st</a:t>
            </a:r>
            <a:r>
              <a:rPr lang="en-US" dirty="0"/>
              <a:t> cervical vertebrae has unique articulations that allow it to articulate to the base of the skull and the 2</a:t>
            </a:r>
            <a:r>
              <a:rPr lang="en-US" baseline="30000" dirty="0"/>
              <a:t>nd</a:t>
            </a:r>
            <a:r>
              <a:rPr lang="en-US" dirty="0"/>
              <a:t> cervical vertebrae.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0980" name="Rectangle 4"/>
          <p:cNvSpPr>
            <a:spLocks noGrp="1" noChangeArrowheads="1"/>
          </p:cNvSpPr>
          <p:nvPr>
            <p:ph type="title"/>
          </p:nvPr>
        </p:nvSpPr>
        <p:spPr/>
        <p:txBody>
          <a:bodyPr/>
          <a:lstStyle/>
          <a:p>
            <a:r>
              <a:rPr lang="en-US"/>
              <a:t>Thoracic vertebrae </a:t>
            </a:r>
          </a:p>
        </p:txBody>
      </p:sp>
      <p:sp>
        <p:nvSpPr>
          <p:cNvPr id="5" name="Content Placeholder 4"/>
          <p:cNvSpPr>
            <a:spLocks noGrp="1"/>
          </p:cNvSpPr>
          <p:nvPr>
            <p:ph sz="quarter" idx="1"/>
          </p:nvPr>
        </p:nvSpPr>
        <p:spPr/>
        <p:txBody>
          <a:bodyPr/>
          <a:lstStyle/>
          <a:p>
            <a:r>
              <a:rPr lang="en-US" dirty="0" smtClean="0"/>
              <a:t>Each of the 12 Thoracic Vertebrae articulate with a corresponding rib.</a:t>
            </a:r>
          </a:p>
          <a:p>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052" name="Rectangle 4"/>
          <p:cNvSpPr>
            <a:spLocks noGrp="1" noChangeArrowheads="1"/>
          </p:cNvSpPr>
          <p:nvPr>
            <p:ph type="title"/>
          </p:nvPr>
        </p:nvSpPr>
        <p:spPr/>
        <p:txBody>
          <a:bodyPr/>
          <a:lstStyle/>
          <a:p>
            <a:r>
              <a:rPr lang="en-US"/>
              <a:t>Sacrum</a:t>
            </a:r>
          </a:p>
        </p:txBody>
      </p:sp>
      <p:sp>
        <p:nvSpPr>
          <p:cNvPr id="514055" name="Text Box 7"/>
          <p:cNvSpPr txBox="1">
            <a:spLocks noChangeArrowheads="1"/>
          </p:cNvSpPr>
          <p:nvPr/>
        </p:nvSpPr>
        <p:spPr bwMode="auto">
          <a:xfrm>
            <a:off x="0" y="1828800"/>
            <a:ext cx="2667000" cy="3113088"/>
          </a:xfrm>
          <a:prstGeom prst="rect">
            <a:avLst/>
          </a:prstGeom>
          <a:noFill/>
          <a:ln w="9525">
            <a:noFill/>
            <a:miter lim="800000"/>
            <a:headEnd/>
            <a:tailEnd/>
          </a:ln>
          <a:effectLst/>
        </p:spPr>
        <p:txBody>
          <a:bodyPr>
            <a:spAutoFit/>
          </a:bodyPr>
          <a:lstStyle/>
          <a:p>
            <a:pPr>
              <a:spcBef>
                <a:spcPct val="50000"/>
              </a:spcBef>
            </a:pPr>
            <a:r>
              <a:rPr lang="en-US">
                <a:solidFill>
                  <a:schemeClr val="hlink"/>
                </a:solidFill>
              </a:rPr>
              <a:t>Sacral vertebrae are fused into one bone.  In most individuals the lamina portion of L4 and L5 do not fuse.  This allows for the formation of the sacral hiatus.  This ‘anatomical fact’ becomes important for the administration of caudal anesthesia.</a:t>
            </a:r>
          </a:p>
        </p:txBody>
      </p:sp>
      <p:pic>
        <p:nvPicPr>
          <p:cNvPr id="2050" name="Picture 2" descr="Regional Pictures 022"/>
          <p:cNvPicPr>
            <a:picLocks noChangeAspect="1" noChangeArrowheads="1"/>
          </p:cNvPicPr>
          <p:nvPr/>
        </p:nvPicPr>
        <p:blipFill>
          <a:blip r:embed="rId3" cstate="print"/>
          <a:srcRect/>
          <a:stretch>
            <a:fillRect/>
          </a:stretch>
        </p:blipFill>
        <p:spPr bwMode="auto">
          <a:xfrm>
            <a:off x="3733800" y="1676400"/>
            <a:ext cx="3324187" cy="4966954"/>
          </a:xfrm>
          <a:prstGeom prst="rect">
            <a:avLst/>
          </a:prstGeom>
          <a:noFill/>
          <a:ln w="9525">
            <a:noFill/>
            <a:miter lim="800000"/>
            <a:headEnd/>
            <a:tailEnd/>
          </a:ln>
        </p:spPr>
      </p:pic>
      <p:sp>
        <p:nvSpPr>
          <p:cNvPr id="7" name="TextBox 6"/>
          <p:cNvSpPr txBox="1"/>
          <p:nvPr/>
        </p:nvSpPr>
        <p:spPr>
          <a:xfrm>
            <a:off x="6172200" y="2667000"/>
            <a:ext cx="1828800" cy="646331"/>
          </a:xfrm>
          <a:prstGeom prst="rect">
            <a:avLst/>
          </a:prstGeom>
          <a:noFill/>
        </p:spPr>
        <p:txBody>
          <a:bodyPr wrap="square" rtlCol="0">
            <a:spAutoFit/>
          </a:bodyPr>
          <a:lstStyle/>
          <a:p>
            <a:r>
              <a:rPr lang="en-US" dirty="0" smtClean="0"/>
              <a:t>Fused S1, S2, and S3 lamina</a:t>
            </a:r>
            <a:endParaRPr lang="en-US" dirty="0"/>
          </a:p>
        </p:txBody>
      </p:sp>
      <p:sp>
        <p:nvSpPr>
          <p:cNvPr id="8" name="TextBox 7"/>
          <p:cNvSpPr txBox="1"/>
          <p:nvPr/>
        </p:nvSpPr>
        <p:spPr>
          <a:xfrm>
            <a:off x="6324600" y="4648200"/>
            <a:ext cx="1828800" cy="369332"/>
          </a:xfrm>
          <a:prstGeom prst="rect">
            <a:avLst/>
          </a:prstGeom>
          <a:noFill/>
        </p:spPr>
        <p:txBody>
          <a:bodyPr wrap="square" rtlCol="0">
            <a:spAutoFit/>
          </a:bodyPr>
          <a:lstStyle/>
          <a:p>
            <a:r>
              <a:rPr lang="en-US" dirty="0" smtClean="0"/>
              <a:t>Sacral Hiatus</a:t>
            </a:r>
            <a:endParaRPr lang="en-US" dirty="0"/>
          </a:p>
        </p:txBody>
      </p:sp>
      <p:sp>
        <p:nvSpPr>
          <p:cNvPr id="11" name="Left Arrow 10"/>
          <p:cNvSpPr/>
          <p:nvPr/>
        </p:nvSpPr>
        <p:spPr>
          <a:xfrm>
            <a:off x="5410200" y="4800600"/>
            <a:ext cx="914400" cy="1524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068" name="Rectangle 4"/>
          <p:cNvSpPr>
            <a:spLocks noGrp="1" noChangeArrowheads="1"/>
          </p:cNvSpPr>
          <p:nvPr>
            <p:ph type="title"/>
          </p:nvPr>
        </p:nvSpPr>
        <p:spPr>
          <a:xfrm>
            <a:off x="381000" y="2819400"/>
            <a:ext cx="8229600" cy="1143000"/>
          </a:xfrm>
        </p:spPr>
        <p:txBody>
          <a:bodyPr/>
          <a:lstStyle/>
          <a:p>
            <a:r>
              <a:rPr lang="en-US"/>
              <a:t>Individual Vertebrae Anatomy</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9586" name="Rectangle 2"/>
          <p:cNvSpPr>
            <a:spLocks noGrp="1" noChangeArrowheads="1"/>
          </p:cNvSpPr>
          <p:nvPr>
            <p:ph type="title"/>
          </p:nvPr>
        </p:nvSpPr>
        <p:spPr/>
        <p:txBody>
          <a:bodyPr/>
          <a:lstStyle/>
          <a:p>
            <a:r>
              <a:rPr lang="en-US" dirty="0"/>
              <a:t>Vertebral Anatomy</a:t>
            </a:r>
          </a:p>
        </p:txBody>
      </p:sp>
      <p:sp>
        <p:nvSpPr>
          <p:cNvPr id="579587" name="Rectangle 3"/>
          <p:cNvSpPr>
            <a:spLocks noGrp="1" noChangeArrowheads="1"/>
          </p:cNvSpPr>
          <p:nvPr>
            <p:ph sz="quarter" idx="1"/>
          </p:nvPr>
        </p:nvSpPr>
        <p:spPr/>
        <p:txBody>
          <a:bodyPr/>
          <a:lstStyle/>
          <a:p>
            <a:pPr>
              <a:lnSpc>
                <a:spcPct val="80000"/>
              </a:lnSpc>
            </a:pPr>
            <a:r>
              <a:rPr lang="en-US" sz="2800"/>
              <a:t>Each vertebra consists of a pedicle, transverse process, superior and inferior articular processes, and a spinous process.</a:t>
            </a:r>
          </a:p>
          <a:p>
            <a:pPr>
              <a:lnSpc>
                <a:spcPct val="80000"/>
              </a:lnSpc>
            </a:pPr>
            <a:r>
              <a:rPr lang="en-US" sz="2800"/>
              <a:t>Each vertebra is connected to the next by intervertebral disks.</a:t>
            </a:r>
          </a:p>
          <a:p>
            <a:pPr>
              <a:lnSpc>
                <a:spcPct val="80000"/>
              </a:lnSpc>
            </a:pPr>
            <a:r>
              <a:rPr lang="en-US" sz="2800"/>
              <a:t>There are 2 superior and inferior articular processes (synovial joints) on each vertebra that allows for articulation.</a:t>
            </a:r>
          </a:p>
          <a:p>
            <a:pPr>
              <a:lnSpc>
                <a:spcPct val="80000"/>
              </a:lnSpc>
            </a:pPr>
            <a:r>
              <a:rPr lang="en-US" sz="2800"/>
              <a:t>Pedicles contain a notch superiorly and inferiorly to allow the spinal nerve root to exit the vertebral column.</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Vertebral Anatomy- Side View</a:t>
            </a:r>
            <a:endParaRPr lang="en-US" dirty="0"/>
          </a:p>
        </p:txBody>
      </p:sp>
      <p:pic>
        <p:nvPicPr>
          <p:cNvPr id="3074" name="Picture 2" descr="Regional Pictures 003"/>
          <p:cNvPicPr>
            <a:picLocks noChangeAspect="1" noChangeArrowheads="1"/>
          </p:cNvPicPr>
          <p:nvPr/>
        </p:nvPicPr>
        <p:blipFill>
          <a:blip r:embed="rId3" cstate="print"/>
          <a:srcRect/>
          <a:stretch>
            <a:fillRect/>
          </a:stretch>
        </p:blipFill>
        <p:spPr bwMode="auto">
          <a:xfrm>
            <a:off x="1447800" y="1905000"/>
            <a:ext cx="6184092" cy="4114800"/>
          </a:xfrm>
          <a:prstGeom prst="rect">
            <a:avLst/>
          </a:prstGeom>
          <a:noFill/>
          <a:ln w="9525">
            <a:noFill/>
            <a:miter lim="800000"/>
            <a:headEnd/>
            <a:tailEnd/>
          </a:ln>
        </p:spPr>
      </p:pic>
      <p:sp>
        <p:nvSpPr>
          <p:cNvPr id="5" name="TextBox 4"/>
          <p:cNvSpPr txBox="1"/>
          <p:nvPr/>
        </p:nvSpPr>
        <p:spPr>
          <a:xfrm>
            <a:off x="1828800" y="5334000"/>
            <a:ext cx="2743200" cy="369332"/>
          </a:xfrm>
          <a:prstGeom prst="rect">
            <a:avLst/>
          </a:prstGeom>
          <a:noFill/>
        </p:spPr>
        <p:txBody>
          <a:bodyPr wrap="square" rtlCol="0">
            <a:spAutoFit/>
          </a:bodyPr>
          <a:lstStyle/>
          <a:p>
            <a:r>
              <a:rPr lang="en-US" dirty="0" smtClean="0">
                <a:solidFill>
                  <a:schemeClr val="bg1"/>
                </a:solidFill>
              </a:rPr>
              <a:t>Inferior Articular Process</a:t>
            </a:r>
            <a:endParaRPr lang="en-US" dirty="0">
              <a:solidFill>
                <a:schemeClr val="bg1"/>
              </a:solidFill>
            </a:endParaRPr>
          </a:p>
        </p:txBody>
      </p:sp>
      <p:sp>
        <p:nvSpPr>
          <p:cNvPr id="6" name="Left Arrow 5"/>
          <p:cNvSpPr/>
          <p:nvPr/>
        </p:nvSpPr>
        <p:spPr>
          <a:xfrm rot="9930323">
            <a:off x="4567779" y="5224612"/>
            <a:ext cx="1103401" cy="3048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4800600" y="1981200"/>
            <a:ext cx="2743200" cy="646331"/>
          </a:xfrm>
          <a:prstGeom prst="rect">
            <a:avLst/>
          </a:prstGeom>
          <a:noFill/>
        </p:spPr>
        <p:txBody>
          <a:bodyPr wrap="square" rtlCol="0">
            <a:spAutoFit/>
          </a:bodyPr>
          <a:lstStyle/>
          <a:p>
            <a:pPr algn="ctr"/>
            <a:r>
              <a:rPr lang="en-US" dirty="0" smtClean="0">
                <a:solidFill>
                  <a:schemeClr val="bg1"/>
                </a:solidFill>
              </a:rPr>
              <a:t>Superior Articular Process</a:t>
            </a:r>
            <a:endParaRPr lang="en-US" dirty="0">
              <a:solidFill>
                <a:schemeClr val="bg1"/>
              </a:solidFill>
            </a:endParaRPr>
          </a:p>
        </p:txBody>
      </p:sp>
      <p:sp>
        <p:nvSpPr>
          <p:cNvPr id="8" name="Left Arrow 7"/>
          <p:cNvSpPr/>
          <p:nvPr/>
        </p:nvSpPr>
        <p:spPr>
          <a:xfrm rot="17165845">
            <a:off x="6200780" y="2722871"/>
            <a:ext cx="869816" cy="3048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7848600" y="4038600"/>
            <a:ext cx="1066800" cy="646331"/>
          </a:xfrm>
          <a:prstGeom prst="rect">
            <a:avLst/>
          </a:prstGeom>
          <a:noFill/>
        </p:spPr>
        <p:txBody>
          <a:bodyPr wrap="square" rtlCol="0">
            <a:spAutoFit/>
          </a:bodyPr>
          <a:lstStyle/>
          <a:p>
            <a:r>
              <a:rPr lang="en-US" dirty="0" smtClean="0"/>
              <a:t>Spinous Process</a:t>
            </a:r>
            <a:endParaRPr lang="en-US" dirty="0"/>
          </a:p>
        </p:txBody>
      </p:sp>
      <p:sp>
        <p:nvSpPr>
          <p:cNvPr id="10" name="Left Arrow 9"/>
          <p:cNvSpPr/>
          <p:nvPr/>
        </p:nvSpPr>
        <p:spPr>
          <a:xfrm>
            <a:off x="7315200" y="4191000"/>
            <a:ext cx="548896" cy="3048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Vertebral Anatomy- Top View</a:t>
            </a:r>
            <a:endParaRPr lang="en-US" dirty="0"/>
          </a:p>
        </p:txBody>
      </p:sp>
      <p:pic>
        <p:nvPicPr>
          <p:cNvPr id="4098" name="Picture 2" descr="Regional Pictures 004"/>
          <p:cNvPicPr>
            <a:picLocks noChangeAspect="1" noChangeArrowheads="1"/>
          </p:cNvPicPr>
          <p:nvPr/>
        </p:nvPicPr>
        <p:blipFill>
          <a:blip r:embed="rId3" cstate="print"/>
          <a:srcRect l="19931" t="7179" r="21649" b="4103"/>
          <a:stretch>
            <a:fillRect/>
          </a:stretch>
        </p:blipFill>
        <p:spPr bwMode="auto">
          <a:xfrm>
            <a:off x="2057400" y="1584960"/>
            <a:ext cx="5181600" cy="5273040"/>
          </a:xfrm>
          <a:prstGeom prst="rect">
            <a:avLst/>
          </a:prstGeom>
          <a:noFill/>
          <a:ln w="9525">
            <a:noFill/>
            <a:miter lim="800000"/>
            <a:headEnd/>
            <a:tailEnd/>
          </a:ln>
        </p:spPr>
      </p:pic>
      <p:sp>
        <p:nvSpPr>
          <p:cNvPr id="5" name="TextBox 4"/>
          <p:cNvSpPr txBox="1"/>
          <p:nvPr/>
        </p:nvSpPr>
        <p:spPr>
          <a:xfrm>
            <a:off x="304800" y="1600200"/>
            <a:ext cx="1524000" cy="646331"/>
          </a:xfrm>
          <a:prstGeom prst="rect">
            <a:avLst/>
          </a:prstGeom>
          <a:noFill/>
        </p:spPr>
        <p:txBody>
          <a:bodyPr wrap="square" rtlCol="0">
            <a:spAutoFit/>
          </a:bodyPr>
          <a:lstStyle/>
          <a:p>
            <a:pPr algn="ctr"/>
            <a:r>
              <a:rPr lang="en-US" dirty="0" smtClean="0"/>
              <a:t>Transverse Process</a:t>
            </a:r>
            <a:endParaRPr lang="en-US" dirty="0"/>
          </a:p>
        </p:txBody>
      </p:sp>
      <p:sp>
        <p:nvSpPr>
          <p:cNvPr id="6" name="TextBox 5"/>
          <p:cNvSpPr txBox="1"/>
          <p:nvPr/>
        </p:nvSpPr>
        <p:spPr>
          <a:xfrm>
            <a:off x="304800" y="5334000"/>
            <a:ext cx="1524000" cy="646331"/>
          </a:xfrm>
          <a:prstGeom prst="rect">
            <a:avLst/>
          </a:prstGeom>
          <a:noFill/>
        </p:spPr>
        <p:txBody>
          <a:bodyPr wrap="square" rtlCol="0">
            <a:spAutoFit/>
          </a:bodyPr>
          <a:lstStyle/>
          <a:p>
            <a:pPr algn="ctr"/>
            <a:r>
              <a:rPr lang="en-US" dirty="0" smtClean="0"/>
              <a:t>Vertebral Body</a:t>
            </a:r>
            <a:endParaRPr lang="en-US" dirty="0"/>
          </a:p>
        </p:txBody>
      </p:sp>
      <p:sp>
        <p:nvSpPr>
          <p:cNvPr id="7" name="TextBox 6"/>
          <p:cNvSpPr txBox="1"/>
          <p:nvPr/>
        </p:nvSpPr>
        <p:spPr>
          <a:xfrm>
            <a:off x="304800" y="3657600"/>
            <a:ext cx="1524000" cy="369332"/>
          </a:xfrm>
          <a:prstGeom prst="rect">
            <a:avLst/>
          </a:prstGeom>
          <a:noFill/>
        </p:spPr>
        <p:txBody>
          <a:bodyPr wrap="square" rtlCol="0">
            <a:spAutoFit/>
          </a:bodyPr>
          <a:lstStyle/>
          <a:p>
            <a:pPr algn="ctr"/>
            <a:r>
              <a:rPr lang="en-US" dirty="0" smtClean="0"/>
              <a:t>Spinal Canal</a:t>
            </a:r>
            <a:endParaRPr lang="en-US" dirty="0"/>
          </a:p>
        </p:txBody>
      </p:sp>
      <p:sp>
        <p:nvSpPr>
          <p:cNvPr id="11" name="TextBox 10"/>
          <p:cNvSpPr txBox="1"/>
          <p:nvPr/>
        </p:nvSpPr>
        <p:spPr>
          <a:xfrm>
            <a:off x="7696200" y="1524000"/>
            <a:ext cx="1295400" cy="646331"/>
          </a:xfrm>
          <a:prstGeom prst="rect">
            <a:avLst/>
          </a:prstGeom>
          <a:noFill/>
        </p:spPr>
        <p:txBody>
          <a:bodyPr wrap="square" rtlCol="0">
            <a:spAutoFit/>
          </a:bodyPr>
          <a:lstStyle/>
          <a:p>
            <a:r>
              <a:rPr lang="en-US" dirty="0" smtClean="0"/>
              <a:t>Spinous Process</a:t>
            </a:r>
            <a:endParaRPr lang="en-US" dirty="0"/>
          </a:p>
        </p:txBody>
      </p:sp>
      <p:sp>
        <p:nvSpPr>
          <p:cNvPr id="12" name="TextBox 11"/>
          <p:cNvSpPr txBox="1"/>
          <p:nvPr/>
        </p:nvSpPr>
        <p:spPr>
          <a:xfrm>
            <a:off x="7620000" y="3429000"/>
            <a:ext cx="1295400" cy="369332"/>
          </a:xfrm>
          <a:prstGeom prst="rect">
            <a:avLst/>
          </a:prstGeom>
          <a:noFill/>
        </p:spPr>
        <p:txBody>
          <a:bodyPr wrap="square" rtlCol="0">
            <a:spAutoFit/>
          </a:bodyPr>
          <a:lstStyle/>
          <a:p>
            <a:r>
              <a:rPr lang="en-US" dirty="0" smtClean="0"/>
              <a:t>Lamina</a:t>
            </a:r>
            <a:endParaRPr lang="en-US" dirty="0"/>
          </a:p>
        </p:txBody>
      </p:sp>
      <p:sp>
        <p:nvSpPr>
          <p:cNvPr id="15" name="Rectangle 14"/>
          <p:cNvSpPr/>
          <p:nvPr/>
        </p:nvSpPr>
        <p:spPr>
          <a:xfrm>
            <a:off x="304800" y="1752600"/>
            <a:ext cx="152400" cy="1524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2514600" y="2895600"/>
            <a:ext cx="152400" cy="1524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p:cNvSpPr/>
          <p:nvPr/>
        </p:nvSpPr>
        <p:spPr>
          <a:xfrm>
            <a:off x="152400" y="3810000"/>
            <a:ext cx="152400" cy="152400"/>
          </a:xfrm>
          <a:prstGeom prst="triangl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Isosceles Triangle 17"/>
          <p:cNvSpPr/>
          <p:nvPr/>
        </p:nvSpPr>
        <p:spPr>
          <a:xfrm>
            <a:off x="4495800" y="3886200"/>
            <a:ext cx="228600" cy="228600"/>
          </a:xfrm>
          <a:prstGeom prst="triangl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lowchart: Decision 18"/>
          <p:cNvSpPr/>
          <p:nvPr/>
        </p:nvSpPr>
        <p:spPr>
          <a:xfrm>
            <a:off x="152400" y="5562600"/>
            <a:ext cx="228600" cy="228600"/>
          </a:xfrm>
          <a:prstGeom prst="flowChartDecision">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lowchart: Decision 19"/>
          <p:cNvSpPr/>
          <p:nvPr/>
        </p:nvSpPr>
        <p:spPr>
          <a:xfrm>
            <a:off x="4343400" y="5257800"/>
            <a:ext cx="228600" cy="228600"/>
          </a:xfrm>
          <a:prstGeom prst="flowChartDecision">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4495800" y="1981200"/>
            <a:ext cx="228600" cy="1524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7467600" y="1752600"/>
            <a:ext cx="228600" cy="1524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Multiply 22"/>
          <p:cNvSpPr/>
          <p:nvPr/>
        </p:nvSpPr>
        <p:spPr>
          <a:xfrm>
            <a:off x="7391400" y="3429000"/>
            <a:ext cx="228600" cy="381000"/>
          </a:xfrm>
          <a:prstGeom prst="mathMultiply">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Multiply 23"/>
          <p:cNvSpPr/>
          <p:nvPr/>
        </p:nvSpPr>
        <p:spPr>
          <a:xfrm>
            <a:off x="4724400" y="2971800"/>
            <a:ext cx="228600" cy="381000"/>
          </a:xfrm>
          <a:prstGeom prst="mathMultiply">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0612" name="Picture 4" descr="Regional Pictures 008"/>
          <p:cNvPicPr>
            <a:picLocks noChangeAspect="1" noChangeArrowheads="1"/>
          </p:cNvPicPr>
          <p:nvPr/>
        </p:nvPicPr>
        <p:blipFill>
          <a:blip r:embed="rId3" cstate="print"/>
          <a:srcRect/>
          <a:stretch>
            <a:fillRect/>
          </a:stretch>
        </p:blipFill>
        <p:spPr bwMode="auto">
          <a:xfrm>
            <a:off x="1828800" y="0"/>
            <a:ext cx="4595813" cy="6858000"/>
          </a:xfrm>
          <a:prstGeom prst="rect">
            <a:avLst/>
          </a:prstGeom>
          <a:noFill/>
        </p:spPr>
      </p:pic>
      <p:sp>
        <p:nvSpPr>
          <p:cNvPr id="580619" name="Rectangle 11"/>
          <p:cNvSpPr>
            <a:spLocks noChangeArrowheads="1"/>
          </p:cNvSpPr>
          <p:nvPr/>
        </p:nvSpPr>
        <p:spPr bwMode="auto">
          <a:xfrm>
            <a:off x="0" y="1768475"/>
            <a:ext cx="184150" cy="579438"/>
          </a:xfrm>
          <a:prstGeom prst="rect">
            <a:avLst/>
          </a:prstGeom>
          <a:noFill/>
          <a:ln w="9525">
            <a:noFill/>
            <a:miter lim="800000"/>
            <a:headEnd/>
            <a:tailEnd/>
          </a:ln>
          <a:effectLst/>
        </p:spPr>
        <p:txBody>
          <a:bodyPr wrap="none" anchor="ctr">
            <a:spAutoFit/>
          </a:bodyPr>
          <a:lstStyle/>
          <a:p>
            <a:pPr eaLnBrk="1" hangingPunct="1"/>
            <a:endParaRPr lang="en-US" sz="1400">
              <a:latin typeface="Arial" charset="0"/>
            </a:endParaRPr>
          </a:p>
          <a:p>
            <a:endParaRPr lang="en-US">
              <a:latin typeface="Arial" charset="0"/>
            </a:endParaRPr>
          </a:p>
        </p:txBody>
      </p:sp>
      <p:sp>
        <p:nvSpPr>
          <p:cNvPr id="580620" name="Rectangle 12"/>
          <p:cNvSpPr>
            <a:spLocks noChangeArrowheads="1"/>
          </p:cNvSpPr>
          <p:nvPr/>
        </p:nvSpPr>
        <p:spPr bwMode="auto">
          <a:xfrm>
            <a:off x="0" y="5075238"/>
            <a:ext cx="9144000" cy="0"/>
          </a:xfrm>
          <a:prstGeom prst="rect">
            <a:avLst/>
          </a:prstGeom>
          <a:noFill/>
          <a:ln w="9525">
            <a:noFill/>
            <a:miter lim="800000"/>
            <a:headEnd/>
            <a:tailEnd/>
          </a:ln>
          <a:effectLst/>
        </p:spPr>
        <p:txBody>
          <a:bodyPr wrap="none" anchor="ctr">
            <a:spAutoFit/>
          </a:bodyPr>
          <a:lstStyle/>
          <a:p>
            <a:pPr eaLnBrk="1" hangingPunct="1"/>
            <a:endParaRPr lang="en-US">
              <a:latin typeface="Arial" charset="0"/>
            </a:endParaRPr>
          </a:p>
        </p:txBody>
      </p:sp>
      <p:sp>
        <p:nvSpPr>
          <p:cNvPr id="580622" name="Text Box 14"/>
          <p:cNvSpPr txBox="1">
            <a:spLocks noChangeArrowheads="1"/>
          </p:cNvSpPr>
          <p:nvPr/>
        </p:nvSpPr>
        <p:spPr bwMode="auto">
          <a:xfrm>
            <a:off x="6629400" y="2667000"/>
            <a:ext cx="2514600" cy="366713"/>
          </a:xfrm>
          <a:prstGeom prst="rect">
            <a:avLst/>
          </a:prstGeom>
          <a:noFill/>
          <a:ln w="9525">
            <a:noFill/>
            <a:miter lim="800000"/>
            <a:headEnd/>
            <a:tailEnd/>
          </a:ln>
          <a:effectLst/>
        </p:spPr>
        <p:txBody>
          <a:bodyPr>
            <a:spAutoFit/>
          </a:bodyPr>
          <a:lstStyle/>
          <a:p>
            <a:pPr>
              <a:spcBef>
                <a:spcPct val="50000"/>
              </a:spcBef>
            </a:pPr>
            <a:r>
              <a:rPr lang="en-US">
                <a:solidFill>
                  <a:schemeClr val="folHlink"/>
                </a:solidFill>
              </a:rPr>
              <a:t>Intervertebral Disc</a:t>
            </a:r>
          </a:p>
        </p:txBody>
      </p:sp>
      <p:sp>
        <p:nvSpPr>
          <p:cNvPr id="580623" name="Line 15"/>
          <p:cNvSpPr>
            <a:spLocks noChangeShapeType="1"/>
          </p:cNvSpPr>
          <p:nvPr/>
        </p:nvSpPr>
        <p:spPr bwMode="auto">
          <a:xfrm flipH="1" flipV="1">
            <a:off x="5638800" y="2819400"/>
            <a:ext cx="914400" cy="76200"/>
          </a:xfrm>
          <a:prstGeom prst="line">
            <a:avLst/>
          </a:prstGeom>
          <a:noFill/>
          <a:ln w="76200">
            <a:solidFill>
              <a:schemeClr val="folHlink"/>
            </a:solidFill>
            <a:round/>
            <a:headEnd/>
            <a:tailEnd type="triangle" w="med" len="med"/>
          </a:ln>
          <a:effectLst/>
        </p:spPr>
        <p:txBody>
          <a:bodyPr/>
          <a:lstStyle/>
          <a:p>
            <a:endParaRPr lang="en-US"/>
          </a:p>
        </p:txBody>
      </p:sp>
      <p:sp>
        <p:nvSpPr>
          <p:cNvPr id="580624" name="Text Box 16"/>
          <p:cNvSpPr txBox="1">
            <a:spLocks noChangeArrowheads="1"/>
          </p:cNvSpPr>
          <p:nvPr/>
        </p:nvSpPr>
        <p:spPr bwMode="auto">
          <a:xfrm>
            <a:off x="6629400" y="3657600"/>
            <a:ext cx="2057400" cy="641350"/>
          </a:xfrm>
          <a:prstGeom prst="rect">
            <a:avLst/>
          </a:prstGeom>
          <a:noFill/>
          <a:ln w="9525">
            <a:noFill/>
            <a:miter lim="800000"/>
            <a:headEnd/>
            <a:tailEnd/>
          </a:ln>
          <a:effectLst/>
        </p:spPr>
        <p:txBody>
          <a:bodyPr>
            <a:spAutoFit/>
          </a:bodyPr>
          <a:lstStyle/>
          <a:p>
            <a:pPr>
              <a:spcBef>
                <a:spcPct val="50000"/>
              </a:spcBef>
            </a:pPr>
            <a:r>
              <a:rPr lang="en-US">
                <a:solidFill>
                  <a:schemeClr val="folHlink"/>
                </a:solidFill>
              </a:rPr>
              <a:t>Intervertebral    Foramina</a:t>
            </a:r>
          </a:p>
        </p:txBody>
      </p:sp>
      <p:sp>
        <p:nvSpPr>
          <p:cNvPr id="580625" name="Text Box 17"/>
          <p:cNvSpPr txBox="1">
            <a:spLocks noChangeArrowheads="1"/>
          </p:cNvSpPr>
          <p:nvPr/>
        </p:nvSpPr>
        <p:spPr bwMode="auto">
          <a:xfrm>
            <a:off x="0" y="4114800"/>
            <a:ext cx="1752600" cy="779463"/>
          </a:xfrm>
          <a:prstGeom prst="rect">
            <a:avLst/>
          </a:prstGeom>
          <a:noFill/>
          <a:ln w="9525">
            <a:noFill/>
            <a:miter lim="800000"/>
            <a:headEnd/>
            <a:tailEnd/>
          </a:ln>
          <a:effectLst/>
        </p:spPr>
        <p:txBody>
          <a:bodyPr>
            <a:spAutoFit/>
          </a:bodyPr>
          <a:lstStyle/>
          <a:p>
            <a:pPr>
              <a:spcBef>
                <a:spcPct val="50000"/>
              </a:spcBef>
            </a:pPr>
            <a:r>
              <a:rPr lang="en-US">
                <a:solidFill>
                  <a:schemeClr val="folHlink"/>
                </a:solidFill>
              </a:rPr>
              <a:t>Spinal Nerve </a:t>
            </a:r>
          </a:p>
          <a:p>
            <a:pPr>
              <a:spcBef>
                <a:spcPct val="50000"/>
              </a:spcBef>
            </a:pPr>
            <a:r>
              <a:rPr lang="en-US">
                <a:solidFill>
                  <a:schemeClr val="folHlink"/>
                </a:solidFill>
              </a:rPr>
              <a:t>    Root</a:t>
            </a:r>
          </a:p>
        </p:txBody>
      </p:sp>
      <p:sp>
        <p:nvSpPr>
          <p:cNvPr id="580626" name="Line 18"/>
          <p:cNvSpPr>
            <a:spLocks noChangeShapeType="1"/>
          </p:cNvSpPr>
          <p:nvPr/>
        </p:nvSpPr>
        <p:spPr bwMode="auto">
          <a:xfrm flipH="1" flipV="1">
            <a:off x="4038600" y="3657600"/>
            <a:ext cx="2514600" cy="304800"/>
          </a:xfrm>
          <a:prstGeom prst="line">
            <a:avLst/>
          </a:prstGeom>
          <a:noFill/>
          <a:ln w="76200">
            <a:solidFill>
              <a:schemeClr val="folHlink"/>
            </a:solidFill>
            <a:round/>
            <a:headEnd/>
            <a:tailEnd type="triangle" w="med" len="med"/>
          </a:ln>
          <a:effectLst/>
        </p:spPr>
        <p:txBody>
          <a:bodyPr/>
          <a:lstStyle/>
          <a:p>
            <a:endParaRPr lang="en-US"/>
          </a:p>
        </p:txBody>
      </p:sp>
      <p:sp>
        <p:nvSpPr>
          <p:cNvPr id="580627" name="Line 19"/>
          <p:cNvSpPr>
            <a:spLocks noChangeShapeType="1"/>
          </p:cNvSpPr>
          <p:nvPr/>
        </p:nvSpPr>
        <p:spPr bwMode="auto">
          <a:xfrm>
            <a:off x="1295400" y="4572000"/>
            <a:ext cx="2057400" cy="152400"/>
          </a:xfrm>
          <a:prstGeom prst="line">
            <a:avLst/>
          </a:prstGeom>
          <a:noFill/>
          <a:ln w="76200">
            <a:solidFill>
              <a:schemeClr val="folHlink"/>
            </a:solidFill>
            <a:round/>
            <a:headEnd/>
            <a:tailEnd type="triangle" w="med" len="med"/>
          </a:ln>
          <a:effectLst/>
        </p:spPr>
        <p:txBody>
          <a:bodyPr/>
          <a:lstStyle/>
          <a:p>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116" name="Rectangle 4"/>
          <p:cNvSpPr>
            <a:spLocks noGrp="1" noChangeArrowheads="1"/>
          </p:cNvSpPr>
          <p:nvPr>
            <p:ph type="title"/>
          </p:nvPr>
        </p:nvSpPr>
        <p:spPr/>
        <p:txBody>
          <a:bodyPr>
            <a:normAutofit fontScale="90000"/>
          </a:bodyPr>
          <a:lstStyle/>
          <a:p>
            <a:pPr algn="ctr"/>
            <a:r>
              <a:rPr lang="en-US" sz="4000" dirty="0"/>
              <a:t>The Bony Boundaries of the Spinal Canal</a:t>
            </a:r>
          </a:p>
        </p:txBody>
      </p:sp>
      <p:pic>
        <p:nvPicPr>
          <p:cNvPr id="474122" name="Picture 10" descr="Regional Pictures 004"/>
          <p:cNvPicPr>
            <a:picLocks noGrp="1" noChangeAspect="1" noChangeArrowheads="1"/>
          </p:cNvPicPr>
          <p:nvPr>
            <p:ph sz="quarter" idx="1"/>
          </p:nvPr>
        </p:nvPicPr>
        <p:blipFill>
          <a:blip r:embed="rId3" cstate="print"/>
          <a:stretch>
            <a:fillRect/>
          </a:stretch>
        </p:blipFill>
        <p:spPr>
          <a:xfrm>
            <a:off x="1318635" y="1600200"/>
            <a:ext cx="6741680" cy="4495800"/>
          </a:xfrm>
          <a:noFill/>
          <a:ln/>
        </p:spPr>
      </p:pic>
      <p:sp>
        <p:nvSpPr>
          <p:cNvPr id="4" name="TextBox 3"/>
          <p:cNvSpPr txBox="1"/>
          <p:nvPr/>
        </p:nvSpPr>
        <p:spPr>
          <a:xfrm>
            <a:off x="5791200" y="5181600"/>
            <a:ext cx="2133600" cy="646331"/>
          </a:xfrm>
          <a:prstGeom prst="rect">
            <a:avLst/>
          </a:prstGeom>
          <a:noFill/>
        </p:spPr>
        <p:txBody>
          <a:bodyPr wrap="square" rtlCol="0">
            <a:spAutoFit/>
          </a:bodyPr>
          <a:lstStyle/>
          <a:p>
            <a:pPr algn="ctr"/>
            <a:r>
              <a:rPr lang="en-US" dirty="0" smtClean="0">
                <a:solidFill>
                  <a:schemeClr val="bg1"/>
                </a:solidFill>
              </a:rPr>
              <a:t>Anterior Boundary</a:t>
            </a:r>
          </a:p>
          <a:p>
            <a:pPr algn="ctr"/>
            <a:r>
              <a:rPr lang="en-US" dirty="0" smtClean="0">
                <a:solidFill>
                  <a:schemeClr val="bg1"/>
                </a:solidFill>
              </a:rPr>
              <a:t>Vertebral Body</a:t>
            </a:r>
            <a:endParaRPr lang="en-US" dirty="0">
              <a:solidFill>
                <a:schemeClr val="bg1"/>
              </a:solidFill>
            </a:endParaRPr>
          </a:p>
        </p:txBody>
      </p:sp>
      <p:sp>
        <p:nvSpPr>
          <p:cNvPr id="5" name="Rectangle 4"/>
          <p:cNvSpPr/>
          <p:nvPr/>
        </p:nvSpPr>
        <p:spPr>
          <a:xfrm>
            <a:off x="1143000" y="3505200"/>
            <a:ext cx="2514600" cy="646331"/>
          </a:xfrm>
          <a:prstGeom prst="rect">
            <a:avLst/>
          </a:prstGeom>
        </p:spPr>
        <p:txBody>
          <a:bodyPr wrap="square">
            <a:spAutoFit/>
          </a:bodyPr>
          <a:lstStyle/>
          <a:p>
            <a:pPr algn="ctr"/>
            <a:r>
              <a:rPr lang="en-US" dirty="0" smtClean="0">
                <a:solidFill>
                  <a:schemeClr val="bg1"/>
                </a:solidFill>
              </a:rPr>
              <a:t>Lateral Boundary</a:t>
            </a:r>
          </a:p>
          <a:p>
            <a:pPr algn="ctr"/>
            <a:r>
              <a:rPr lang="en-US" dirty="0" smtClean="0">
                <a:solidFill>
                  <a:schemeClr val="bg1"/>
                </a:solidFill>
              </a:rPr>
              <a:t>Vertebral Body</a:t>
            </a:r>
            <a:endParaRPr lang="en-US" dirty="0">
              <a:solidFill>
                <a:schemeClr val="bg1"/>
              </a:solidFill>
            </a:endParaRPr>
          </a:p>
        </p:txBody>
      </p:sp>
      <p:sp>
        <p:nvSpPr>
          <p:cNvPr id="6" name="TextBox 5"/>
          <p:cNvSpPr txBox="1"/>
          <p:nvPr/>
        </p:nvSpPr>
        <p:spPr>
          <a:xfrm>
            <a:off x="5562600" y="1905000"/>
            <a:ext cx="2133600" cy="1200329"/>
          </a:xfrm>
          <a:prstGeom prst="rect">
            <a:avLst/>
          </a:prstGeom>
          <a:noFill/>
        </p:spPr>
        <p:txBody>
          <a:bodyPr wrap="square" rtlCol="0">
            <a:spAutoFit/>
          </a:bodyPr>
          <a:lstStyle/>
          <a:p>
            <a:pPr algn="ctr"/>
            <a:r>
              <a:rPr lang="en-US" dirty="0" smtClean="0">
                <a:solidFill>
                  <a:schemeClr val="bg1"/>
                </a:solidFill>
              </a:rPr>
              <a:t>Posterior Boundary</a:t>
            </a:r>
          </a:p>
          <a:p>
            <a:pPr algn="ctr"/>
            <a:r>
              <a:rPr lang="en-US" dirty="0" smtClean="0">
                <a:solidFill>
                  <a:schemeClr val="bg1"/>
                </a:solidFill>
              </a:rPr>
              <a:t>Spinous Process and </a:t>
            </a:r>
            <a:r>
              <a:rPr lang="en-US" dirty="0" err="1" smtClean="0">
                <a:solidFill>
                  <a:schemeClr val="bg1"/>
                </a:solidFill>
              </a:rPr>
              <a:t>Laminae</a:t>
            </a:r>
            <a:endParaRPr lang="en-US" dirty="0" smtClean="0">
              <a:solidFill>
                <a:schemeClr val="bg1"/>
              </a:solidFill>
            </a:endParaRPr>
          </a:p>
          <a:p>
            <a:pPr algn="ctr"/>
            <a:endParaRPr lang="en-US" dirty="0">
              <a:solidFill>
                <a:schemeClr val="bg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80" name="Rectangle 4"/>
          <p:cNvSpPr>
            <a:spLocks noGrp="1" noChangeArrowheads="1"/>
          </p:cNvSpPr>
          <p:nvPr>
            <p:ph type="title"/>
          </p:nvPr>
        </p:nvSpPr>
        <p:spPr>
          <a:xfrm>
            <a:off x="457200" y="2819400"/>
            <a:ext cx="8229600" cy="1143000"/>
          </a:xfrm>
        </p:spPr>
        <p:txBody>
          <a:bodyPr>
            <a:normAutofit fontScale="90000"/>
          </a:bodyPr>
          <a:lstStyle/>
          <a:p>
            <a:pPr algn="ctr"/>
            <a:r>
              <a:rPr lang="en-US" sz="4000" dirty="0"/>
              <a:t>Angle of Transverse Process and Size of Interlaminar Spaces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Regional Pictures 038"/>
          <p:cNvPicPr>
            <a:picLocks noChangeAspect="1" noChangeArrowheads="1"/>
          </p:cNvPicPr>
          <p:nvPr/>
        </p:nvPicPr>
        <p:blipFill>
          <a:blip r:embed="rId3" cstate="print"/>
          <a:srcRect/>
          <a:stretch>
            <a:fillRect/>
          </a:stretch>
        </p:blipFill>
        <p:spPr bwMode="auto">
          <a:xfrm>
            <a:off x="762000" y="533400"/>
            <a:ext cx="3727449" cy="5591174"/>
          </a:xfrm>
          <a:prstGeom prst="rect">
            <a:avLst/>
          </a:prstGeom>
          <a:noFill/>
          <a:ln w="9525">
            <a:noFill/>
            <a:miter lim="800000"/>
            <a:headEnd/>
            <a:tailEnd/>
          </a:ln>
        </p:spPr>
      </p:pic>
      <p:sp>
        <p:nvSpPr>
          <p:cNvPr id="8" name="Rectangle 7"/>
          <p:cNvSpPr/>
          <p:nvPr/>
        </p:nvSpPr>
        <p:spPr>
          <a:xfrm>
            <a:off x="2819400" y="1371600"/>
            <a:ext cx="1447800" cy="646331"/>
          </a:xfrm>
          <a:prstGeom prst="rect">
            <a:avLst/>
          </a:prstGeom>
        </p:spPr>
        <p:txBody>
          <a:bodyPr wrap="square">
            <a:spAutoFit/>
          </a:bodyPr>
          <a:lstStyle/>
          <a:p>
            <a:r>
              <a:rPr lang="en-US" dirty="0" smtClean="0">
                <a:solidFill>
                  <a:schemeClr val="bg1"/>
                </a:solidFill>
              </a:rPr>
              <a:t>Thoracic</a:t>
            </a:r>
          </a:p>
          <a:p>
            <a:r>
              <a:rPr lang="en-US" dirty="0" smtClean="0">
                <a:solidFill>
                  <a:schemeClr val="bg1"/>
                </a:solidFill>
              </a:rPr>
              <a:t>Vertebrae</a:t>
            </a:r>
            <a:endParaRPr lang="en-US" dirty="0">
              <a:solidFill>
                <a:schemeClr val="bg1"/>
              </a:solidFill>
            </a:endParaRPr>
          </a:p>
        </p:txBody>
      </p:sp>
      <p:sp>
        <p:nvSpPr>
          <p:cNvPr id="9" name="Rectangle 8"/>
          <p:cNvSpPr/>
          <p:nvPr/>
        </p:nvSpPr>
        <p:spPr>
          <a:xfrm>
            <a:off x="2743200" y="3733800"/>
            <a:ext cx="1371600" cy="646331"/>
          </a:xfrm>
          <a:prstGeom prst="rect">
            <a:avLst/>
          </a:prstGeom>
        </p:spPr>
        <p:txBody>
          <a:bodyPr wrap="square">
            <a:spAutoFit/>
          </a:bodyPr>
          <a:lstStyle/>
          <a:p>
            <a:r>
              <a:rPr lang="en-US" dirty="0" smtClean="0">
                <a:solidFill>
                  <a:schemeClr val="bg1"/>
                </a:solidFill>
              </a:rPr>
              <a:t>Lumbar</a:t>
            </a:r>
          </a:p>
          <a:p>
            <a:r>
              <a:rPr lang="en-US" dirty="0" smtClean="0">
                <a:solidFill>
                  <a:schemeClr val="bg1"/>
                </a:solidFill>
              </a:rPr>
              <a:t>Vertebrae</a:t>
            </a:r>
            <a:endParaRPr lang="en-US" dirty="0">
              <a:solidFill>
                <a:schemeClr val="bg1"/>
              </a:solidFill>
            </a:endParaRPr>
          </a:p>
        </p:txBody>
      </p:sp>
      <p:sp>
        <p:nvSpPr>
          <p:cNvPr id="10" name="Left Arrow 9"/>
          <p:cNvSpPr/>
          <p:nvPr/>
        </p:nvSpPr>
        <p:spPr>
          <a:xfrm>
            <a:off x="2286000" y="4038600"/>
            <a:ext cx="457200" cy="1524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Left Arrow 10"/>
          <p:cNvSpPr/>
          <p:nvPr/>
        </p:nvSpPr>
        <p:spPr>
          <a:xfrm rot="1318669">
            <a:off x="2526505" y="1832615"/>
            <a:ext cx="457200" cy="1524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5105400" y="1371600"/>
            <a:ext cx="3352800" cy="3139321"/>
          </a:xfrm>
          <a:prstGeom prst="rect">
            <a:avLst/>
          </a:prstGeom>
          <a:noFill/>
        </p:spPr>
        <p:txBody>
          <a:bodyPr wrap="square" rtlCol="0">
            <a:spAutoFit/>
          </a:bodyPr>
          <a:lstStyle/>
          <a:p>
            <a:r>
              <a:rPr lang="en-US" dirty="0" err="1" smtClean="0"/>
              <a:t>Angule</a:t>
            </a:r>
            <a:r>
              <a:rPr lang="en-US" dirty="0" smtClean="0"/>
              <a:t> of transverse process will affect how the needle is orientated for epidural anesthesia or analgesia.</a:t>
            </a:r>
          </a:p>
          <a:p>
            <a:endParaRPr lang="en-US" dirty="0" smtClean="0"/>
          </a:p>
          <a:p>
            <a:r>
              <a:rPr lang="en-US" dirty="0" smtClean="0"/>
              <a:t>With flexion the spinous process in the lumbar region is almost horizontal.  In the thoracic region the spinous process is angled in a slight caudad angle.</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gional%20Pictures%20020"/>
          <p:cNvPicPr>
            <a:picLocks noChangeAspect="1" noChangeArrowheads="1"/>
          </p:cNvPicPr>
          <p:nvPr/>
        </p:nvPicPr>
        <p:blipFill>
          <a:blip r:embed="rId3" cstate="print"/>
          <a:srcRect/>
          <a:stretch>
            <a:fillRect/>
          </a:stretch>
        </p:blipFill>
        <p:spPr bwMode="auto">
          <a:xfrm>
            <a:off x="2133600" y="685800"/>
            <a:ext cx="4648200" cy="3111146"/>
          </a:xfrm>
          <a:prstGeom prst="rect">
            <a:avLst/>
          </a:prstGeom>
          <a:noFill/>
          <a:ln w="9525">
            <a:noFill/>
            <a:miter lim="800000"/>
            <a:headEnd/>
            <a:tailEnd/>
          </a:ln>
        </p:spPr>
      </p:pic>
      <p:sp>
        <p:nvSpPr>
          <p:cNvPr id="3" name="TextBox 2"/>
          <p:cNvSpPr txBox="1"/>
          <p:nvPr/>
        </p:nvSpPr>
        <p:spPr>
          <a:xfrm>
            <a:off x="2362200" y="1828800"/>
            <a:ext cx="609600" cy="369332"/>
          </a:xfrm>
          <a:prstGeom prst="rect">
            <a:avLst/>
          </a:prstGeom>
          <a:noFill/>
        </p:spPr>
        <p:txBody>
          <a:bodyPr wrap="square" rtlCol="0">
            <a:spAutoFit/>
          </a:bodyPr>
          <a:lstStyle/>
          <a:p>
            <a:r>
              <a:rPr lang="en-US" dirty="0" smtClean="0">
                <a:solidFill>
                  <a:schemeClr val="bg1"/>
                </a:solidFill>
              </a:rPr>
              <a:t>L 2</a:t>
            </a:r>
            <a:endParaRPr lang="en-US" dirty="0">
              <a:solidFill>
                <a:schemeClr val="bg1"/>
              </a:solidFill>
            </a:endParaRPr>
          </a:p>
        </p:txBody>
      </p:sp>
      <p:sp>
        <p:nvSpPr>
          <p:cNvPr id="4" name="TextBox 3"/>
          <p:cNvSpPr txBox="1"/>
          <p:nvPr/>
        </p:nvSpPr>
        <p:spPr>
          <a:xfrm>
            <a:off x="2590800" y="2971800"/>
            <a:ext cx="609600" cy="369332"/>
          </a:xfrm>
          <a:prstGeom prst="rect">
            <a:avLst/>
          </a:prstGeom>
          <a:noFill/>
        </p:spPr>
        <p:txBody>
          <a:bodyPr wrap="square" rtlCol="0">
            <a:spAutoFit/>
          </a:bodyPr>
          <a:lstStyle/>
          <a:p>
            <a:r>
              <a:rPr lang="en-US" dirty="0" smtClean="0">
                <a:solidFill>
                  <a:schemeClr val="bg1"/>
                </a:solidFill>
              </a:rPr>
              <a:t>L 5</a:t>
            </a:r>
            <a:endParaRPr lang="en-US" dirty="0">
              <a:solidFill>
                <a:schemeClr val="bg1"/>
              </a:solidFill>
            </a:endParaRPr>
          </a:p>
        </p:txBody>
      </p:sp>
      <p:sp>
        <p:nvSpPr>
          <p:cNvPr id="5" name="Right Arrow 4"/>
          <p:cNvSpPr/>
          <p:nvPr/>
        </p:nvSpPr>
        <p:spPr>
          <a:xfrm>
            <a:off x="3352800" y="3124200"/>
            <a:ext cx="9906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p:cNvSpPr/>
          <p:nvPr/>
        </p:nvSpPr>
        <p:spPr>
          <a:xfrm>
            <a:off x="2971800" y="1905000"/>
            <a:ext cx="13716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685800" y="4495800"/>
            <a:ext cx="7772400" cy="923330"/>
          </a:xfrm>
          <a:prstGeom prst="rect">
            <a:avLst/>
          </a:prstGeom>
          <a:noFill/>
        </p:spPr>
        <p:txBody>
          <a:bodyPr wrap="square" rtlCol="0">
            <a:spAutoFit/>
          </a:bodyPr>
          <a:lstStyle/>
          <a:p>
            <a:r>
              <a:rPr lang="en-US" dirty="0" smtClean="0"/>
              <a:t>Interlaminar spaces are larger in the lower lumbar region.  If an anesthesia provider finds it challenging at one level it is important to remember that moving down one space may provide a larger space.</a:t>
            </a: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7124" name="Rectangle 4"/>
          <p:cNvSpPr>
            <a:spLocks noGrp="1" noChangeArrowheads="1"/>
          </p:cNvSpPr>
          <p:nvPr>
            <p:ph type="title"/>
          </p:nvPr>
        </p:nvSpPr>
        <p:spPr/>
        <p:txBody>
          <a:bodyPr>
            <a:normAutofit fontScale="90000"/>
          </a:bodyPr>
          <a:lstStyle/>
          <a:p>
            <a:r>
              <a:rPr lang="en-US" sz="4000" dirty="0"/>
              <a:t>Ligaments that support the vertebral column</a:t>
            </a:r>
          </a:p>
        </p:txBody>
      </p:sp>
      <p:sp>
        <p:nvSpPr>
          <p:cNvPr id="517135" name="Text Box 15"/>
          <p:cNvSpPr txBox="1">
            <a:spLocks noChangeArrowheads="1"/>
          </p:cNvSpPr>
          <p:nvPr/>
        </p:nvSpPr>
        <p:spPr bwMode="auto">
          <a:xfrm>
            <a:off x="0" y="1905000"/>
            <a:ext cx="1524000" cy="1603375"/>
          </a:xfrm>
          <a:prstGeom prst="rect">
            <a:avLst/>
          </a:prstGeom>
          <a:noFill/>
          <a:ln w="9525">
            <a:noFill/>
            <a:miter lim="800000"/>
            <a:headEnd/>
            <a:tailEnd/>
          </a:ln>
          <a:effectLst/>
        </p:spPr>
        <p:txBody>
          <a:bodyPr>
            <a:spAutoFit/>
          </a:bodyPr>
          <a:lstStyle/>
          <a:p>
            <a:pPr>
              <a:spcBef>
                <a:spcPct val="50000"/>
              </a:spcBef>
            </a:pPr>
            <a:r>
              <a:rPr lang="en-US">
                <a:solidFill>
                  <a:schemeClr val="folHlink"/>
                </a:solidFill>
              </a:rPr>
              <a:t>Ventral side:</a:t>
            </a:r>
          </a:p>
          <a:p>
            <a:pPr>
              <a:spcBef>
                <a:spcPct val="50000"/>
              </a:spcBef>
            </a:pPr>
            <a:r>
              <a:rPr lang="en-US">
                <a:solidFill>
                  <a:schemeClr val="folHlink"/>
                </a:solidFill>
              </a:rPr>
              <a:t>Anterior and posterior longitudinal ligaments</a:t>
            </a:r>
          </a:p>
        </p:txBody>
      </p:sp>
      <p:sp>
        <p:nvSpPr>
          <p:cNvPr id="517136" name="Text Box 16"/>
          <p:cNvSpPr txBox="1">
            <a:spLocks noChangeArrowheads="1"/>
          </p:cNvSpPr>
          <p:nvPr/>
        </p:nvSpPr>
        <p:spPr bwMode="auto">
          <a:xfrm>
            <a:off x="7239000" y="2133600"/>
            <a:ext cx="1371600" cy="2701925"/>
          </a:xfrm>
          <a:prstGeom prst="rect">
            <a:avLst/>
          </a:prstGeom>
          <a:noFill/>
          <a:ln w="9525">
            <a:noFill/>
            <a:miter lim="800000"/>
            <a:headEnd/>
            <a:tailEnd/>
          </a:ln>
          <a:effectLst/>
        </p:spPr>
        <p:txBody>
          <a:bodyPr>
            <a:spAutoFit/>
          </a:bodyPr>
          <a:lstStyle/>
          <a:p>
            <a:pPr>
              <a:spcBef>
                <a:spcPct val="50000"/>
              </a:spcBef>
            </a:pPr>
            <a:r>
              <a:rPr lang="en-US" dirty="0">
                <a:solidFill>
                  <a:schemeClr val="folHlink"/>
                </a:solidFill>
              </a:rPr>
              <a:t>Dorsal side:</a:t>
            </a:r>
          </a:p>
          <a:p>
            <a:pPr>
              <a:spcBef>
                <a:spcPct val="50000"/>
              </a:spcBef>
            </a:pPr>
            <a:r>
              <a:rPr lang="en-US" dirty="0">
                <a:solidFill>
                  <a:schemeClr val="folHlink"/>
                </a:solidFill>
              </a:rPr>
              <a:t>Important since these are the structures your needle will pass through!</a:t>
            </a:r>
          </a:p>
        </p:txBody>
      </p:sp>
      <p:pic>
        <p:nvPicPr>
          <p:cNvPr id="2050" name="Picture 2" descr="Vol II Fig 1"/>
          <p:cNvPicPr>
            <a:picLocks noChangeAspect="1" noChangeArrowheads="1"/>
          </p:cNvPicPr>
          <p:nvPr/>
        </p:nvPicPr>
        <p:blipFill>
          <a:blip r:embed="rId3" cstate="print"/>
          <a:srcRect/>
          <a:stretch>
            <a:fillRect/>
          </a:stretch>
        </p:blipFill>
        <p:spPr bwMode="auto">
          <a:xfrm>
            <a:off x="1905000" y="1524000"/>
            <a:ext cx="4953000" cy="4953000"/>
          </a:xfrm>
          <a:prstGeom prst="rect">
            <a:avLst/>
          </a:prstGeom>
          <a:noFill/>
          <a:ln w="9525">
            <a:noFill/>
            <a:miter lim="800000"/>
            <a:headEnd/>
            <a:tailEnd/>
          </a:ln>
        </p:spPr>
      </p:pic>
      <p:sp>
        <p:nvSpPr>
          <p:cNvPr id="16" name="Isosceles Triangle 15"/>
          <p:cNvSpPr/>
          <p:nvPr/>
        </p:nvSpPr>
        <p:spPr>
          <a:xfrm>
            <a:off x="1295400" y="3200400"/>
            <a:ext cx="228600" cy="228600"/>
          </a:xfrm>
          <a:prstGeom prst="triangl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7" name="Isosceles Triangle 16"/>
          <p:cNvSpPr/>
          <p:nvPr/>
        </p:nvSpPr>
        <p:spPr>
          <a:xfrm>
            <a:off x="2133600" y="5791200"/>
            <a:ext cx="228600" cy="228600"/>
          </a:xfrm>
          <a:prstGeom prst="triangl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8" name="Isosceles Triangle 17"/>
          <p:cNvSpPr/>
          <p:nvPr/>
        </p:nvSpPr>
        <p:spPr>
          <a:xfrm>
            <a:off x="2133600" y="3886200"/>
            <a:ext cx="228600" cy="228600"/>
          </a:xfrm>
          <a:prstGeom prst="triangl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9" name="Flowchart: Decision 18"/>
          <p:cNvSpPr/>
          <p:nvPr/>
        </p:nvSpPr>
        <p:spPr>
          <a:xfrm>
            <a:off x="8229600" y="4495800"/>
            <a:ext cx="381000" cy="228600"/>
          </a:xfrm>
          <a:prstGeom prst="flowChartDecision">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20" name="Flowchart: Decision 19"/>
          <p:cNvSpPr/>
          <p:nvPr/>
        </p:nvSpPr>
        <p:spPr>
          <a:xfrm>
            <a:off x="6400800" y="4876800"/>
            <a:ext cx="381000" cy="228600"/>
          </a:xfrm>
          <a:prstGeom prst="flowChartDecision">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21" name="Flowchart: Decision 20"/>
          <p:cNvSpPr/>
          <p:nvPr/>
        </p:nvSpPr>
        <p:spPr>
          <a:xfrm>
            <a:off x="5638800" y="2133600"/>
            <a:ext cx="381000" cy="228600"/>
          </a:xfrm>
          <a:prstGeom prst="flowChartDecision">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22" name="Flowchart: Decision 21"/>
          <p:cNvSpPr/>
          <p:nvPr/>
        </p:nvSpPr>
        <p:spPr>
          <a:xfrm>
            <a:off x="6400800" y="4267200"/>
            <a:ext cx="381000" cy="228600"/>
          </a:xfrm>
          <a:prstGeom prst="flowChartDecision">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Ligaments</a:t>
            </a:r>
            <a:endParaRPr lang="en-US" dirty="0"/>
          </a:p>
        </p:txBody>
      </p:sp>
      <p:pic>
        <p:nvPicPr>
          <p:cNvPr id="3074" name="Picture 2" descr="Vol II Fig 2"/>
          <p:cNvPicPr>
            <a:picLocks noChangeAspect="1" noChangeArrowheads="1"/>
          </p:cNvPicPr>
          <p:nvPr/>
        </p:nvPicPr>
        <p:blipFill>
          <a:blip r:embed="rId3" cstate="print"/>
          <a:srcRect/>
          <a:stretch>
            <a:fillRect/>
          </a:stretch>
        </p:blipFill>
        <p:spPr bwMode="auto">
          <a:xfrm>
            <a:off x="457393" y="1828801"/>
            <a:ext cx="4267007" cy="4269154"/>
          </a:xfrm>
          <a:prstGeom prst="rect">
            <a:avLst/>
          </a:prstGeom>
          <a:noFill/>
          <a:ln w="9525">
            <a:noFill/>
            <a:miter lim="800000"/>
            <a:headEnd/>
            <a:tailEnd/>
          </a:ln>
        </p:spPr>
      </p:pic>
      <p:sp>
        <p:nvSpPr>
          <p:cNvPr id="5" name="TextBox 4"/>
          <p:cNvSpPr txBox="1"/>
          <p:nvPr/>
        </p:nvSpPr>
        <p:spPr>
          <a:xfrm>
            <a:off x="4953000" y="3200400"/>
            <a:ext cx="3276600" cy="1754326"/>
          </a:xfrm>
          <a:prstGeom prst="rect">
            <a:avLst/>
          </a:prstGeom>
          <a:noFill/>
        </p:spPr>
        <p:txBody>
          <a:bodyPr wrap="square" rtlCol="0">
            <a:spAutoFit/>
          </a:bodyPr>
          <a:lstStyle/>
          <a:p>
            <a:r>
              <a:rPr lang="en-US" dirty="0" smtClean="0"/>
              <a:t>Dorsal ligaments transversed during neuraxial blockade.  With experience the anesthesia provider will be able to identify anatomical structures by “feel”.</a:t>
            </a: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4292" name="Rectangle 4"/>
          <p:cNvSpPr>
            <a:spLocks noGrp="1" noChangeArrowheads="1"/>
          </p:cNvSpPr>
          <p:nvPr>
            <p:ph type="title"/>
          </p:nvPr>
        </p:nvSpPr>
        <p:spPr/>
        <p:txBody>
          <a:bodyPr/>
          <a:lstStyle/>
          <a:p>
            <a:r>
              <a:rPr lang="en-US"/>
              <a:t>Blood Supply to the Spinal Cord</a:t>
            </a:r>
          </a:p>
        </p:txBody>
      </p:sp>
      <p:sp>
        <p:nvSpPr>
          <p:cNvPr id="9" name="Content Placeholder 8"/>
          <p:cNvSpPr>
            <a:spLocks noGrp="1"/>
          </p:cNvSpPr>
          <p:nvPr>
            <p:ph sz="quarter" idx="2"/>
          </p:nvPr>
        </p:nvSpPr>
        <p:spPr/>
        <p:txBody>
          <a:bodyPr>
            <a:normAutofit/>
          </a:bodyPr>
          <a:lstStyle/>
          <a:p>
            <a:r>
              <a:rPr lang="en-US" sz="2000" dirty="0" smtClean="0">
                <a:solidFill>
                  <a:schemeClr val="folHlink"/>
                </a:solidFill>
              </a:rPr>
              <a:t>Blood supply from a single anterior spinal artery &amp; paired posterior arteries.  The single anterior spinal artery is (formed by the vertebral artery at the base of the skull.  It supplies 2/3rds of the anterior spinal cord</a:t>
            </a:r>
            <a:r>
              <a:rPr lang="en-US" sz="2000" dirty="0" smtClean="0"/>
              <a:t>.</a:t>
            </a:r>
          </a:p>
          <a:p>
            <a:pPr>
              <a:buNone/>
            </a:pPr>
            <a:endParaRPr lang="en-US" dirty="0"/>
          </a:p>
        </p:txBody>
      </p:sp>
      <p:sp>
        <p:nvSpPr>
          <p:cNvPr id="11" name="Content Placeholder 10"/>
          <p:cNvSpPr>
            <a:spLocks noGrp="1"/>
          </p:cNvSpPr>
          <p:nvPr>
            <p:ph sz="quarter" idx="4"/>
          </p:nvPr>
        </p:nvSpPr>
        <p:spPr/>
        <p:txBody>
          <a:bodyPr>
            <a:normAutofit fontScale="70000" lnSpcReduction="20000"/>
          </a:bodyPr>
          <a:lstStyle/>
          <a:p>
            <a:r>
              <a:rPr lang="en-US" dirty="0" smtClean="0">
                <a:solidFill>
                  <a:schemeClr val="folHlink"/>
                </a:solidFill>
              </a:rPr>
              <a:t>Posterior spinal arteries are formed by posterior </a:t>
            </a:r>
            <a:r>
              <a:rPr lang="en-US" dirty="0" err="1" smtClean="0">
                <a:solidFill>
                  <a:schemeClr val="folHlink"/>
                </a:solidFill>
              </a:rPr>
              <a:t>cerebellar</a:t>
            </a:r>
            <a:r>
              <a:rPr lang="en-US" dirty="0" smtClean="0">
                <a:solidFill>
                  <a:schemeClr val="folHlink"/>
                </a:solidFill>
              </a:rPr>
              <a:t> arteries and travel down the dorsal surface of the spinal cord just medial to the dorsal nerve roots.  They supply 1/3</a:t>
            </a:r>
            <a:r>
              <a:rPr lang="en-US" baseline="30000" dirty="0" smtClean="0">
                <a:solidFill>
                  <a:schemeClr val="folHlink"/>
                </a:solidFill>
              </a:rPr>
              <a:t>rd</a:t>
            </a:r>
            <a:r>
              <a:rPr lang="en-US" dirty="0" smtClean="0">
                <a:solidFill>
                  <a:schemeClr val="folHlink"/>
                </a:solidFill>
              </a:rPr>
              <a:t> of the posterior cord.  Additional blood flow is contributed by the anterior and posterior spinal arteries from the intercostal and lumbar arteries.</a:t>
            </a:r>
          </a:p>
          <a:p>
            <a:endParaRPr lang="en-US" dirty="0"/>
          </a:p>
        </p:txBody>
      </p:sp>
      <p:sp>
        <p:nvSpPr>
          <p:cNvPr id="8" name="Text Placeholder 7"/>
          <p:cNvSpPr>
            <a:spLocks noGrp="1"/>
          </p:cNvSpPr>
          <p:nvPr>
            <p:ph type="body" sz="quarter" idx="1"/>
          </p:nvPr>
        </p:nvSpPr>
        <p:spPr/>
        <p:txBody>
          <a:bodyPr/>
          <a:lstStyle/>
          <a:p>
            <a:r>
              <a:rPr lang="en-US" dirty="0" smtClean="0"/>
              <a:t>Anterior Spinal Artery</a:t>
            </a:r>
            <a:endParaRPr lang="en-US" dirty="0"/>
          </a:p>
        </p:txBody>
      </p:sp>
      <p:sp>
        <p:nvSpPr>
          <p:cNvPr id="10" name="Text Placeholder 9"/>
          <p:cNvSpPr>
            <a:spLocks noGrp="1"/>
          </p:cNvSpPr>
          <p:nvPr>
            <p:ph type="body" sz="quarter" idx="3"/>
          </p:nvPr>
        </p:nvSpPr>
        <p:spPr/>
        <p:txBody>
          <a:bodyPr/>
          <a:lstStyle/>
          <a:p>
            <a:r>
              <a:rPr lang="en-US" dirty="0" smtClean="0"/>
              <a:t>Posterior Spinal Artery</a:t>
            </a: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5734" name="Rectangle 6"/>
          <p:cNvSpPr>
            <a:spLocks noGrp="1" noChangeArrowheads="1"/>
          </p:cNvSpPr>
          <p:nvPr>
            <p:ph type="title"/>
          </p:nvPr>
        </p:nvSpPr>
        <p:spPr/>
        <p:txBody>
          <a:bodyPr>
            <a:normAutofit fontScale="90000"/>
          </a:bodyPr>
          <a:lstStyle/>
          <a:p>
            <a:r>
              <a:rPr lang="en-US"/>
              <a:t>Blood Supply to the Spinal Cord</a:t>
            </a:r>
          </a:p>
        </p:txBody>
      </p:sp>
      <p:sp>
        <p:nvSpPr>
          <p:cNvPr id="8" name="Text Placeholder 7"/>
          <p:cNvSpPr>
            <a:spLocks noGrp="1"/>
          </p:cNvSpPr>
          <p:nvPr>
            <p:ph type="body" idx="2"/>
          </p:nvPr>
        </p:nvSpPr>
        <p:spPr>
          <a:xfrm>
            <a:off x="609600" y="1752600"/>
            <a:ext cx="1676400" cy="990600"/>
          </a:xfrm>
        </p:spPr>
        <p:txBody>
          <a:bodyPr/>
          <a:lstStyle/>
          <a:p>
            <a:r>
              <a:rPr lang="en-US" dirty="0" smtClean="0"/>
              <a:t>Artery of Adamkiewicz</a:t>
            </a:r>
            <a:endParaRPr lang="en-US" dirty="0"/>
          </a:p>
        </p:txBody>
      </p:sp>
      <p:sp>
        <p:nvSpPr>
          <p:cNvPr id="7" name="Content Placeholder 6"/>
          <p:cNvSpPr>
            <a:spLocks noGrp="1"/>
          </p:cNvSpPr>
          <p:nvPr>
            <p:ph sz="quarter" idx="1"/>
          </p:nvPr>
        </p:nvSpPr>
        <p:spPr/>
        <p:txBody>
          <a:bodyPr/>
          <a:lstStyle/>
          <a:p>
            <a:r>
              <a:rPr lang="en-US" dirty="0" smtClean="0">
                <a:solidFill>
                  <a:schemeClr val="folHlink"/>
                </a:solidFill>
              </a:rPr>
              <a:t>The artery of Adamkiewicz is a radicular artery arising from the aorta.  It is large and unilateral (found on the left side).  It supplies the lower anterior 2/3rds of the spinal cord.  Injury results in anterior spinal artery syndrome.</a:t>
            </a:r>
          </a:p>
          <a:p>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450" name="Rectangle 2"/>
          <p:cNvSpPr>
            <a:spLocks noGrp="1" noChangeArrowheads="1"/>
          </p:cNvSpPr>
          <p:nvPr>
            <p:ph type="title"/>
          </p:nvPr>
        </p:nvSpPr>
        <p:spPr/>
        <p:txBody>
          <a:bodyPr>
            <a:normAutofit fontScale="90000"/>
          </a:bodyPr>
          <a:lstStyle/>
          <a:p>
            <a:r>
              <a:rPr lang="en-US" sz="4000"/>
              <a:t>The Subarachnoid Space is a continuous space that contains</a:t>
            </a:r>
          </a:p>
        </p:txBody>
      </p:sp>
      <p:sp>
        <p:nvSpPr>
          <p:cNvPr id="488451" name="Rectangle 3"/>
          <p:cNvSpPr>
            <a:spLocks noGrp="1" noChangeArrowheads="1"/>
          </p:cNvSpPr>
          <p:nvPr>
            <p:ph sz="quarter" idx="1"/>
          </p:nvPr>
        </p:nvSpPr>
        <p:spPr>
          <a:xfrm>
            <a:off x="1219200" y="2362200"/>
            <a:ext cx="8229600" cy="4495800"/>
          </a:xfrm>
        </p:spPr>
        <p:txBody>
          <a:bodyPr/>
          <a:lstStyle/>
          <a:p>
            <a:r>
              <a:rPr lang="en-US"/>
              <a:t>CSF</a:t>
            </a:r>
          </a:p>
          <a:p>
            <a:r>
              <a:rPr lang="en-US"/>
              <a:t>Spinal cord</a:t>
            </a:r>
          </a:p>
          <a:p>
            <a:r>
              <a:rPr lang="en-US"/>
              <a:t>Conus medullaris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348" name="Rectangle 4"/>
          <p:cNvSpPr>
            <a:spLocks noGrp="1" noChangeArrowheads="1"/>
          </p:cNvSpPr>
          <p:nvPr>
            <p:ph type="title"/>
          </p:nvPr>
        </p:nvSpPr>
        <p:spPr/>
        <p:txBody>
          <a:bodyPr>
            <a:normAutofit fontScale="90000"/>
          </a:bodyPr>
          <a:lstStyle/>
          <a:p>
            <a:r>
              <a:rPr lang="en-US" sz="4000"/>
              <a:t>It is in direct communication with the Brain Stem</a:t>
            </a:r>
          </a:p>
        </p:txBody>
      </p:sp>
      <p:sp>
        <p:nvSpPr>
          <p:cNvPr id="4" name="Content Placeholder 3"/>
          <p:cNvSpPr>
            <a:spLocks noGrp="1"/>
          </p:cNvSpPr>
          <p:nvPr>
            <p:ph sz="quarter" idx="1"/>
          </p:nvPr>
        </p:nvSpPr>
        <p:spPr/>
        <p:txBody>
          <a:bodyPr/>
          <a:lstStyle/>
          <a:p>
            <a:r>
              <a:rPr lang="en-US" dirty="0" smtClean="0"/>
              <a:t>Via the foramen magnum</a:t>
            </a:r>
          </a:p>
          <a:p>
            <a:r>
              <a:rPr lang="en-US" dirty="0" smtClean="0"/>
              <a:t>Terminating in the conus medullaris at the sacral hiatus.</a:t>
            </a:r>
          </a:p>
          <a:p>
            <a:r>
              <a:rPr lang="en-US" dirty="0" smtClean="0"/>
              <a:t>In effect the subarachnoid space extends from the cerebral ventricles down to S2.</a:t>
            </a:r>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3572" name="Rectangle 4"/>
          <p:cNvSpPr>
            <a:spLocks noGrp="1" noChangeArrowheads="1"/>
          </p:cNvSpPr>
          <p:nvPr>
            <p:ph type="title"/>
          </p:nvPr>
        </p:nvSpPr>
        <p:spPr/>
        <p:txBody>
          <a:bodyPr>
            <a:normAutofit fontScale="90000"/>
          </a:bodyPr>
          <a:lstStyle/>
          <a:p>
            <a:r>
              <a:rPr lang="en-US" sz="3200" dirty="0"/>
              <a:t>Sterile Technique is Essential!  Remember the continuous/direct communication!</a:t>
            </a:r>
          </a:p>
        </p:txBody>
      </p:sp>
      <p:pic>
        <p:nvPicPr>
          <p:cNvPr id="493573" name="Picture 5" descr="germ"/>
          <p:cNvPicPr>
            <a:picLocks noGrp="1" noChangeAspect="1" noChangeArrowheads="1"/>
          </p:cNvPicPr>
          <p:nvPr>
            <p:ph sz="quarter" idx="1"/>
          </p:nvPr>
        </p:nvPicPr>
        <p:blipFill>
          <a:blip r:embed="rId3" cstate="print"/>
          <a:srcRect/>
          <a:stretch>
            <a:fillRect/>
          </a:stretch>
        </p:blipFill>
        <p:spPr>
          <a:xfrm>
            <a:off x="2209800" y="1790700"/>
            <a:ext cx="4419600" cy="4419600"/>
          </a:xfrm>
          <a:noFill/>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8804" name="Rectangle 4"/>
          <p:cNvSpPr>
            <a:spLocks noGrp="1" noChangeArrowheads="1"/>
          </p:cNvSpPr>
          <p:nvPr>
            <p:ph type="title"/>
          </p:nvPr>
        </p:nvSpPr>
        <p:spPr>
          <a:xfrm>
            <a:off x="381000" y="2438400"/>
            <a:ext cx="8229600" cy="1143000"/>
          </a:xfrm>
        </p:spPr>
        <p:txBody>
          <a:bodyPr>
            <a:normAutofit fontScale="90000"/>
          </a:bodyPr>
          <a:lstStyle/>
          <a:p>
            <a:r>
              <a:rPr lang="en-US" sz="4000"/>
              <a:t>Anatomical Considerations of the Spinal Cord and Neuraxial Blockade.</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198" name="Rectangle 6"/>
          <p:cNvSpPr>
            <a:spLocks noGrp="1" noChangeArrowheads="1"/>
          </p:cNvSpPr>
          <p:nvPr>
            <p:ph type="title"/>
          </p:nvPr>
        </p:nvSpPr>
        <p:spPr/>
        <p:txBody>
          <a:bodyPr>
            <a:normAutofit fontScale="90000"/>
          </a:bodyPr>
          <a:lstStyle/>
          <a:p>
            <a:pPr algn="ctr"/>
            <a:r>
              <a:rPr lang="en-US" sz="4000" dirty="0"/>
              <a:t>Be careful where you place </a:t>
            </a:r>
            <a:r>
              <a:rPr lang="en-US" sz="4000" dirty="0" smtClean="0"/>
              <a:t>your </a:t>
            </a:r>
            <a:r>
              <a:rPr lang="en-US" sz="4000" dirty="0"/>
              <a:t>needle!</a:t>
            </a:r>
          </a:p>
        </p:txBody>
      </p:sp>
      <p:pic>
        <p:nvPicPr>
          <p:cNvPr id="520199" name="Picture 7" descr="spinal"/>
          <p:cNvPicPr>
            <a:picLocks noGrp="1" noChangeAspect="1" noChangeArrowheads="1"/>
          </p:cNvPicPr>
          <p:nvPr>
            <p:ph sz="quarter" idx="1"/>
          </p:nvPr>
        </p:nvPicPr>
        <p:blipFill>
          <a:blip r:embed="rId3" cstate="print"/>
          <a:srcRect/>
          <a:stretch>
            <a:fillRect/>
          </a:stretch>
        </p:blipFill>
        <p:spPr>
          <a:xfrm>
            <a:off x="2362200" y="1990725"/>
            <a:ext cx="4114800" cy="4011613"/>
          </a:xfrm>
          <a:noFill/>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644" name="Rectangle 4"/>
          <p:cNvSpPr>
            <a:spLocks noGrp="1" noChangeArrowheads="1"/>
          </p:cNvSpPr>
          <p:nvPr>
            <p:ph type="title"/>
          </p:nvPr>
        </p:nvSpPr>
        <p:spPr/>
        <p:txBody>
          <a:bodyPr>
            <a:normAutofit/>
          </a:bodyPr>
          <a:lstStyle/>
          <a:p>
            <a:r>
              <a:rPr lang="en-US" sz="4000" dirty="0" smtClean="0"/>
              <a:t>Termination of Spinal Cord</a:t>
            </a:r>
            <a:endParaRPr lang="en-US" sz="4000" dirty="0"/>
          </a:p>
        </p:txBody>
      </p:sp>
      <p:pic>
        <p:nvPicPr>
          <p:cNvPr id="4098" name="Picture 2" descr="Vol II Fig 4"/>
          <p:cNvPicPr>
            <a:picLocks noChangeAspect="1" noChangeArrowheads="1"/>
          </p:cNvPicPr>
          <p:nvPr/>
        </p:nvPicPr>
        <p:blipFill>
          <a:blip r:embed="rId3" cstate="print"/>
          <a:srcRect/>
          <a:stretch>
            <a:fillRect/>
          </a:stretch>
        </p:blipFill>
        <p:spPr bwMode="auto">
          <a:xfrm>
            <a:off x="304800" y="1752600"/>
            <a:ext cx="4800600" cy="4800600"/>
          </a:xfrm>
          <a:prstGeom prst="rect">
            <a:avLst/>
          </a:prstGeom>
          <a:noFill/>
          <a:ln w="9525">
            <a:noFill/>
            <a:miter lim="800000"/>
            <a:headEnd/>
            <a:tailEnd/>
          </a:ln>
        </p:spPr>
      </p:pic>
      <p:sp>
        <p:nvSpPr>
          <p:cNvPr id="7" name="TextBox 6"/>
          <p:cNvSpPr txBox="1"/>
          <p:nvPr/>
        </p:nvSpPr>
        <p:spPr>
          <a:xfrm>
            <a:off x="5715000" y="2057400"/>
            <a:ext cx="3124200" cy="2862322"/>
          </a:xfrm>
          <a:prstGeom prst="rect">
            <a:avLst/>
          </a:prstGeom>
          <a:noFill/>
        </p:spPr>
        <p:txBody>
          <a:bodyPr wrap="square" rtlCol="0">
            <a:spAutoFit/>
          </a:bodyPr>
          <a:lstStyle/>
          <a:p>
            <a:r>
              <a:rPr lang="en-US" dirty="0" smtClean="0"/>
              <a:t>In adults usually ends at L1.</a:t>
            </a:r>
          </a:p>
          <a:p>
            <a:endParaRPr lang="en-US" dirty="0" smtClean="0"/>
          </a:p>
          <a:p>
            <a:r>
              <a:rPr lang="en-US" dirty="0" smtClean="0"/>
              <a:t>Infants L3</a:t>
            </a:r>
          </a:p>
          <a:p>
            <a:endParaRPr lang="en-US" dirty="0" smtClean="0"/>
          </a:p>
          <a:p>
            <a:r>
              <a:rPr lang="en-US" dirty="0" smtClean="0"/>
              <a:t>There are anatomical variations.  For most adults it is generally safe to place a spinal needle below L2 unless there is a known anatomic variation.</a:t>
            </a: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7298" name="Rectangle 2"/>
          <p:cNvSpPr>
            <a:spLocks noGrp="1" noChangeArrowheads="1"/>
          </p:cNvSpPr>
          <p:nvPr>
            <p:ph type="title"/>
          </p:nvPr>
        </p:nvSpPr>
        <p:spPr/>
        <p:txBody>
          <a:bodyPr/>
          <a:lstStyle/>
          <a:p>
            <a:r>
              <a:rPr lang="en-US" sz="4000"/>
              <a:t>For The Anatomically Challenged</a:t>
            </a:r>
          </a:p>
        </p:txBody>
      </p:sp>
      <p:sp>
        <p:nvSpPr>
          <p:cNvPr id="567299" name="Rectangle 3"/>
          <p:cNvSpPr>
            <a:spLocks noGrp="1" noChangeArrowheads="1"/>
          </p:cNvSpPr>
          <p:nvPr>
            <p:ph sz="quarter" idx="1"/>
          </p:nvPr>
        </p:nvSpPr>
        <p:spPr/>
        <p:txBody>
          <a:bodyPr/>
          <a:lstStyle/>
          <a:p>
            <a:r>
              <a:rPr lang="en-US"/>
              <a:t>Dorsal- is another term for posterior</a:t>
            </a:r>
          </a:p>
          <a:p>
            <a:r>
              <a:rPr lang="en-US"/>
              <a:t>Ventral- is another term for anterior</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Spinal Nerve Roots</a:t>
            </a:r>
            <a:endParaRPr lang="en-US" dirty="0"/>
          </a:p>
        </p:txBody>
      </p:sp>
      <p:sp>
        <p:nvSpPr>
          <p:cNvPr id="3" name="Content Placeholder 2"/>
          <p:cNvSpPr>
            <a:spLocks noGrp="1"/>
          </p:cNvSpPr>
          <p:nvPr>
            <p:ph sz="quarter" idx="1"/>
          </p:nvPr>
        </p:nvSpPr>
        <p:spPr/>
        <p:txBody>
          <a:bodyPr>
            <a:normAutofit fontScale="92500" lnSpcReduction="10000"/>
          </a:bodyPr>
          <a:lstStyle/>
          <a:p>
            <a:r>
              <a:rPr lang="en-US" dirty="0" smtClean="0"/>
              <a:t>Anterior and posterior nerve roots join each other and exit intervertebral foramina forming spinal nerves from C1-S5.</a:t>
            </a:r>
          </a:p>
          <a:p>
            <a:r>
              <a:rPr lang="en-US" dirty="0" smtClean="0"/>
              <a:t>Cervical level- rise above the foramina resulting in 8 cervical spinal nerves but only 7 cervical vertebrae.</a:t>
            </a:r>
          </a:p>
          <a:p>
            <a:r>
              <a:rPr lang="en-US" dirty="0" smtClean="0"/>
              <a:t>Thoracic level- exit below the foramina.</a:t>
            </a:r>
          </a:p>
          <a:p>
            <a:r>
              <a:rPr lang="en-US" dirty="0" smtClean="0"/>
              <a:t>Lumbar level- form cauda equina and course down the spinal canal.  Exit from their respective foramina.  Dural sheath covers the nerve roots for a small distance after they exit. </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9714" name="Rectangle 2"/>
          <p:cNvSpPr>
            <a:spLocks noGrp="1" noChangeArrowheads="1"/>
          </p:cNvSpPr>
          <p:nvPr>
            <p:ph type="title"/>
          </p:nvPr>
        </p:nvSpPr>
        <p:spPr/>
        <p:txBody>
          <a:bodyPr/>
          <a:lstStyle/>
          <a:p>
            <a:r>
              <a:rPr lang="en-US" dirty="0"/>
              <a:t>Spinal Nerve Roots</a:t>
            </a:r>
          </a:p>
        </p:txBody>
      </p:sp>
      <p:sp>
        <p:nvSpPr>
          <p:cNvPr id="499715" name="Rectangle 3"/>
          <p:cNvSpPr>
            <a:spLocks noGrp="1" noChangeArrowheads="1"/>
          </p:cNvSpPr>
          <p:nvPr>
            <p:ph sz="quarter" idx="1"/>
          </p:nvPr>
        </p:nvSpPr>
        <p:spPr/>
        <p:txBody>
          <a:bodyPr/>
          <a:lstStyle/>
          <a:p>
            <a:pPr>
              <a:lnSpc>
                <a:spcPct val="90000"/>
              </a:lnSpc>
            </a:pPr>
            <a:r>
              <a:rPr lang="en-US" sz="2800" dirty="0"/>
              <a:t>Vary in size and structure from patient to patient</a:t>
            </a:r>
          </a:p>
          <a:p>
            <a:pPr>
              <a:lnSpc>
                <a:spcPct val="90000"/>
              </a:lnSpc>
            </a:pPr>
            <a:r>
              <a:rPr lang="en-US" sz="2800" dirty="0" smtClean="0"/>
              <a:t>Dorsal (posterior) </a:t>
            </a:r>
            <a:r>
              <a:rPr lang="en-US" sz="2800" dirty="0"/>
              <a:t>roots are responsible for sensory blockade</a:t>
            </a:r>
          </a:p>
          <a:p>
            <a:pPr>
              <a:lnSpc>
                <a:spcPct val="90000"/>
              </a:lnSpc>
            </a:pPr>
            <a:r>
              <a:rPr lang="en-US" sz="2800" dirty="0"/>
              <a:t>Anterior </a:t>
            </a:r>
            <a:r>
              <a:rPr lang="en-US" sz="2800" dirty="0" smtClean="0"/>
              <a:t>(ventral) roots </a:t>
            </a:r>
            <a:r>
              <a:rPr lang="en-US" sz="2800" dirty="0"/>
              <a:t>are responsible for motor blockade</a:t>
            </a:r>
          </a:p>
          <a:p>
            <a:pPr>
              <a:lnSpc>
                <a:spcPct val="90000"/>
              </a:lnSpc>
            </a:pPr>
            <a:r>
              <a:rPr lang="en-US" sz="2800" dirty="0"/>
              <a:t>Dorsal roots (sensory), though larger, are blocked easier due to a large surface area being exposed to local anesthetic solution</a:t>
            </a:r>
          </a:p>
          <a:p>
            <a:pPr>
              <a:lnSpc>
                <a:spcPct val="90000"/>
              </a:lnSpc>
            </a:pPr>
            <a:r>
              <a:rPr lang="en-US" sz="2800" dirty="0"/>
              <a:t>Sensory is the first to go…motor last and a bit harder to block</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740" name="Rectangle 4"/>
          <p:cNvSpPr>
            <a:spLocks noGrp="1" noChangeArrowheads="1"/>
          </p:cNvSpPr>
          <p:nvPr>
            <p:ph type="title"/>
          </p:nvPr>
        </p:nvSpPr>
        <p:spPr/>
        <p:txBody>
          <a:bodyPr>
            <a:normAutofit fontScale="90000"/>
          </a:bodyPr>
          <a:lstStyle/>
          <a:p>
            <a:r>
              <a:rPr lang="en-US" sz="4000"/>
              <a:t>Location of Dorsal Roots and Anterior Roots</a:t>
            </a:r>
          </a:p>
        </p:txBody>
      </p:sp>
      <p:pic>
        <p:nvPicPr>
          <p:cNvPr id="5122" name="Picture 2" descr="Vol II Fig 3"/>
          <p:cNvPicPr>
            <a:picLocks noChangeAspect="1" noChangeArrowheads="1"/>
          </p:cNvPicPr>
          <p:nvPr/>
        </p:nvPicPr>
        <p:blipFill>
          <a:blip r:embed="rId3" cstate="print"/>
          <a:srcRect/>
          <a:stretch>
            <a:fillRect/>
          </a:stretch>
        </p:blipFill>
        <p:spPr bwMode="auto">
          <a:xfrm>
            <a:off x="1981200" y="1828800"/>
            <a:ext cx="4800600" cy="4800600"/>
          </a:xfrm>
          <a:prstGeom prst="rect">
            <a:avLst/>
          </a:prstGeom>
          <a:noFill/>
          <a:ln w="9525">
            <a:noFill/>
            <a:miter lim="800000"/>
            <a:headEnd/>
            <a:tailEnd/>
          </a:ln>
        </p:spPr>
      </p:pic>
      <p:sp>
        <p:nvSpPr>
          <p:cNvPr id="10" name="Rectangle 9"/>
          <p:cNvSpPr/>
          <p:nvPr/>
        </p:nvSpPr>
        <p:spPr>
          <a:xfrm>
            <a:off x="2209800" y="4038600"/>
            <a:ext cx="152400" cy="1524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2209800" y="4724400"/>
            <a:ext cx="152400" cy="1524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2" name="Rectangle 4"/>
          <p:cNvSpPr>
            <a:spLocks noGrp="1" noChangeArrowheads="1"/>
          </p:cNvSpPr>
          <p:nvPr>
            <p:ph type="title"/>
          </p:nvPr>
        </p:nvSpPr>
        <p:spPr/>
        <p:txBody>
          <a:bodyPr/>
          <a:lstStyle/>
          <a:p>
            <a:r>
              <a:rPr lang="en-US" dirty="0" smtClean="0"/>
              <a:t>Cerebral Spinal Fluid (CSF)</a:t>
            </a:r>
            <a:endParaRPr 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8386" name="Rectangle 2"/>
          <p:cNvSpPr>
            <a:spLocks noGrp="1" noChangeArrowheads="1"/>
          </p:cNvSpPr>
          <p:nvPr>
            <p:ph type="title"/>
          </p:nvPr>
        </p:nvSpPr>
        <p:spPr/>
        <p:txBody>
          <a:bodyPr/>
          <a:lstStyle/>
          <a:p>
            <a:r>
              <a:rPr lang="en-US"/>
              <a:t>CSF</a:t>
            </a:r>
          </a:p>
        </p:txBody>
      </p:sp>
      <p:sp>
        <p:nvSpPr>
          <p:cNvPr id="528387" name="Rectangle 3"/>
          <p:cNvSpPr>
            <a:spLocks noGrp="1" noChangeArrowheads="1"/>
          </p:cNvSpPr>
          <p:nvPr>
            <p:ph sz="quarter" idx="1"/>
          </p:nvPr>
        </p:nvSpPr>
        <p:spPr/>
        <p:txBody>
          <a:bodyPr/>
          <a:lstStyle/>
          <a:p>
            <a:r>
              <a:rPr lang="en-US"/>
              <a:t>Clear fluid that fills the subarachnoid space</a:t>
            </a:r>
          </a:p>
          <a:p>
            <a:r>
              <a:rPr lang="en-US"/>
              <a:t>Total volume in adults is 100-150 ml</a:t>
            </a:r>
          </a:p>
          <a:p>
            <a:r>
              <a:rPr lang="en-US"/>
              <a:t>Volume found in the subarachnoid space is 25-35 ml</a:t>
            </a:r>
          </a:p>
          <a:p>
            <a:r>
              <a:rPr lang="en-US"/>
              <a:t>Continually produced at a rate of 450 ml per 24 hour period replacing itself 3-4 times</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9410" name="Rectangle 2"/>
          <p:cNvSpPr>
            <a:spLocks noGrp="1" noChangeArrowheads="1"/>
          </p:cNvSpPr>
          <p:nvPr>
            <p:ph type="title"/>
          </p:nvPr>
        </p:nvSpPr>
        <p:spPr/>
        <p:txBody>
          <a:bodyPr/>
          <a:lstStyle/>
          <a:p>
            <a:r>
              <a:rPr lang="en-US"/>
              <a:t>CSF</a:t>
            </a:r>
          </a:p>
        </p:txBody>
      </p:sp>
      <p:sp>
        <p:nvSpPr>
          <p:cNvPr id="529411" name="Rectangle 3"/>
          <p:cNvSpPr>
            <a:spLocks noGrp="1" noChangeArrowheads="1"/>
          </p:cNvSpPr>
          <p:nvPr>
            <p:ph sz="quarter" idx="1"/>
          </p:nvPr>
        </p:nvSpPr>
        <p:spPr/>
        <p:txBody>
          <a:bodyPr/>
          <a:lstStyle/>
          <a:p>
            <a:pPr>
              <a:lnSpc>
                <a:spcPct val="80000"/>
              </a:lnSpc>
            </a:pPr>
            <a:r>
              <a:rPr lang="en-US" sz="2800"/>
              <a:t>Reabsorbed into the blood stream by arachnoid villi and granulations</a:t>
            </a:r>
          </a:p>
          <a:p>
            <a:pPr>
              <a:lnSpc>
                <a:spcPct val="80000"/>
              </a:lnSpc>
            </a:pPr>
            <a:r>
              <a:rPr lang="en-US" sz="2800"/>
              <a:t>Specific gravity is between 1.003-1.009 (this will play a crucial role in the baracity of local anesthetic that one chooses)</a:t>
            </a:r>
          </a:p>
          <a:p>
            <a:pPr>
              <a:lnSpc>
                <a:spcPct val="80000"/>
              </a:lnSpc>
            </a:pPr>
            <a:r>
              <a:rPr lang="en-US" sz="2800"/>
              <a:t>CSF plays a role the patient to patient variability in relation to block height and sensory/motor regression (80% of the patient to patient variability)</a:t>
            </a:r>
          </a:p>
          <a:p>
            <a:pPr>
              <a:lnSpc>
                <a:spcPct val="80000"/>
              </a:lnSpc>
            </a:pPr>
            <a:r>
              <a:rPr lang="en-US" sz="2800"/>
              <a:t>Body wt is the only measurement that coincides with CSF volume (this becomes important in the obese and pregnant) </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Surrounding Membranes</a:t>
            </a:r>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0434" name="Rectangle 2"/>
          <p:cNvSpPr>
            <a:spLocks noGrp="1" noChangeArrowheads="1"/>
          </p:cNvSpPr>
          <p:nvPr>
            <p:ph type="title"/>
          </p:nvPr>
        </p:nvSpPr>
        <p:spPr/>
        <p:txBody>
          <a:bodyPr>
            <a:normAutofit fontScale="90000"/>
          </a:bodyPr>
          <a:lstStyle/>
          <a:p>
            <a:r>
              <a:rPr lang="en-US" sz="4000"/>
              <a:t>Membranes that surround the spinal cord</a:t>
            </a:r>
          </a:p>
        </p:txBody>
      </p:sp>
      <p:sp>
        <p:nvSpPr>
          <p:cNvPr id="530435" name="Rectangle 3"/>
          <p:cNvSpPr>
            <a:spLocks noGrp="1" noChangeArrowheads="1"/>
          </p:cNvSpPr>
          <p:nvPr>
            <p:ph sz="quarter" idx="1"/>
          </p:nvPr>
        </p:nvSpPr>
        <p:spPr/>
        <p:txBody>
          <a:bodyPr/>
          <a:lstStyle/>
          <a:p>
            <a:r>
              <a:rPr lang="en-US" sz="2800"/>
              <a:t>Pia mater- highly vascular, covers the spinal cord and brain, attaches to the periosteum of the coccyx</a:t>
            </a:r>
          </a:p>
          <a:p>
            <a:r>
              <a:rPr lang="en-US" sz="2800"/>
              <a:t>Arachnoid mater- non vascular and attached to the dura mater.  Principal barrier to the migration of medications in and out of the CSF</a:t>
            </a:r>
          </a:p>
          <a:p>
            <a:r>
              <a:rPr lang="en-US" sz="2800"/>
              <a:t>Dura mater (“tough mother”)- extension of the cranial dura mater, extends from the foramen magnum to S2 (ending at the filum terminale)</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Anatomy%20of%20Epidural%20Spinal%20Space-00"/>
          <p:cNvPicPr>
            <a:picLocks noChangeAspect="1" noChangeArrowheads="1"/>
          </p:cNvPicPr>
          <p:nvPr/>
        </p:nvPicPr>
        <p:blipFill>
          <a:blip r:embed="rId3" cstate="print"/>
          <a:srcRect/>
          <a:stretch>
            <a:fillRect/>
          </a:stretch>
        </p:blipFill>
        <p:spPr bwMode="auto">
          <a:xfrm>
            <a:off x="304800" y="380999"/>
            <a:ext cx="8595240" cy="5770443"/>
          </a:xfrm>
          <a:prstGeom prst="rect">
            <a:avLst/>
          </a:prstGeom>
          <a:noFill/>
        </p:spPr>
      </p:pic>
      <p:sp>
        <p:nvSpPr>
          <p:cNvPr id="6150" name="Rectangle 6"/>
          <p:cNvSpPr>
            <a:spLocks noChangeArrowheads="1"/>
          </p:cNvSpPr>
          <p:nvPr/>
        </p:nvSpPr>
        <p:spPr bwMode="auto">
          <a:xfrm>
            <a:off x="0" y="62484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ea typeface="Times New Roman" pitchFamily="18" charset="0"/>
              </a:rPr>
              <a:t>Adapted with permission from “Unintended subdural injection: a complication of epidural anesthesia- a case report”, AANA Journal, vol. 74, no. 3, 2006.</a:t>
            </a:r>
            <a:endParaRPr kumimoji="0" lang="en-US" sz="1800" b="0" i="0" u="none" strike="noStrike" cap="none" normalizeH="0" baseline="0" dirty="0" smtClean="0">
              <a:ln>
                <a:noFill/>
              </a:ln>
              <a:solidFill>
                <a:schemeClr val="tx1"/>
              </a:solidFill>
              <a:effectLst/>
              <a:latin typeface="Arial" pitchFamily="34" charset="0"/>
            </a:endParaRPr>
          </a:p>
        </p:txBody>
      </p:sp>
      <p:sp>
        <p:nvSpPr>
          <p:cNvPr id="10" name="Flowchart: Decision 9"/>
          <p:cNvSpPr/>
          <p:nvPr/>
        </p:nvSpPr>
        <p:spPr>
          <a:xfrm>
            <a:off x="990600" y="5334000"/>
            <a:ext cx="152400" cy="228600"/>
          </a:xfrm>
          <a:prstGeom prst="flowChartDecision">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lowchart: Decision 10"/>
          <p:cNvSpPr/>
          <p:nvPr/>
        </p:nvSpPr>
        <p:spPr>
          <a:xfrm>
            <a:off x="914400" y="3429000"/>
            <a:ext cx="152400" cy="228600"/>
          </a:xfrm>
          <a:prstGeom prst="flowChartDecision">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Decision 11"/>
          <p:cNvSpPr/>
          <p:nvPr/>
        </p:nvSpPr>
        <p:spPr>
          <a:xfrm>
            <a:off x="2438400" y="3733800"/>
            <a:ext cx="152400" cy="228600"/>
          </a:xfrm>
          <a:prstGeom prst="flowChartDecision">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878" name="Rectangle 6"/>
          <p:cNvSpPr>
            <a:spLocks noGrp="1" noChangeArrowheads="1"/>
          </p:cNvSpPr>
          <p:nvPr>
            <p:ph type="title"/>
          </p:nvPr>
        </p:nvSpPr>
        <p:spPr/>
        <p:txBody>
          <a:bodyPr/>
          <a:lstStyle/>
          <a:p>
            <a:r>
              <a:rPr lang="en-US"/>
              <a:t>Filum Terminale</a:t>
            </a:r>
          </a:p>
        </p:txBody>
      </p:sp>
      <p:sp>
        <p:nvSpPr>
          <p:cNvPr id="5" name="Content Placeholder 4"/>
          <p:cNvSpPr>
            <a:spLocks noGrp="1"/>
          </p:cNvSpPr>
          <p:nvPr>
            <p:ph sz="quarter" idx="1"/>
          </p:nvPr>
        </p:nvSpPr>
        <p:spPr/>
        <p:txBody>
          <a:bodyPr/>
          <a:lstStyle/>
          <a:p>
            <a:r>
              <a:rPr lang="en-US" dirty="0" smtClean="0"/>
              <a:t>An extension of the pia mater that attaches to the periosteum of the coccyx. </a:t>
            </a:r>
            <a:endParaRPr 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1458" name="Rectangle 2"/>
          <p:cNvSpPr>
            <a:spLocks noGrp="1" noChangeArrowheads="1"/>
          </p:cNvSpPr>
          <p:nvPr>
            <p:ph type="title"/>
          </p:nvPr>
        </p:nvSpPr>
        <p:spPr/>
        <p:txBody>
          <a:bodyPr>
            <a:normAutofit fontScale="90000"/>
          </a:bodyPr>
          <a:lstStyle/>
          <a:p>
            <a:r>
              <a:rPr lang="en-US" sz="4000"/>
              <a:t>Membranes that surround the spinal cord</a:t>
            </a:r>
          </a:p>
        </p:txBody>
      </p:sp>
      <p:sp>
        <p:nvSpPr>
          <p:cNvPr id="531459" name="Rectangle 3"/>
          <p:cNvSpPr>
            <a:spLocks noGrp="1" noChangeArrowheads="1"/>
          </p:cNvSpPr>
          <p:nvPr>
            <p:ph sz="quarter" idx="1"/>
          </p:nvPr>
        </p:nvSpPr>
        <p:spPr/>
        <p:txBody>
          <a:bodyPr/>
          <a:lstStyle/>
          <a:p>
            <a:r>
              <a:rPr lang="en-US" sz="2800"/>
              <a:t>Sub dural space- potential space that is found between the dura mater and arachnoid mater.</a:t>
            </a:r>
          </a:p>
          <a:p>
            <a:r>
              <a:rPr lang="en-US" sz="2800"/>
              <a:t>Contains a small amount of serous fluid that acts as a lubricant</a:t>
            </a:r>
          </a:p>
          <a:p>
            <a:r>
              <a:rPr lang="en-US" sz="2800"/>
              <a:t>Inadvertent injection into this space can lead to a failed spinal or total spinal</a:t>
            </a:r>
          </a:p>
          <a:p>
            <a:r>
              <a:rPr lang="en-US" sz="2800"/>
              <a:t>Aspiration may appear negative during testing prior to epidural administration of local anesthetics</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9" name="Text Box 9"/>
          <p:cNvSpPr txBox="1">
            <a:spLocks noChangeArrowheads="1"/>
          </p:cNvSpPr>
          <p:nvPr/>
        </p:nvSpPr>
        <p:spPr bwMode="auto">
          <a:xfrm>
            <a:off x="7620000" y="1143000"/>
            <a:ext cx="1219200" cy="2838450"/>
          </a:xfrm>
          <a:prstGeom prst="rect">
            <a:avLst/>
          </a:prstGeom>
          <a:noFill/>
          <a:ln w="9525">
            <a:noFill/>
            <a:miter lim="800000"/>
            <a:headEnd/>
            <a:tailEnd/>
          </a:ln>
          <a:effectLst/>
        </p:spPr>
        <p:txBody>
          <a:bodyPr>
            <a:spAutoFit/>
          </a:bodyPr>
          <a:lstStyle/>
          <a:p>
            <a:pPr>
              <a:spcBef>
                <a:spcPct val="50000"/>
              </a:spcBef>
            </a:pPr>
            <a:r>
              <a:rPr lang="en-US" dirty="0">
                <a:solidFill>
                  <a:schemeClr val="folHlink"/>
                </a:solidFill>
              </a:rPr>
              <a:t>Subdural space- a potential space between the dura mater and arachnoid mater</a:t>
            </a:r>
          </a:p>
        </p:txBody>
      </p:sp>
      <p:pic>
        <p:nvPicPr>
          <p:cNvPr id="5" name="Picture 3" descr="Anatomy%20of%20Epidural%20Spinal%20Space-00"/>
          <p:cNvPicPr>
            <a:picLocks noChangeAspect="1" noChangeArrowheads="1"/>
          </p:cNvPicPr>
          <p:nvPr/>
        </p:nvPicPr>
        <p:blipFill>
          <a:blip r:embed="rId3" cstate="print"/>
          <a:srcRect/>
          <a:stretch>
            <a:fillRect/>
          </a:stretch>
        </p:blipFill>
        <p:spPr bwMode="auto">
          <a:xfrm>
            <a:off x="304800" y="380999"/>
            <a:ext cx="7037131" cy="4724401"/>
          </a:xfrm>
          <a:prstGeom prst="rect">
            <a:avLst/>
          </a:prstGeom>
          <a:noFill/>
        </p:spPr>
      </p:pic>
      <p:sp>
        <p:nvSpPr>
          <p:cNvPr id="6" name="Left Arrow 5"/>
          <p:cNvSpPr/>
          <p:nvPr/>
        </p:nvSpPr>
        <p:spPr>
          <a:xfrm>
            <a:off x="6934200" y="2971800"/>
            <a:ext cx="533400" cy="228600"/>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457200" y="6019800"/>
            <a:ext cx="7924800" cy="400110"/>
          </a:xfrm>
          <a:prstGeom prst="rect">
            <a:avLst/>
          </a:prstGeom>
        </p:spPr>
        <p:txBody>
          <a:bodyPr wrap="square">
            <a:spAutoFit/>
          </a:bodyPr>
          <a:lstStyle/>
          <a:p>
            <a:pPr lvl="0" eaLnBrk="1" hangingPunct="1"/>
            <a:r>
              <a:rPr lang="en-US" sz="1000" dirty="0" smtClean="0">
                <a:latin typeface="Arial" pitchFamily="34" charset="0"/>
                <a:ea typeface="Times New Roman" pitchFamily="18" charset="0"/>
              </a:rPr>
              <a:t>Adapted with permission from “Unintended subdural injection: a complication of epidural anesthesia- a case report”, AANA Journal, vol. 74, no. 3, 2006.</a:t>
            </a:r>
            <a:endParaRPr lang="en-US" sz="1000" dirty="0" smtClean="0">
              <a:latin typeface="Arial" pitchFamily="34"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508" name="Rectangle 4"/>
          <p:cNvSpPr>
            <a:spLocks noGrp="1" noChangeArrowheads="1"/>
          </p:cNvSpPr>
          <p:nvPr>
            <p:ph type="title"/>
          </p:nvPr>
        </p:nvSpPr>
        <p:spPr>
          <a:xfrm>
            <a:off x="457200" y="2590800"/>
            <a:ext cx="8229600" cy="1143000"/>
          </a:xfrm>
        </p:spPr>
        <p:txBody>
          <a:bodyPr/>
          <a:lstStyle/>
          <a:p>
            <a:r>
              <a:rPr lang="en-US"/>
              <a:t>Epidural Space Anatomy</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5554" name="Rectangle 2"/>
          <p:cNvSpPr>
            <a:spLocks noGrp="1" noChangeArrowheads="1"/>
          </p:cNvSpPr>
          <p:nvPr>
            <p:ph type="title"/>
          </p:nvPr>
        </p:nvSpPr>
        <p:spPr/>
        <p:txBody>
          <a:bodyPr/>
          <a:lstStyle/>
          <a:p>
            <a:r>
              <a:rPr lang="en-US"/>
              <a:t>Epidural Space Anatomy</a:t>
            </a:r>
          </a:p>
        </p:txBody>
      </p:sp>
      <p:sp>
        <p:nvSpPr>
          <p:cNvPr id="535555" name="Rectangle 3"/>
          <p:cNvSpPr>
            <a:spLocks noGrp="1" noChangeArrowheads="1"/>
          </p:cNvSpPr>
          <p:nvPr>
            <p:ph sz="quarter" idx="1"/>
          </p:nvPr>
        </p:nvSpPr>
        <p:spPr/>
        <p:txBody>
          <a:bodyPr/>
          <a:lstStyle/>
          <a:p>
            <a:r>
              <a:rPr lang="en-US"/>
              <a:t>Extends from the formen magnum to the sacral hiatus</a:t>
            </a:r>
          </a:p>
          <a:p>
            <a:r>
              <a:rPr lang="en-US"/>
              <a:t>Is segmented and not uniform in distribution</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6580" name="Rectangle 4"/>
          <p:cNvSpPr>
            <a:spLocks noGrp="1" noChangeArrowheads="1"/>
          </p:cNvSpPr>
          <p:nvPr>
            <p:ph type="title"/>
          </p:nvPr>
        </p:nvSpPr>
        <p:spPr/>
        <p:txBody>
          <a:bodyPr/>
          <a:lstStyle/>
          <a:p>
            <a:r>
              <a:rPr lang="en-US"/>
              <a:t>Epidural Space is not uniform</a:t>
            </a:r>
          </a:p>
        </p:txBody>
      </p:sp>
      <p:pic>
        <p:nvPicPr>
          <p:cNvPr id="84993" name="Picture 1" descr="Vol II Fig 5"/>
          <p:cNvPicPr>
            <a:picLocks noChangeAspect="1" noChangeArrowheads="1"/>
          </p:cNvPicPr>
          <p:nvPr/>
        </p:nvPicPr>
        <p:blipFill>
          <a:blip r:embed="rId3" cstate="print"/>
          <a:srcRect/>
          <a:stretch>
            <a:fillRect/>
          </a:stretch>
        </p:blipFill>
        <p:spPr bwMode="auto">
          <a:xfrm>
            <a:off x="2057400" y="1609726"/>
            <a:ext cx="5105400" cy="5105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9650" name="Rectangle 2"/>
          <p:cNvSpPr>
            <a:spLocks noGrp="1" noChangeArrowheads="1"/>
          </p:cNvSpPr>
          <p:nvPr>
            <p:ph type="title"/>
          </p:nvPr>
        </p:nvSpPr>
        <p:spPr/>
        <p:txBody>
          <a:bodyPr/>
          <a:lstStyle/>
          <a:p>
            <a:r>
              <a:rPr lang="en-US"/>
              <a:t>Epidural Space Anatomy</a:t>
            </a:r>
          </a:p>
        </p:txBody>
      </p:sp>
      <p:sp>
        <p:nvSpPr>
          <p:cNvPr id="539651" name="Rectangle 3"/>
          <p:cNvSpPr>
            <a:spLocks noGrp="1" noChangeArrowheads="1"/>
          </p:cNvSpPr>
          <p:nvPr>
            <p:ph type="body" sz="half" idx="1"/>
          </p:nvPr>
        </p:nvSpPr>
        <p:spPr>
          <a:xfrm>
            <a:off x="457200" y="1600200"/>
            <a:ext cx="8001000" cy="4495800"/>
          </a:xfrm>
        </p:spPr>
        <p:txBody>
          <a:bodyPr/>
          <a:lstStyle/>
          <a:p>
            <a:r>
              <a:rPr lang="en-US" sz="2800" dirty="0"/>
              <a:t>The epidural space surrounds the dura mater anteriorly, laterally, and most importantly to us posteriorly.</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1698" name="Rectangle 2"/>
          <p:cNvSpPr>
            <a:spLocks noGrp="1" noChangeArrowheads="1"/>
          </p:cNvSpPr>
          <p:nvPr>
            <p:ph type="title"/>
          </p:nvPr>
        </p:nvSpPr>
        <p:spPr/>
        <p:txBody>
          <a:bodyPr>
            <a:normAutofit fontScale="90000"/>
          </a:bodyPr>
          <a:lstStyle/>
          <a:p>
            <a:r>
              <a:rPr lang="en-US" sz="4000"/>
              <a:t>The Bounds of the Epidural Space are as follows:</a:t>
            </a:r>
          </a:p>
        </p:txBody>
      </p:sp>
      <p:sp>
        <p:nvSpPr>
          <p:cNvPr id="541699" name="Rectangle 3"/>
          <p:cNvSpPr>
            <a:spLocks noGrp="1" noChangeArrowheads="1"/>
          </p:cNvSpPr>
          <p:nvPr>
            <p:ph sz="quarter" idx="1"/>
          </p:nvPr>
        </p:nvSpPr>
        <p:spPr>
          <a:xfrm>
            <a:off x="457200" y="2362200"/>
            <a:ext cx="8229600" cy="4495800"/>
          </a:xfrm>
        </p:spPr>
        <p:txBody>
          <a:bodyPr/>
          <a:lstStyle/>
          <a:p>
            <a:r>
              <a:rPr lang="en-US"/>
              <a:t>Anterior- posterior longitudinal ligament</a:t>
            </a:r>
          </a:p>
          <a:p>
            <a:r>
              <a:rPr lang="en-US"/>
              <a:t>Lateral- pedicles and intervertebral ligaments</a:t>
            </a:r>
          </a:p>
          <a:p>
            <a:r>
              <a:rPr lang="en-US"/>
              <a:t>Posterior- ligamentum flavum</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22" name="Rectangle 2"/>
          <p:cNvSpPr>
            <a:spLocks noGrp="1" noChangeArrowheads="1"/>
          </p:cNvSpPr>
          <p:nvPr>
            <p:ph type="title"/>
          </p:nvPr>
        </p:nvSpPr>
        <p:spPr/>
        <p:txBody>
          <a:bodyPr/>
          <a:lstStyle/>
          <a:p>
            <a:r>
              <a:rPr lang="en-US"/>
              <a:t>Contents of the Epidural Space</a:t>
            </a:r>
          </a:p>
        </p:txBody>
      </p:sp>
      <p:sp>
        <p:nvSpPr>
          <p:cNvPr id="542723" name="Rectangle 3"/>
          <p:cNvSpPr>
            <a:spLocks noGrp="1" noChangeArrowheads="1"/>
          </p:cNvSpPr>
          <p:nvPr>
            <p:ph sz="quarter" idx="1"/>
          </p:nvPr>
        </p:nvSpPr>
        <p:spPr/>
        <p:txBody>
          <a:bodyPr/>
          <a:lstStyle/>
          <a:p>
            <a:r>
              <a:rPr lang="en-US"/>
              <a:t>Fat</a:t>
            </a:r>
          </a:p>
          <a:p>
            <a:r>
              <a:rPr lang="en-US"/>
              <a:t>Areolar tissue</a:t>
            </a:r>
          </a:p>
          <a:p>
            <a:r>
              <a:rPr lang="en-US"/>
              <a:t>Lymphatics</a:t>
            </a:r>
          </a:p>
          <a:p>
            <a:r>
              <a:rPr lang="en-US"/>
              <a:t>Blood vessels including the Baston venous plexus</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746" name="Rectangle 2"/>
          <p:cNvSpPr>
            <a:spLocks noGrp="1" noChangeArrowheads="1"/>
          </p:cNvSpPr>
          <p:nvPr>
            <p:ph type="title"/>
          </p:nvPr>
        </p:nvSpPr>
        <p:spPr/>
        <p:txBody>
          <a:bodyPr>
            <a:normAutofit fontScale="90000"/>
          </a:bodyPr>
          <a:lstStyle/>
          <a:p>
            <a:r>
              <a:rPr lang="en-US" sz="4000"/>
              <a:t>Age induced changes of the epidural space</a:t>
            </a:r>
          </a:p>
        </p:txBody>
      </p:sp>
      <p:sp>
        <p:nvSpPr>
          <p:cNvPr id="543747" name="Rectangle 3"/>
          <p:cNvSpPr>
            <a:spLocks noGrp="1" noChangeArrowheads="1"/>
          </p:cNvSpPr>
          <p:nvPr>
            <p:ph sz="quarter" idx="1"/>
          </p:nvPr>
        </p:nvSpPr>
        <p:spPr/>
        <p:txBody>
          <a:bodyPr/>
          <a:lstStyle/>
          <a:p>
            <a:r>
              <a:rPr lang="en-US"/>
              <a:t>As we age the adipose tissue in the epidural space diminishes as does the intervertebral foramina size</a:t>
            </a:r>
          </a:p>
          <a:p>
            <a:r>
              <a:rPr lang="en-US"/>
              <a:t>No correlation with decreased anesthetic amounts and intervertebral size but there may be a correlation with the decrease in adipose tissue.</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770" name="Rectangle 2"/>
          <p:cNvSpPr>
            <a:spLocks noGrp="1" noChangeArrowheads="1"/>
          </p:cNvSpPr>
          <p:nvPr>
            <p:ph type="title"/>
          </p:nvPr>
        </p:nvSpPr>
        <p:spPr/>
        <p:txBody>
          <a:bodyPr/>
          <a:lstStyle/>
          <a:p>
            <a:r>
              <a:rPr lang="en-US"/>
              <a:t>Ligamentum Flavum</a:t>
            </a:r>
          </a:p>
        </p:txBody>
      </p:sp>
      <p:sp>
        <p:nvSpPr>
          <p:cNvPr id="544771" name="Rectangle 3"/>
          <p:cNvSpPr>
            <a:spLocks noGrp="1" noChangeArrowheads="1"/>
          </p:cNvSpPr>
          <p:nvPr>
            <p:ph sz="quarter" idx="1"/>
          </p:nvPr>
        </p:nvSpPr>
        <p:spPr/>
        <p:txBody>
          <a:bodyPr/>
          <a:lstStyle/>
          <a:p>
            <a:r>
              <a:rPr lang="en-US"/>
              <a:t>Posterior to the epidural space</a:t>
            </a:r>
          </a:p>
          <a:p>
            <a:r>
              <a:rPr lang="en-US"/>
              <a:t>Extends from the foramen magnum to the sacral hiatus</a:t>
            </a:r>
          </a:p>
          <a:p>
            <a:r>
              <a:rPr lang="en-US"/>
              <a:t>Is not one continuous ligament but composed a right and left ligamenta flava which meet in the middle to form an acute angle </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5794" name="Rectangle 2"/>
          <p:cNvSpPr>
            <a:spLocks noGrp="1" noChangeArrowheads="1"/>
          </p:cNvSpPr>
          <p:nvPr>
            <p:ph type="title"/>
          </p:nvPr>
        </p:nvSpPr>
        <p:spPr/>
        <p:txBody>
          <a:bodyPr/>
          <a:lstStyle/>
          <a:p>
            <a:r>
              <a:rPr lang="en-US"/>
              <a:t>Ligamentum Flavum</a:t>
            </a:r>
          </a:p>
        </p:txBody>
      </p:sp>
      <p:sp>
        <p:nvSpPr>
          <p:cNvPr id="545795" name="Rectangle 3"/>
          <p:cNvSpPr>
            <a:spLocks noGrp="1" noChangeArrowheads="1"/>
          </p:cNvSpPr>
          <p:nvPr>
            <p:ph sz="quarter" idx="1"/>
          </p:nvPr>
        </p:nvSpPr>
        <p:spPr/>
        <p:txBody>
          <a:bodyPr/>
          <a:lstStyle/>
          <a:p>
            <a:r>
              <a:rPr lang="en-US"/>
              <a:t>May or may not be fused in the middle</a:t>
            </a:r>
          </a:p>
          <a:p>
            <a:r>
              <a:rPr lang="en-US"/>
              <a:t>Varies in respect to thickness, distance to dura, skin to surface distance, and varies with the area of the vertebral canal</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6818" name="Rectangle 2"/>
          <p:cNvSpPr>
            <a:spLocks noGrp="1" noChangeArrowheads="1"/>
          </p:cNvSpPr>
          <p:nvPr>
            <p:ph type="title"/>
          </p:nvPr>
        </p:nvSpPr>
        <p:spPr/>
        <p:txBody>
          <a:bodyPr/>
          <a:lstStyle/>
          <a:p>
            <a:r>
              <a:rPr lang="en-US"/>
              <a:t>Ligamentum Flavum</a:t>
            </a:r>
          </a:p>
        </p:txBody>
      </p:sp>
      <p:sp>
        <p:nvSpPr>
          <p:cNvPr id="546819" name="Rectangle 3"/>
          <p:cNvSpPr>
            <a:spLocks noGrp="1" noChangeArrowheads="1"/>
          </p:cNvSpPr>
          <p:nvPr>
            <p:ph sz="quarter" idx="1"/>
          </p:nvPr>
        </p:nvSpPr>
        <p:spPr/>
        <p:txBody>
          <a:bodyPr/>
          <a:lstStyle/>
          <a:p>
            <a:r>
              <a:rPr lang="en-US"/>
              <a:t>Distance from skin to ligament varies from 3-8 cm in the lumbar area.  It is 4 cm in 50% of the patients and 4-6 cm in 80% of the patients.</a:t>
            </a:r>
          </a:p>
          <a:p>
            <a:r>
              <a:rPr lang="en-US"/>
              <a:t>Thickness of the ligamentum flavum also varies.  In the thoracic area it can range from 3-5 mm and in the lumbar it can range from 5-6 mm.</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7844" name="Rectangle 4"/>
          <p:cNvSpPr>
            <a:spLocks noGrp="1" noChangeArrowheads="1"/>
          </p:cNvSpPr>
          <p:nvPr>
            <p:ph type="title"/>
          </p:nvPr>
        </p:nvSpPr>
        <p:spPr/>
        <p:txBody>
          <a:bodyPr/>
          <a:lstStyle/>
          <a:p>
            <a:r>
              <a:rPr lang="en-US"/>
              <a:t>Ligamentum Flavum</a:t>
            </a:r>
          </a:p>
        </p:txBody>
      </p:sp>
      <p:pic>
        <p:nvPicPr>
          <p:cNvPr id="547845" name="Picture 5" descr="SCAN001"/>
          <p:cNvPicPr>
            <a:picLocks noChangeAspect="1" noChangeArrowheads="1"/>
          </p:cNvPicPr>
          <p:nvPr/>
        </p:nvPicPr>
        <p:blipFill>
          <a:blip r:embed="rId3" cstate="print"/>
          <a:srcRect/>
          <a:stretch>
            <a:fillRect/>
          </a:stretch>
        </p:blipFill>
        <p:spPr bwMode="auto">
          <a:xfrm>
            <a:off x="838200" y="2438400"/>
            <a:ext cx="7543800" cy="200183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9890" name="Rectangle 2"/>
          <p:cNvSpPr>
            <a:spLocks noGrp="1" noChangeArrowheads="1"/>
          </p:cNvSpPr>
          <p:nvPr>
            <p:ph type="title"/>
          </p:nvPr>
        </p:nvSpPr>
        <p:spPr/>
        <p:txBody>
          <a:bodyPr>
            <a:normAutofit fontScale="90000"/>
          </a:bodyPr>
          <a:lstStyle/>
          <a:p>
            <a:r>
              <a:rPr lang="en-US" sz="4000"/>
              <a:t>Posterior to the Ligamentum Flavum</a:t>
            </a:r>
          </a:p>
        </p:txBody>
      </p:sp>
      <p:sp>
        <p:nvSpPr>
          <p:cNvPr id="549891" name="Rectangle 3"/>
          <p:cNvSpPr>
            <a:spLocks noGrp="1" noChangeArrowheads="1"/>
          </p:cNvSpPr>
          <p:nvPr>
            <p:ph sz="quarter" idx="1"/>
          </p:nvPr>
        </p:nvSpPr>
        <p:spPr/>
        <p:txBody>
          <a:bodyPr/>
          <a:lstStyle/>
          <a:p>
            <a:r>
              <a:rPr lang="en-US"/>
              <a:t>Lamina and spinous processes</a:t>
            </a:r>
          </a:p>
          <a:p>
            <a:r>
              <a:rPr lang="en-US"/>
              <a:t>Interspinous ligament</a:t>
            </a:r>
          </a:p>
          <a:p>
            <a:r>
              <a:rPr lang="en-US"/>
              <a:t>Supraspinous ligament which extends from the occipital protuberance to the coccyx and functions to join the vertebral spines together</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Vol II Fig 2"/>
          <p:cNvPicPr>
            <a:picLocks noChangeAspect="1" noChangeArrowheads="1"/>
          </p:cNvPicPr>
          <p:nvPr/>
        </p:nvPicPr>
        <p:blipFill>
          <a:blip r:embed="rId3" cstate="print"/>
          <a:srcRect/>
          <a:stretch>
            <a:fillRect/>
          </a:stretch>
        </p:blipFill>
        <p:spPr bwMode="auto">
          <a:xfrm>
            <a:off x="1676400" y="762000"/>
            <a:ext cx="5791007" cy="579392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0914" name="Rectangle 2"/>
          <p:cNvSpPr>
            <a:spLocks noGrp="1" noChangeArrowheads="1"/>
          </p:cNvSpPr>
          <p:nvPr>
            <p:ph type="title"/>
          </p:nvPr>
        </p:nvSpPr>
        <p:spPr/>
        <p:txBody>
          <a:bodyPr>
            <a:normAutofit fontScale="90000"/>
          </a:bodyPr>
          <a:lstStyle/>
          <a:p>
            <a:r>
              <a:rPr lang="en-US" sz="4000"/>
              <a:t>Unilateral Anesthesia and Epidural Anatomy </a:t>
            </a:r>
          </a:p>
        </p:txBody>
      </p:sp>
      <p:sp>
        <p:nvSpPr>
          <p:cNvPr id="550915" name="Rectangle 3"/>
          <p:cNvSpPr>
            <a:spLocks noGrp="1" noChangeArrowheads="1"/>
          </p:cNvSpPr>
          <p:nvPr>
            <p:ph sz="quarter" idx="1"/>
          </p:nvPr>
        </p:nvSpPr>
        <p:spPr/>
        <p:txBody>
          <a:bodyPr/>
          <a:lstStyle/>
          <a:p>
            <a:r>
              <a:rPr lang="en-US"/>
              <a:t>May be related to a dorsomedian band in the midline of the epidural space, presence of epidural space septa, presence of a midline epidural fat pad</a:t>
            </a:r>
          </a:p>
          <a:p>
            <a:r>
              <a:rPr lang="en-US"/>
              <a:t>Fortunately unilateral anesthesia is uncommon</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988" name="Rectangle 4"/>
          <p:cNvSpPr>
            <a:spLocks noGrp="1" noChangeArrowheads="1"/>
          </p:cNvSpPr>
          <p:nvPr>
            <p:ph type="title"/>
          </p:nvPr>
        </p:nvSpPr>
        <p:spPr>
          <a:xfrm>
            <a:off x="457200" y="2514600"/>
            <a:ext cx="8229600" cy="1143000"/>
          </a:xfrm>
        </p:spPr>
        <p:txBody>
          <a:bodyPr/>
          <a:lstStyle/>
          <a:p>
            <a:r>
              <a:rPr lang="en-US" sz="4000"/>
              <a:t>Surface Anatomy and Landmarks</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6034" name="Rectangle 2"/>
          <p:cNvSpPr>
            <a:spLocks noGrp="1" noChangeArrowheads="1"/>
          </p:cNvSpPr>
          <p:nvPr>
            <p:ph type="title"/>
          </p:nvPr>
        </p:nvSpPr>
        <p:spPr/>
        <p:txBody>
          <a:bodyPr/>
          <a:lstStyle/>
          <a:p>
            <a:r>
              <a:rPr lang="en-US"/>
              <a:t>Spinous Processes</a:t>
            </a:r>
          </a:p>
        </p:txBody>
      </p:sp>
      <p:sp>
        <p:nvSpPr>
          <p:cNvPr id="556035" name="Rectangle 3"/>
          <p:cNvSpPr>
            <a:spLocks noGrp="1" noChangeArrowheads="1"/>
          </p:cNvSpPr>
          <p:nvPr>
            <p:ph sz="quarter" idx="1"/>
          </p:nvPr>
        </p:nvSpPr>
        <p:spPr/>
        <p:txBody>
          <a:bodyPr/>
          <a:lstStyle/>
          <a:p>
            <a:r>
              <a:rPr lang="en-US"/>
              <a:t>Generally are palpable to help identify the midline</a:t>
            </a:r>
          </a:p>
          <a:p>
            <a:r>
              <a:rPr lang="en-US"/>
              <a:t>If unable to palpate the spinous process one can look at the upper crease of the buttocks and line up the midline as long as there is no scoliosis or other deformities of the spine</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1092" name="Rectangle 4"/>
          <p:cNvSpPr>
            <a:spLocks noGrp="1" noChangeArrowheads="1"/>
          </p:cNvSpPr>
          <p:nvPr>
            <p:ph type="title"/>
          </p:nvPr>
        </p:nvSpPr>
        <p:spPr/>
        <p:txBody>
          <a:bodyPr/>
          <a:lstStyle/>
          <a:p>
            <a:r>
              <a:rPr lang="en-US"/>
              <a:t>Palpation of Spinous Process</a:t>
            </a:r>
          </a:p>
        </p:txBody>
      </p:sp>
      <p:pic>
        <p:nvPicPr>
          <p:cNvPr id="52225" name="Picture 1" descr="Volume 2 spinal pictures 003"/>
          <p:cNvPicPr>
            <a:picLocks noChangeAspect="1" noChangeArrowheads="1"/>
          </p:cNvPicPr>
          <p:nvPr/>
        </p:nvPicPr>
        <p:blipFill>
          <a:blip r:embed="rId3" cstate="print"/>
          <a:srcRect/>
          <a:stretch>
            <a:fillRect/>
          </a:stretch>
        </p:blipFill>
        <p:spPr bwMode="auto">
          <a:xfrm>
            <a:off x="152400" y="2362200"/>
            <a:ext cx="4219765" cy="2819400"/>
          </a:xfrm>
          <a:prstGeom prst="rect">
            <a:avLst/>
          </a:prstGeom>
          <a:noFill/>
          <a:ln w="9525">
            <a:noFill/>
            <a:miter lim="800000"/>
            <a:headEnd/>
            <a:tailEnd/>
          </a:ln>
        </p:spPr>
      </p:pic>
      <p:pic>
        <p:nvPicPr>
          <p:cNvPr id="52226" name="Picture 2" descr="Regional Pictures 029"/>
          <p:cNvPicPr>
            <a:picLocks noChangeAspect="1" noChangeArrowheads="1"/>
          </p:cNvPicPr>
          <p:nvPr/>
        </p:nvPicPr>
        <p:blipFill>
          <a:blip r:embed="rId4" cstate="print"/>
          <a:srcRect/>
          <a:stretch>
            <a:fillRect/>
          </a:stretch>
        </p:blipFill>
        <p:spPr bwMode="auto">
          <a:xfrm>
            <a:off x="4572000" y="2362200"/>
            <a:ext cx="4314636" cy="2895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4228" name="Rectangle 4"/>
          <p:cNvSpPr>
            <a:spLocks noGrp="1" noChangeArrowheads="1"/>
          </p:cNvSpPr>
          <p:nvPr>
            <p:ph type="title"/>
          </p:nvPr>
        </p:nvSpPr>
        <p:spPr/>
        <p:txBody>
          <a:bodyPr/>
          <a:lstStyle/>
          <a:p>
            <a:r>
              <a:rPr lang="en-US"/>
              <a:t>Angle of the spinous process</a:t>
            </a:r>
          </a:p>
        </p:txBody>
      </p:sp>
      <p:pic>
        <p:nvPicPr>
          <p:cNvPr id="5" name="Picture 2" descr="Regional Pictures 038"/>
          <p:cNvPicPr>
            <a:picLocks noChangeAspect="1" noChangeArrowheads="1"/>
          </p:cNvPicPr>
          <p:nvPr/>
        </p:nvPicPr>
        <p:blipFill>
          <a:blip r:embed="rId3" cstate="print"/>
          <a:srcRect/>
          <a:stretch>
            <a:fillRect/>
          </a:stretch>
        </p:blipFill>
        <p:spPr bwMode="auto">
          <a:xfrm>
            <a:off x="2895600" y="1600200"/>
            <a:ext cx="3505200" cy="5257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7058" name="Rectangle 2"/>
          <p:cNvSpPr>
            <a:spLocks noGrp="1" noChangeArrowheads="1"/>
          </p:cNvSpPr>
          <p:nvPr>
            <p:ph type="title"/>
          </p:nvPr>
        </p:nvSpPr>
        <p:spPr/>
        <p:txBody>
          <a:bodyPr/>
          <a:lstStyle/>
          <a:p>
            <a:r>
              <a:rPr lang="en-US"/>
              <a:t>Spinous Processes</a:t>
            </a:r>
          </a:p>
        </p:txBody>
      </p:sp>
      <p:sp>
        <p:nvSpPr>
          <p:cNvPr id="557059" name="Rectangle 3"/>
          <p:cNvSpPr>
            <a:spLocks noGrp="1" noChangeArrowheads="1"/>
          </p:cNvSpPr>
          <p:nvPr>
            <p:ph sz="quarter" idx="1"/>
          </p:nvPr>
        </p:nvSpPr>
        <p:spPr/>
        <p:txBody>
          <a:bodyPr/>
          <a:lstStyle/>
          <a:p>
            <a:r>
              <a:rPr lang="en-US"/>
              <a:t>In the cervical and lumbar areas the spinous processes are nearly horizontal so with flexion you would only need to angle the needle slightly cephalad</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5188" name="Rectangle 4"/>
          <p:cNvSpPr>
            <a:spLocks noGrp="1" noChangeArrowheads="1"/>
          </p:cNvSpPr>
          <p:nvPr>
            <p:ph type="title"/>
          </p:nvPr>
        </p:nvSpPr>
        <p:spPr/>
        <p:txBody>
          <a:bodyPr/>
          <a:lstStyle/>
          <a:p>
            <a:r>
              <a:rPr lang="en-US" sz="4000"/>
              <a:t>Lumbar Extension versus Flexion</a:t>
            </a:r>
          </a:p>
        </p:txBody>
      </p:sp>
      <p:pic>
        <p:nvPicPr>
          <p:cNvPr id="46081" name="Picture 1" descr="Vol II Fig 24"/>
          <p:cNvPicPr>
            <a:picLocks noChangeAspect="1" noChangeArrowheads="1"/>
          </p:cNvPicPr>
          <p:nvPr/>
        </p:nvPicPr>
        <p:blipFill>
          <a:blip r:embed="rId3" cstate="print"/>
          <a:srcRect/>
          <a:stretch>
            <a:fillRect/>
          </a:stretch>
        </p:blipFill>
        <p:spPr bwMode="auto">
          <a:xfrm>
            <a:off x="424476" y="1904999"/>
            <a:ext cx="8033724" cy="48094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62" name="Rectangle 2"/>
          <p:cNvSpPr>
            <a:spLocks noGrp="1" noChangeArrowheads="1"/>
          </p:cNvSpPr>
          <p:nvPr>
            <p:ph type="title"/>
          </p:nvPr>
        </p:nvSpPr>
        <p:spPr/>
        <p:txBody>
          <a:bodyPr/>
          <a:lstStyle/>
          <a:p>
            <a:r>
              <a:rPr lang="en-US"/>
              <a:t>Spinous Processes</a:t>
            </a:r>
          </a:p>
        </p:txBody>
      </p:sp>
      <p:sp>
        <p:nvSpPr>
          <p:cNvPr id="604163" name="Rectangle 3"/>
          <p:cNvSpPr>
            <a:spLocks noGrp="1" noChangeArrowheads="1"/>
          </p:cNvSpPr>
          <p:nvPr>
            <p:ph sz="quarter" idx="1"/>
          </p:nvPr>
        </p:nvSpPr>
        <p:spPr/>
        <p:txBody>
          <a:bodyPr/>
          <a:lstStyle/>
          <a:p>
            <a:r>
              <a:rPr lang="en-US"/>
              <a:t>In the thoracic area the spinous processes are slanted in a caudad direction and so you would need to angle the needle more cephalad </a:t>
            </a:r>
          </a:p>
          <a:p>
            <a:pPr>
              <a:buFont typeface="Wingdings" pitchFamily="2" charset="2"/>
              <a:buNone/>
            </a:pPr>
            <a:endParaRPr lang="en-US"/>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8082" name="Rectangle 2"/>
          <p:cNvSpPr>
            <a:spLocks noGrp="1" noChangeArrowheads="1"/>
          </p:cNvSpPr>
          <p:nvPr>
            <p:ph type="title"/>
          </p:nvPr>
        </p:nvSpPr>
        <p:spPr/>
        <p:txBody>
          <a:bodyPr>
            <a:normAutofit fontScale="90000"/>
          </a:bodyPr>
          <a:lstStyle/>
          <a:p>
            <a:r>
              <a:rPr lang="en-US" sz="4000"/>
              <a:t>Locating prominent cervical and thoracic vertebrae</a:t>
            </a:r>
          </a:p>
        </p:txBody>
      </p:sp>
      <p:sp>
        <p:nvSpPr>
          <p:cNvPr id="558083" name="Rectangle 3"/>
          <p:cNvSpPr>
            <a:spLocks noGrp="1" noChangeArrowheads="1"/>
          </p:cNvSpPr>
          <p:nvPr>
            <p:ph sz="quarter" idx="1"/>
          </p:nvPr>
        </p:nvSpPr>
        <p:spPr/>
        <p:txBody>
          <a:bodyPr/>
          <a:lstStyle/>
          <a:p>
            <a:r>
              <a:rPr lang="en-US"/>
              <a:t>C2 is the first palpable vertebrae</a:t>
            </a:r>
          </a:p>
          <a:p>
            <a:r>
              <a:rPr lang="en-US"/>
              <a:t>C7 is the most prominent cervical vertebrae</a:t>
            </a:r>
          </a:p>
          <a:p>
            <a:r>
              <a:rPr lang="en-US"/>
              <a:t>With the patients arms at the side the tip of the scapula generally corresponds with T7</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9106" name="Rectangle 2"/>
          <p:cNvSpPr>
            <a:spLocks noGrp="1" noChangeArrowheads="1"/>
          </p:cNvSpPr>
          <p:nvPr>
            <p:ph type="title"/>
          </p:nvPr>
        </p:nvSpPr>
        <p:spPr/>
        <p:txBody>
          <a:bodyPr/>
          <a:lstStyle/>
          <a:p>
            <a:r>
              <a:rPr lang="en-US"/>
              <a:t>Importance of these Landmarks</a:t>
            </a:r>
          </a:p>
        </p:txBody>
      </p:sp>
      <p:sp>
        <p:nvSpPr>
          <p:cNvPr id="559107" name="Rectangle 3"/>
          <p:cNvSpPr>
            <a:spLocks noGrp="1" noChangeArrowheads="1"/>
          </p:cNvSpPr>
          <p:nvPr>
            <p:ph sz="quarter" idx="1"/>
          </p:nvPr>
        </p:nvSpPr>
        <p:spPr/>
        <p:txBody>
          <a:bodyPr/>
          <a:lstStyle/>
          <a:p>
            <a:r>
              <a:rPr lang="en-US"/>
              <a:t>Knowing these landmarks is important for the administration of thoracic epidurals</a:t>
            </a:r>
          </a:p>
          <a:p>
            <a:r>
              <a:rPr lang="en-US"/>
              <a:t>It is helpful to count up and down to help ensure you are placing the thoracic epidural in the appropriate area for postoperative analgesia</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0130" name="Rectangle 2"/>
          <p:cNvSpPr>
            <a:spLocks noGrp="1" noChangeArrowheads="1"/>
          </p:cNvSpPr>
          <p:nvPr>
            <p:ph type="title"/>
          </p:nvPr>
        </p:nvSpPr>
        <p:spPr/>
        <p:txBody>
          <a:bodyPr/>
          <a:lstStyle/>
          <a:p>
            <a:r>
              <a:rPr lang="en-US"/>
              <a:t>What is Tuffier’s Line?</a:t>
            </a:r>
          </a:p>
        </p:txBody>
      </p:sp>
      <p:sp>
        <p:nvSpPr>
          <p:cNvPr id="560131" name="Rectangle 3"/>
          <p:cNvSpPr>
            <a:spLocks noGrp="1" noChangeArrowheads="1"/>
          </p:cNvSpPr>
          <p:nvPr>
            <p:ph sz="quarter" idx="1"/>
          </p:nvPr>
        </p:nvSpPr>
        <p:spPr/>
        <p:txBody>
          <a:bodyPr/>
          <a:lstStyle/>
          <a:p>
            <a:r>
              <a:rPr lang="en-US"/>
              <a:t>A line drawn between the highest points of both iliac crests will yield either the body of L4 or the L4-L5 interspace.</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1" descr="Volume 2 spinal pictures 001"/>
          <p:cNvPicPr>
            <a:picLocks noChangeAspect="1" noChangeArrowheads="1"/>
          </p:cNvPicPr>
          <p:nvPr/>
        </p:nvPicPr>
        <p:blipFill>
          <a:blip r:embed="rId3" cstate="print"/>
          <a:srcRect/>
          <a:stretch>
            <a:fillRect/>
          </a:stretch>
        </p:blipFill>
        <p:spPr bwMode="auto">
          <a:xfrm>
            <a:off x="533400" y="2133600"/>
            <a:ext cx="4457700" cy="2971800"/>
          </a:xfrm>
          <a:prstGeom prst="rect">
            <a:avLst/>
          </a:prstGeom>
          <a:noFill/>
          <a:ln w="9525">
            <a:noFill/>
            <a:miter lim="800000"/>
            <a:headEnd/>
            <a:tailEnd/>
          </a:ln>
        </p:spPr>
      </p:pic>
      <p:pic>
        <p:nvPicPr>
          <p:cNvPr id="31746" name="Picture 2" descr="Regional Pictures 039"/>
          <p:cNvPicPr>
            <a:picLocks noChangeAspect="1" noChangeArrowheads="1"/>
          </p:cNvPicPr>
          <p:nvPr/>
        </p:nvPicPr>
        <p:blipFill>
          <a:blip r:embed="rId4" cstate="print"/>
          <a:srcRect l="20789" r="10394" b="9445"/>
          <a:stretch>
            <a:fillRect/>
          </a:stretch>
        </p:blipFill>
        <p:spPr bwMode="auto">
          <a:xfrm>
            <a:off x="5410200" y="2133600"/>
            <a:ext cx="3410768" cy="2971800"/>
          </a:xfrm>
          <a:prstGeom prst="rect">
            <a:avLst/>
          </a:prstGeom>
          <a:noFill/>
          <a:ln w="9525">
            <a:noFill/>
            <a:miter lim="800000"/>
            <a:headEnd/>
            <a:tailEnd/>
          </a:ln>
        </p:spPr>
      </p:pic>
      <p:sp>
        <p:nvSpPr>
          <p:cNvPr id="31747" name="AutoShape 3"/>
          <p:cNvSpPr>
            <a:spLocks noChangeArrowheads="1"/>
          </p:cNvSpPr>
          <p:nvPr/>
        </p:nvSpPr>
        <p:spPr bwMode="auto">
          <a:xfrm>
            <a:off x="5410200" y="2362200"/>
            <a:ext cx="3352800" cy="114300"/>
          </a:xfrm>
          <a:prstGeom prst="leftRightArrow">
            <a:avLst>
              <a:gd name="adj1" fmla="val 50000"/>
              <a:gd name="adj2" fmla="val 311667"/>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1" descr="Vol II Fig 8"/>
          <p:cNvPicPr>
            <a:picLocks noChangeAspect="1" noChangeArrowheads="1"/>
          </p:cNvPicPr>
          <p:nvPr/>
        </p:nvPicPr>
        <p:blipFill>
          <a:blip r:embed="rId3" cstate="print"/>
          <a:srcRect/>
          <a:stretch>
            <a:fillRect/>
          </a:stretch>
        </p:blipFill>
        <p:spPr bwMode="auto">
          <a:xfrm>
            <a:off x="152400" y="2286000"/>
            <a:ext cx="3695277" cy="3048000"/>
          </a:xfrm>
          <a:prstGeom prst="rect">
            <a:avLst/>
          </a:prstGeom>
          <a:noFill/>
          <a:ln w="9525">
            <a:noFill/>
            <a:miter lim="800000"/>
            <a:headEnd/>
            <a:tailEnd/>
          </a:ln>
        </p:spPr>
      </p:pic>
      <p:pic>
        <p:nvPicPr>
          <p:cNvPr id="29698" name="Picture 2" descr="Vol II Fig 7"/>
          <p:cNvPicPr>
            <a:picLocks noChangeAspect="1" noChangeArrowheads="1"/>
          </p:cNvPicPr>
          <p:nvPr/>
        </p:nvPicPr>
        <p:blipFill>
          <a:blip r:embed="rId4" cstate="print"/>
          <a:srcRect/>
          <a:stretch>
            <a:fillRect/>
          </a:stretch>
        </p:blipFill>
        <p:spPr bwMode="auto">
          <a:xfrm>
            <a:off x="4108704" y="2590800"/>
            <a:ext cx="5035296" cy="2438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1154" name="Rectangle 2"/>
          <p:cNvSpPr>
            <a:spLocks noGrp="1" noChangeArrowheads="1"/>
          </p:cNvSpPr>
          <p:nvPr>
            <p:ph type="title"/>
          </p:nvPr>
        </p:nvSpPr>
        <p:spPr/>
        <p:txBody>
          <a:bodyPr/>
          <a:lstStyle/>
          <a:p>
            <a:r>
              <a:rPr lang="en-US"/>
              <a:t>The Posterior Iliac Spines</a:t>
            </a:r>
          </a:p>
        </p:txBody>
      </p:sp>
      <p:sp>
        <p:nvSpPr>
          <p:cNvPr id="561155" name="Rectangle 3"/>
          <p:cNvSpPr>
            <a:spLocks noGrp="1" noChangeArrowheads="1"/>
          </p:cNvSpPr>
          <p:nvPr>
            <p:ph sz="quarter" idx="1"/>
          </p:nvPr>
        </p:nvSpPr>
        <p:spPr/>
        <p:txBody>
          <a:bodyPr/>
          <a:lstStyle/>
          <a:p>
            <a:r>
              <a:rPr lang="en-US"/>
              <a:t>Generally cross S2</a:t>
            </a: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8322" name="Rectangle 2"/>
          <p:cNvSpPr>
            <a:spLocks noGrp="1" noChangeArrowheads="1"/>
          </p:cNvSpPr>
          <p:nvPr>
            <p:ph type="title"/>
          </p:nvPr>
        </p:nvSpPr>
        <p:spPr/>
        <p:txBody>
          <a:bodyPr>
            <a:normAutofit fontScale="90000"/>
          </a:bodyPr>
          <a:lstStyle/>
          <a:p>
            <a:r>
              <a:rPr lang="en-US" sz="4000"/>
              <a:t>Don’t count on the conus medullaris moving up with spinal flexion</a:t>
            </a:r>
          </a:p>
        </p:txBody>
      </p:sp>
      <p:sp>
        <p:nvSpPr>
          <p:cNvPr id="568323" name="Rectangle 3"/>
          <p:cNvSpPr>
            <a:spLocks noGrp="1" noChangeArrowheads="1"/>
          </p:cNvSpPr>
          <p:nvPr>
            <p:ph sz="quarter" idx="1"/>
          </p:nvPr>
        </p:nvSpPr>
        <p:spPr>
          <a:xfrm>
            <a:off x="457200" y="2362200"/>
            <a:ext cx="8229600" cy="4495800"/>
          </a:xfrm>
        </p:spPr>
        <p:txBody>
          <a:bodyPr/>
          <a:lstStyle/>
          <a:p>
            <a:r>
              <a:rPr lang="en-US"/>
              <a:t>Traditional teaching has been that positioning the patient in flexion will cause the conus medullaris moving in a cephalad direction.</a:t>
            </a: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9346" name="Rectangle 2"/>
          <p:cNvSpPr>
            <a:spLocks noGrp="1" noChangeArrowheads="1"/>
          </p:cNvSpPr>
          <p:nvPr>
            <p:ph type="title"/>
          </p:nvPr>
        </p:nvSpPr>
        <p:spPr/>
        <p:txBody>
          <a:bodyPr>
            <a:normAutofit fontScale="90000"/>
          </a:bodyPr>
          <a:lstStyle/>
          <a:p>
            <a:r>
              <a:rPr lang="en-US" sz="4000"/>
              <a:t>In vivo study of conus medullaris movement</a:t>
            </a:r>
          </a:p>
        </p:txBody>
      </p:sp>
      <p:sp>
        <p:nvSpPr>
          <p:cNvPr id="569347" name="Rectangle 3"/>
          <p:cNvSpPr>
            <a:spLocks noGrp="1" noChangeArrowheads="1"/>
          </p:cNvSpPr>
          <p:nvPr>
            <p:ph sz="quarter" idx="1"/>
          </p:nvPr>
        </p:nvSpPr>
        <p:spPr/>
        <p:txBody>
          <a:bodyPr/>
          <a:lstStyle/>
          <a:p>
            <a:r>
              <a:rPr lang="en-US"/>
              <a:t>10 patients enrolled.</a:t>
            </a:r>
          </a:p>
          <a:p>
            <a:r>
              <a:rPr lang="en-US"/>
              <a:t>MRI films taken with the patient in a neutral and flexed position.</a:t>
            </a:r>
          </a:p>
          <a:p>
            <a:r>
              <a:rPr lang="en-US"/>
              <a:t>The position of the conus medullaris in relation to L1 was then determined.</a:t>
            </a:r>
          </a:p>
        </p:txBody>
      </p:sp>
      <p:sp>
        <p:nvSpPr>
          <p:cNvPr id="569348" name="Text Box 4"/>
          <p:cNvSpPr txBox="1">
            <a:spLocks noChangeArrowheads="1"/>
          </p:cNvSpPr>
          <p:nvPr/>
        </p:nvSpPr>
        <p:spPr bwMode="auto">
          <a:xfrm>
            <a:off x="304800" y="5943600"/>
            <a:ext cx="8458200" cy="915988"/>
          </a:xfrm>
          <a:prstGeom prst="rect">
            <a:avLst/>
          </a:prstGeom>
          <a:noFill/>
          <a:ln w="9525">
            <a:noFill/>
            <a:miter lim="800000"/>
            <a:headEnd/>
            <a:tailEnd/>
          </a:ln>
          <a:effectLst/>
        </p:spPr>
        <p:txBody>
          <a:bodyPr>
            <a:spAutoFit/>
          </a:bodyPr>
          <a:lstStyle/>
          <a:p>
            <a:pPr>
              <a:spcBef>
                <a:spcPct val="50000"/>
              </a:spcBef>
            </a:pPr>
            <a:r>
              <a:rPr lang="en-US"/>
              <a:t>PDW Fettes, K Leslie, S McNabb, PJ Smith.  Effect of spinal flexion on the conus medullaris: a case series using magnetic resonance imaging.  Anaesthesia.  Pp. 521-523.  61, 2006.</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0370" name="Rectangle 2"/>
          <p:cNvSpPr>
            <a:spLocks noGrp="1" noChangeArrowheads="1"/>
          </p:cNvSpPr>
          <p:nvPr>
            <p:ph type="title"/>
          </p:nvPr>
        </p:nvSpPr>
        <p:spPr/>
        <p:txBody>
          <a:bodyPr/>
          <a:lstStyle/>
          <a:p>
            <a:r>
              <a:rPr lang="en-US"/>
              <a:t>Findings</a:t>
            </a:r>
          </a:p>
        </p:txBody>
      </p:sp>
      <p:sp>
        <p:nvSpPr>
          <p:cNvPr id="570371" name="Rectangle 3"/>
          <p:cNvSpPr>
            <a:spLocks noGrp="1" noChangeArrowheads="1"/>
          </p:cNvSpPr>
          <p:nvPr>
            <p:ph sz="quarter" idx="1"/>
          </p:nvPr>
        </p:nvSpPr>
        <p:spPr/>
        <p:txBody>
          <a:bodyPr/>
          <a:lstStyle/>
          <a:p>
            <a:r>
              <a:rPr lang="en-US"/>
              <a:t>With spinal flexion the following occurred:</a:t>
            </a:r>
          </a:p>
          <a:p>
            <a:r>
              <a:rPr lang="en-US"/>
              <a:t>The conus medullaris moved in a cephalad manner in 3 of the 10 subjects</a:t>
            </a:r>
          </a:p>
          <a:p>
            <a:r>
              <a:rPr lang="en-US"/>
              <a:t>The conus medullaris moved in a caudad manner in 3 of the 10 subjects </a:t>
            </a:r>
          </a:p>
          <a:p>
            <a:r>
              <a:rPr lang="en-US"/>
              <a:t>The conus medullaris did not move in either direction in 4 of the 10 subjects</a:t>
            </a:r>
          </a:p>
        </p:txBody>
      </p:sp>
      <p:sp>
        <p:nvSpPr>
          <p:cNvPr id="570372" name="Text Box 4"/>
          <p:cNvSpPr txBox="1">
            <a:spLocks noChangeArrowheads="1"/>
          </p:cNvSpPr>
          <p:nvPr/>
        </p:nvSpPr>
        <p:spPr bwMode="auto">
          <a:xfrm>
            <a:off x="381000" y="5867400"/>
            <a:ext cx="8382000" cy="779463"/>
          </a:xfrm>
          <a:prstGeom prst="rect">
            <a:avLst/>
          </a:prstGeom>
          <a:noFill/>
          <a:ln w="9525">
            <a:noFill/>
            <a:miter lim="800000"/>
            <a:headEnd/>
            <a:tailEnd/>
          </a:ln>
          <a:effectLst/>
        </p:spPr>
        <p:txBody>
          <a:bodyPr>
            <a:spAutoFit/>
          </a:bodyPr>
          <a:lstStyle/>
          <a:p>
            <a:pPr>
              <a:spcBef>
                <a:spcPct val="50000"/>
              </a:spcBef>
            </a:pPr>
            <a:endParaRPr lang="en-US"/>
          </a:p>
          <a:p>
            <a:pPr>
              <a:spcBef>
                <a:spcPct val="50000"/>
              </a:spcBef>
            </a:pPr>
            <a:endParaRPr lang="en-US"/>
          </a:p>
        </p:txBody>
      </p:sp>
      <p:sp>
        <p:nvSpPr>
          <p:cNvPr id="570373" name="Text Box 5"/>
          <p:cNvSpPr txBox="1">
            <a:spLocks noChangeArrowheads="1"/>
          </p:cNvSpPr>
          <p:nvPr/>
        </p:nvSpPr>
        <p:spPr bwMode="auto">
          <a:xfrm>
            <a:off x="381000" y="5867400"/>
            <a:ext cx="8305800" cy="1328738"/>
          </a:xfrm>
          <a:prstGeom prst="rect">
            <a:avLst/>
          </a:prstGeom>
          <a:noFill/>
          <a:ln w="9525">
            <a:noFill/>
            <a:miter lim="800000"/>
            <a:headEnd/>
            <a:tailEnd/>
          </a:ln>
          <a:effectLst/>
        </p:spPr>
        <p:txBody>
          <a:bodyPr>
            <a:spAutoFit/>
          </a:bodyPr>
          <a:lstStyle/>
          <a:p>
            <a:pPr>
              <a:spcBef>
                <a:spcPct val="50000"/>
              </a:spcBef>
            </a:pPr>
            <a:r>
              <a:rPr lang="en-US"/>
              <a:t>PDW Fettes, K Leslie, S McNabb, PJ Smith.  Effect of spinal flexion on the conus medullaris: a case series using magnetic resonance imaging.  Anaesthesia.  Pp. 521-523.  61, 2006.</a:t>
            </a:r>
          </a:p>
          <a:p>
            <a:pPr>
              <a:spcBef>
                <a:spcPct val="50000"/>
              </a:spcBef>
            </a:pPr>
            <a:endParaRPr lang="en-US"/>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1394" name="Rectangle 2"/>
          <p:cNvSpPr>
            <a:spLocks noGrp="1" noChangeArrowheads="1"/>
          </p:cNvSpPr>
          <p:nvPr>
            <p:ph type="title"/>
          </p:nvPr>
        </p:nvSpPr>
        <p:spPr/>
        <p:txBody>
          <a:bodyPr>
            <a:normAutofit fontScale="90000"/>
          </a:bodyPr>
          <a:lstStyle/>
          <a:p>
            <a:r>
              <a:rPr lang="en-US" sz="4000"/>
              <a:t>Spinal cord damage can occur due to improper needle placement due to:</a:t>
            </a:r>
          </a:p>
        </p:txBody>
      </p:sp>
      <p:sp>
        <p:nvSpPr>
          <p:cNvPr id="571395" name="Rectangle 3"/>
          <p:cNvSpPr>
            <a:spLocks noGrp="1" noChangeArrowheads="1"/>
          </p:cNvSpPr>
          <p:nvPr>
            <p:ph sz="quarter" idx="1"/>
          </p:nvPr>
        </p:nvSpPr>
        <p:spPr>
          <a:xfrm>
            <a:off x="457200" y="1905000"/>
            <a:ext cx="8229600" cy="4495800"/>
          </a:xfrm>
        </p:spPr>
        <p:txBody>
          <a:bodyPr/>
          <a:lstStyle/>
          <a:p>
            <a:r>
              <a:rPr lang="en-US"/>
              <a:t>Normal anatomic variability</a:t>
            </a:r>
          </a:p>
          <a:p>
            <a:r>
              <a:rPr lang="en-US"/>
              <a:t>Abnormal conditions (tethered cord)</a:t>
            </a:r>
          </a:p>
          <a:p>
            <a:r>
              <a:rPr lang="en-US"/>
              <a:t>Inaccurate vertebral level assessment</a:t>
            </a:r>
          </a:p>
          <a:p>
            <a:r>
              <a:rPr lang="en-US"/>
              <a:t>Cephalad angulation of the needle</a:t>
            </a:r>
          </a:p>
          <a:p>
            <a:r>
              <a:rPr lang="en-US"/>
              <a:t>Performing a dural puncture at an inappropriately high vertebral level </a:t>
            </a:r>
          </a:p>
        </p:txBody>
      </p:sp>
      <p:sp>
        <p:nvSpPr>
          <p:cNvPr id="571396" name="Text Box 4"/>
          <p:cNvSpPr txBox="1">
            <a:spLocks noChangeArrowheads="1"/>
          </p:cNvSpPr>
          <p:nvPr/>
        </p:nvSpPr>
        <p:spPr bwMode="auto">
          <a:xfrm>
            <a:off x="304800" y="6096000"/>
            <a:ext cx="8839200" cy="1328738"/>
          </a:xfrm>
          <a:prstGeom prst="rect">
            <a:avLst/>
          </a:prstGeom>
          <a:noFill/>
          <a:ln w="9525">
            <a:noFill/>
            <a:miter lim="800000"/>
            <a:headEnd/>
            <a:tailEnd/>
          </a:ln>
          <a:effectLst/>
        </p:spPr>
        <p:txBody>
          <a:bodyPr>
            <a:spAutoFit/>
          </a:bodyPr>
          <a:lstStyle/>
          <a:p>
            <a:pPr>
              <a:spcBef>
                <a:spcPct val="50000"/>
              </a:spcBef>
            </a:pPr>
            <a:r>
              <a:rPr lang="en-US"/>
              <a:t>PDW Fettes, K Leslie, S McNabb, PJ Smith.  Effect of spinal flexion on the conus medullaris: a case series using magnetic resonance imaging.  Anaesthesia.  Pp. 521-523.  61, 2006.</a:t>
            </a:r>
          </a:p>
          <a:p>
            <a:pPr>
              <a:spcBef>
                <a:spcPct val="50000"/>
              </a:spcBef>
            </a:pPr>
            <a:endParaRPr lang="en-US"/>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2418" name="Rectangle 2"/>
          <p:cNvSpPr>
            <a:spLocks noGrp="1" noChangeArrowheads="1"/>
          </p:cNvSpPr>
          <p:nvPr>
            <p:ph type="title"/>
          </p:nvPr>
        </p:nvSpPr>
        <p:spPr/>
        <p:txBody>
          <a:bodyPr/>
          <a:lstStyle/>
          <a:p>
            <a:r>
              <a:rPr lang="en-US"/>
              <a:t>Implications</a:t>
            </a:r>
          </a:p>
        </p:txBody>
      </p:sp>
      <p:sp>
        <p:nvSpPr>
          <p:cNvPr id="572419" name="Rectangle 3"/>
          <p:cNvSpPr>
            <a:spLocks noGrp="1" noChangeArrowheads="1"/>
          </p:cNvSpPr>
          <p:nvPr>
            <p:ph sz="quarter" idx="1"/>
          </p:nvPr>
        </p:nvSpPr>
        <p:spPr/>
        <p:txBody>
          <a:bodyPr/>
          <a:lstStyle/>
          <a:p>
            <a:r>
              <a:rPr lang="en-US"/>
              <a:t>Spinal flexion confers NO protection against spinal cord damage when performing a spinal anesthetic (especially at higher levels)</a:t>
            </a:r>
          </a:p>
          <a:p>
            <a:pPr>
              <a:buFont typeface="Wingdings" pitchFamily="2" charset="2"/>
              <a:buNone/>
            </a:pPr>
            <a:endParaRPr lang="en-US"/>
          </a:p>
        </p:txBody>
      </p:sp>
      <p:sp>
        <p:nvSpPr>
          <p:cNvPr id="572420" name="Text Box 4"/>
          <p:cNvSpPr txBox="1">
            <a:spLocks noChangeArrowheads="1"/>
          </p:cNvSpPr>
          <p:nvPr/>
        </p:nvSpPr>
        <p:spPr bwMode="auto">
          <a:xfrm>
            <a:off x="381000" y="5791200"/>
            <a:ext cx="8382000" cy="1328738"/>
          </a:xfrm>
          <a:prstGeom prst="rect">
            <a:avLst/>
          </a:prstGeom>
          <a:noFill/>
          <a:ln w="9525">
            <a:noFill/>
            <a:miter lim="800000"/>
            <a:headEnd/>
            <a:tailEnd/>
          </a:ln>
          <a:effectLst/>
        </p:spPr>
        <p:txBody>
          <a:bodyPr>
            <a:spAutoFit/>
          </a:bodyPr>
          <a:lstStyle/>
          <a:p>
            <a:pPr>
              <a:spcBef>
                <a:spcPct val="50000"/>
              </a:spcBef>
            </a:pPr>
            <a:r>
              <a:rPr lang="en-US"/>
              <a:t>PDW Fettes, K Leslie, S McNabb, PJ Smith.  Effect of spinal flexion on the conus medullaris: a case series using magnetic resonance imaging.  Anaesthesia.  Pp. 521-523.  61, 2006.</a:t>
            </a:r>
          </a:p>
          <a:p>
            <a:pPr>
              <a:spcBef>
                <a:spcPct val="50000"/>
              </a:spcBef>
            </a:pPr>
            <a:endParaRPr lang="en-US"/>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sz="quarter" idx="1"/>
          </p:nvPr>
        </p:nvSpPr>
        <p:spPr/>
        <p:txBody>
          <a:bodyPr>
            <a:normAutofit fontScale="62500" lnSpcReduction="20000"/>
          </a:bodyPr>
          <a:lstStyle/>
          <a:p>
            <a:endParaRPr lang="en-US" dirty="0" smtClean="0"/>
          </a:p>
          <a:p>
            <a:r>
              <a:rPr lang="en-US" dirty="0" smtClean="0"/>
              <a:t>Brown, D.L. (2005).  Spinal, epidural, and caudal anesthesia.  In R.D. Miller </a:t>
            </a:r>
            <a:r>
              <a:rPr lang="en-US" i="1" dirty="0" smtClean="0"/>
              <a:t>Miller’s Anesthesia, 6</a:t>
            </a:r>
            <a:r>
              <a:rPr lang="en-US" i="1" baseline="30000" dirty="0" smtClean="0"/>
              <a:t>th</a:t>
            </a:r>
            <a:r>
              <a:rPr lang="en-US" i="1" dirty="0" smtClean="0"/>
              <a:t> edition.</a:t>
            </a:r>
            <a:r>
              <a:rPr lang="en-US" dirty="0" smtClean="0"/>
              <a:t> Philadelphia: Elsevier Churchill Livingstone.</a:t>
            </a:r>
          </a:p>
          <a:p>
            <a:endParaRPr lang="en-US" dirty="0" smtClean="0"/>
          </a:p>
          <a:p>
            <a:r>
              <a:rPr lang="en-US" dirty="0" err="1" smtClean="0"/>
              <a:t>Burkard</a:t>
            </a:r>
            <a:r>
              <a:rPr lang="en-US" dirty="0" smtClean="0"/>
              <a:t> J, Lee Olson R., </a:t>
            </a:r>
            <a:r>
              <a:rPr lang="en-US" dirty="0" err="1" smtClean="0"/>
              <a:t>Vacchiano</a:t>
            </a:r>
            <a:r>
              <a:rPr lang="en-US" dirty="0" smtClean="0"/>
              <a:t> CA.  (2005) Regional Anesthesia. In JJ </a:t>
            </a:r>
            <a:r>
              <a:rPr lang="en-US" dirty="0" err="1" smtClean="0"/>
              <a:t>Nagelhout</a:t>
            </a:r>
            <a:r>
              <a:rPr lang="en-US" dirty="0" smtClean="0"/>
              <a:t> &amp; KL </a:t>
            </a:r>
            <a:r>
              <a:rPr lang="en-US" dirty="0" err="1" smtClean="0"/>
              <a:t>Zaglaniczny</a:t>
            </a:r>
            <a:r>
              <a:rPr lang="en-US" dirty="0" smtClean="0"/>
              <a:t> (</a:t>
            </a:r>
            <a:r>
              <a:rPr lang="en-US" dirty="0" err="1" smtClean="0"/>
              <a:t>eds</a:t>
            </a:r>
            <a:r>
              <a:rPr lang="en-US" dirty="0" smtClean="0"/>
              <a:t>) Nurse Anesthesia 3</a:t>
            </a:r>
            <a:r>
              <a:rPr lang="en-US" baseline="30000" dirty="0" smtClean="0"/>
              <a:t>rd</a:t>
            </a:r>
            <a:r>
              <a:rPr lang="en-US" dirty="0" smtClean="0"/>
              <a:t> edition.  Pages 977-1030.</a:t>
            </a:r>
          </a:p>
          <a:p>
            <a:endParaRPr lang="en-US" dirty="0" smtClean="0"/>
          </a:p>
          <a:p>
            <a:r>
              <a:rPr lang="en-US" dirty="0" err="1" smtClean="0"/>
              <a:t>Kleinman</a:t>
            </a:r>
            <a:r>
              <a:rPr lang="en-US" dirty="0" smtClean="0"/>
              <a:t>, W. &amp; Mikhail, M. (2006).  Spinal, epidural, &amp; caudal blocks. In G.E. Morgan et al </a:t>
            </a:r>
            <a:r>
              <a:rPr lang="en-US" i="1" dirty="0" smtClean="0"/>
              <a:t>Clinical Anesthesiology, 4</a:t>
            </a:r>
            <a:r>
              <a:rPr lang="en-US" i="1" baseline="30000" dirty="0" smtClean="0"/>
              <a:t>th</a:t>
            </a:r>
            <a:r>
              <a:rPr lang="en-US" i="1" dirty="0" smtClean="0"/>
              <a:t> edition.</a:t>
            </a:r>
            <a:r>
              <a:rPr lang="en-US" dirty="0" smtClean="0"/>
              <a:t>  New York: Lange Medical Books.</a:t>
            </a:r>
          </a:p>
          <a:p>
            <a:endParaRPr lang="en-US" dirty="0" smtClean="0"/>
          </a:p>
          <a:p>
            <a:r>
              <a:rPr lang="en-US" dirty="0" smtClean="0"/>
              <a:t>Warren, D.T. &amp; Liu, S.S. (2008).  Neuraxial Anesthesia.  In D.E. </a:t>
            </a:r>
            <a:r>
              <a:rPr lang="en-US" dirty="0" err="1" smtClean="0"/>
              <a:t>Longnecker</a:t>
            </a:r>
            <a:r>
              <a:rPr lang="en-US" dirty="0" smtClean="0"/>
              <a:t> et al (</a:t>
            </a:r>
            <a:r>
              <a:rPr lang="en-US" dirty="0" err="1" smtClean="0"/>
              <a:t>eds</a:t>
            </a:r>
            <a:r>
              <a:rPr lang="en-US" dirty="0" smtClean="0"/>
              <a:t>) </a:t>
            </a:r>
            <a:r>
              <a:rPr lang="en-US" i="1" dirty="0" smtClean="0"/>
              <a:t>Anesthesiology.</a:t>
            </a:r>
            <a:r>
              <a:rPr lang="en-US" dirty="0" smtClean="0"/>
              <a:t>  New York: McGraw-Hill Medical.</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811</TotalTime>
  <Words>2429</Words>
  <Application>Microsoft Office PowerPoint</Application>
  <PresentationFormat>On-screen Show (4:3)</PresentationFormat>
  <Paragraphs>310</Paragraphs>
  <Slides>75</Slides>
  <Notes>75</Notes>
  <HiddenSlides>0</HiddenSlides>
  <MMClips>0</MMClips>
  <ScaleCrop>false</ScaleCrop>
  <HeadingPairs>
    <vt:vector size="4" baseType="variant">
      <vt:variant>
        <vt:lpstr>Theme</vt:lpstr>
      </vt:variant>
      <vt:variant>
        <vt:i4>1</vt:i4>
      </vt:variant>
      <vt:variant>
        <vt:lpstr>Slide Titles</vt:lpstr>
      </vt:variant>
      <vt:variant>
        <vt:i4>75</vt:i4>
      </vt:variant>
    </vt:vector>
  </HeadingPairs>
  <TitlesOfParts>
    <vt:vector size="76" baseType="lpstr">
      <vt:lpstr>Median</vt:lpstr>
      <vt:lpstr>Neuraxial Blockade Anatomy and Landmarks</vt:lpstr>
      <vt:lpstr>Disclaimer</vt:lpstr>
      <vt:lpstr>Knowledge of anatomy for neuraxial blockade is essential!</vt:lpstr>
      <vt:lpstr>Vertebral Anatomy</vt:lpstr>
      <vt:lpstr>The bony vertebral column provides</vt:lpstr>
      <vt:lpstr>Vertebral Anatomy</vt:lpstr>
      <vt:lpstr>Slide 7</vt:lpstr>
      <vt:lpstr>Atlas or 1st Cervical Vertebrae</vt:lpstr>
      <vt:lpstr>Thoracic vertebrae </vt:lpstr>
      <vt:lpstr>Sacrum</vt:lpstr>
      <vt:lpstr>Individual Vertebrae Anatomy</vt:lpstr>
      <vt:lpstr>Vertebral Anatomy</vt:lpstr>
      <vt:lpstr>Vertebral Anatomy- Side View</vt:lpstr>
      <vt:lpstr>Vertebral Anatomy- Top View</vt:lpstr>
      <vt:lpstr>Slide 15</vt:lpstr>
      <vt:lpstr>The Bony Boundaries of the Spinal Canal</vt:lpstr>
      <vt:lpstr>Angle of Transverse Process and Size of Interlaminar Spaces</vt:lpstr>
      <vt:lpstr>Slide 18</vt:lpstr>
      <vt:lpstr>Slide 19</vt:lpstr>
      <vt:lpstr>Ligaments that support the vertebral column</vt:lpstr>
      <vt:lpstr>Ligaments</vt:lpstr>
      <vt:lpstr>Blood Supply to the Spinal Cord</vt:lpstr>
      <vt:lpstr>Blood Supply to the Spinal Cord</vt:lpstr>
      <vt:lpstr>The Subarachnoid Space is a continuous space that contains</vt:lpstr>
      <vt:lpstr>It is in direct communication with the Brain Stem</vt:lpstr>
      <vt:lpstr>Sterile Technique is Essential!  Remember the continuous/direct communication!</vt:lpstr>
      <vt:lpstr>Anatomical Considerations of the Spinal Cord and Neuraxial Blockade.</vt:lpstr>
      <vt:lpstr>Be careful where you place your needle!</vt:lpstr>
      <vt:lpstr>Termination of Spinal Cord</vt:lpstr>
      <vt:lpstr>For The Anatomically Challenged</vt:lpstr>
      <vt:lpstr>Spinal Nerve Roots</vt:lpstr>
      <vt:lpstr>Spinal Nerve Roots</vt:lpstr>
      <vt:lpstr>Location of Dorsal Roots and Anterior Roots</vt:lpstr>
      <vt:lpstr>Cerebral Spinal Fluid (CSF)</vt:lpstr>
      <vt:lpstr>CSF</vt:lpstr>
      <vt:lpstr>CSF</vt:lpstr>
      <vt:lpstr>Surrounding Membranes</vt:lpstr>
      <vt:lpstr>Membranes that surround the spinal cord</vt:lpstr>
      <vt:lpstr>Slide 39</vt:lpstr>
      <vt:lpstr>Filum Terminale</vt:lpstr>
      <vt:lpstr>Membranes that surround the spinal cord</vt:lpstr>
      <vt:lpstr>Slide 42</vt:lpstr>
      <vt:lpstr>Epidural Space Anatomy</vt:lpstr>
      <vt:lpstr>Epidural Space Anatomy</vt:lpstr>
      <vt:lpstr>Epidural Space is not uniform</vt:lpstr>
      <vt:lpstr>Epidural Space Anatomy</vt:lpstr>
      <vt:lpstr>The Bounds of the Epidural Space are as follows:</vt:lpstr>
      <vt:lpstr>Contents of the Epidural Space</vt:lpstr>
      <vt:lpstr>Age induced changes of the epidural space</vt:lpstr>
      <vt:lpstr>Ligamentum Flavum</vt:lpstr>
      <vt:lpstr>Ligamentum Flavum</vt:lpstr>
      <vt:lpstr>Ligamentum Flavum</vt:lpstr>
      <vt:lpstr>Ligamentum Flavum</vt:lpstr>
      <vt:lpstr>Posterior to the Ligamentum Flavum</vt:lpstr>
      <vt:lpstr>Slide 55</vt:lpstr>
      <vt:lpstr>Unilateral Anesthesia and Epidural Anatomy </vt:lpstr>
      <vt:lpstr>Surface Anatomy and Landmarks</vt:lpstr>
      <vt:lpstr>Spinous Processes</vt:lpstr>
      <vt:lpstr>Palpation of Spinous Process</vt:lpstr>
      <vt:lpstr>Angle of the spinous process</vt:lpstr>
      <vt:lpstr>Spinous Processes</vt:lpstr>
      <vt:lpstr>Lumbar Extension versus Flexion</vt:lpstr>
      <vt:lpstr>Spinous Processes</vt:lpstr>
      <vt:lpstr>Locating prominent cervical and thoracic vertebrae</vt:lpstr>
      <vt:lpstr>Importance of these Landmarks</vt:lpstr>
      <vt:lpstr>What is Tuffier’s Line?</vt:lpstr>
      <vt:lpstr>Slide 67</vt:lpstr>
      <vt:lpstr>Slide 68</vt:lpstr>
      <vt:lpstr>The Posterior Iliac Spines</vt:lpstr>
      <vt:lpstr>Don’t count on the conus medullaris moving up with spinal flexion</vt:lpstr>
      <vt:lpstr>In vivo study of conus medullaris movement</vt:lpstr>
      <vt:lpstr>Findings</vt:lpstr>
      <vt:lpstr>Spinal cord damage can occur due to improper needle placement due to:</vt:lpstr>
      <vt:lpstr>Implications</vt:lpstr>
      <vt:lpstr>References</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Neuraxial Blockade Anatomy and Landmarks</dc:title>
  <dc:creator>Preferred Customer</dc:creator>
  <cp:lastModifiedBy> </cp:lastModifiedBy>
  <cp:revision>50</cp:revision>
  <cp:lastPrinted>1601-01-01T00:00:00Z</cp:lastPrinted>
  <dcterms:created xsi:type="dcterms:W3CDTF">2005-10-19T19:04:47Z</dcterms:created>
  <dcterms:modified xsi:type="dcterms:W3CDTF">2009-11-27T12:45:15Z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7</vt:i4>
  </property>
</Properties>
</file>