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notesSlides/notesSlide2.xml" ContentType="application/vnd.openxmlformats-officedocument.presentationml.notes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Layouts/slideLayout6.xml" ContentType="application/vnd.openxmlformats-officedocument.presentationml.slideLayout+xml"/>
  <Override PartName="/ppt/notesSlides/notesSlide38.xml" ContentType="application/vnd.openxmlformats-officedocument.presentationml.notesSlide+xml"/>
  <Override PartName="/ppt/notesSlides/notesSlide49.xml" ContentType="application/vnd.openxmlformats-officedocument.presentationml.notesSlide+xml"/>
  <Override PartName="/ppt/slides/slide25.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notesSlides/notesSlide27.xml" ContentType="application/vnd.openxmlformats-officedocument.presentationml.notesSlide+xml"/>
  <Override PartName="/ppt/notesSlides/notesSlide45.xml" ContentType="application/vnd.openxmlformats-officedocument.presentationml.notesSlide+xml"/>
  <Default Extension="xml" ContentType="application/xml"/>
  <Override PartName="/ppt/slides/slide14.xml" ContentType="application/vnd.openxmlformats-officedocument.presentationml.slide+xml"/>
  <Override PartName="/ppt/slides/slide32.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notesSlides/notesSlide16.xml" ContentType="application/vnd.openxmlformats-officedocument.presentationml.notesSlide+xml"/>
  <Override PartName="/ppt/notesSlides/notesSlide34.xml" ContentType="application/vnd.openxmlformats-officedocument.presentationml.notesSlide+xml"/>
  <Override PartName="/ppt/slides/slide1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notesSlides/notesSlide23.xml" ContentType="application/vnd.openxmlformats-officedocument.presentationml.notesSlide+xml"/>
  <Override PartName="/ppt/notesSlides/notesSlide41.xml" ContentType="application/vnd.openxmlformats-officedocument.presentationml.notesSlide+xml"/>
  <Override PartName="/docProps/custom.xml" ContentType="application/vnd.openxmlformats-officedocument.custom-properties+xml"/>
  <Override PartName="/ppt/notesSlides/notesSlide12.xml" ContentType="application/vnd.openxmlformats-officedocument.presentationml.notesSlide+xml"/>
  <Override PartName="/ppt/notesSlides/notesSlide30.xml" ContentType="application/vnd.openxmlformats-officedocument.presentationml.notesSlide+xml"/>
  <Override PartName="/ppt/notesSlides/notesSlide7.xml" ContentType="application/vnd.openxmlformats-officedocument.presentationml.notesSlide+xml"/>
  <Override PartName="/ppt/diagrams/layout1.xml" ContentType="application/vnd.openxmlformats-officedocument.drawingml.diagramLayout+xml"/>
  <Override PartName="/ppt/slides/slide7.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5.xml" ContentType="application/vnd.openxmlformats-officedocument.presentationml.notesSlide+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Override PartName="/ppt/notesSlides/notesSlide3.xml" ContentType="application/vnd.openxmlformats-officedocument.presentationml.notesSlide+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notesSlides/notesSlide19.xml" ContentType="application/vnd.openxmlformats-officedocument.presentationml.notesSlide+xml"/>
  <Override PartName="/ppt/diagrams/drawing1.xml" ContentType="application/vnd.ms-office.drawingml.diagramDrawing+xml"/>
  <Override PartName="/ppt/notesSlides/notesSlide39.xml" ContentType="application/vnd.openxmlformats-officedocument.presentationml.notesSlide+xml"/>
  <Override PartName="/ppt/notesSlides/notesSlide48.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Default Extension="jpeg" ContentType="image/jpeg"/>
  <Override PartName="/ppt/slideLayouts/slideLayout3.xml" ContentType="application/vnd.openxmlformats-officedocument.presentationml.slideLayout+xml"/>
  <Override PartName="/ppt/notesSlides/notesSlide17.xml" ContentType="application/vnd.openxmlformats-officedocument.presentationml.notesSlide+xml"/>
  <Override PartName="/ppt/diagrams/quickStyle1.xml" ContentType="application/vnd.openxmlformats-officedocument.drawingml.diagramStyle+xml"/>
  <Override PartName="/ppt/notesSlides/notesSlide28.xml" ContentType="application/vnd.openxmlformats-officedocument.presentationml.notesSlide+xml"/>
  <Override PartName="/ppt/notesSlides/notesSlide37.xml" ContentType="application/vnd.openxmlformats-officedocument.presentationml.notesSlide+xml"/>
  <Override PartName="/ppt/notesSlides/notesSlide46.xml" ContentType="application/vnd.openxmlformats-officedocument.presentationml.notesSlide+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Layouts/slideLayout1.xml" ContentType="application/vnd.openxmlformats-officedocument.presentationml.slideLayout+xml"/>
  <Override PartName="/ppt/notesSlides/notesSlide15.xml" ContentType="application/vnd.openxmlformats-officedocument.presentationml.notesSlide+xml"/>
  <Override PartName="/ppt/notesSlides/notesSlide24.xml" ContentType="application/vnd.openxmlformats-officedocument.presentationml.notesSlide+xml"/>
  <Override PartName="/ppt/notesSlides/notesSlide26.xml" ContentType="application/vnd.openxmlformats-officedocument.presentationml.notesSlide+xml"/>
  <Override PartName="/ppt/notesSlides/notesSlide35.xml" ContentType="application/vnd.openxmlformats-officedocument.presentationml.notesSlide+xml"/>
  <Override PartName="/ppt/notesSlides/notesSlide44.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notesSlides/notesSlide13.xml" ContentType="application/vnd.openxmlformats-officedocument.presentationml.notesSlide+xml"/>
  <Override PartName="/ppt/notesSlides/notesSlide22.xml" ContentType="application/vnd.openxmlformats-officedocument.presentationml.notesSlide+xml"/>
  <Override PartName="/ppt/notesSlides/notesSlide33.xml" ContentType="application/vnd.openxmlformats-officedocument.presentationml.notesSlide+xml"/>
  <Override PartName="/ppt/notesSlides/notesSlide42.xml" ContentType="application/vnd.openxmlformats-officedocument.presentationml.notesSlide+xml"/>
  <Override PartName="/ppt/notesSlides/notesSlide51.xml" ContentType="application/vnd.openxmlformats-officedocument.presentationml.notesSlide+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11.xml" ContentType="application/vnd.openxmlformats-officedocument.presentationml.notesSlide+xml"/>
  <Override PartName="/ppt/notesSlides/notesSlide20.xml" ContentType="application/vnd.openxmlformats-officedocument.presentationml.notesSlide+xml"/>
  <Override PartName="/ppt/notesSlides/notesSlide31.xml" ContentType="application/vnd.openxmlformats-officedocument.presentationml.notesSlide+xml"/>
  <Override PartName="/ppt/notesSlides/notesSlide40.xml" ContentType="application/vnd.openxmlformats-officedocument.presentationml.notesSlide+xml"/>
  <Override PartName="/ppt/notesSlides/notesSlide6.xml" ContentType="application/vnd.openxmlformats-officedocument.presentationml.notesSlide+xml"/>
  <Override PartName="/ppt/slides/slide8.xml" ContentType="application/vnd.openxmlformats-officedocument.presentationml.slide+xml"/>
  <Override PartName="/ppt/slides/slide49.xml" ContentType="application/vnd.openxmlformats-officedocument.presentationml.slide+xml"/>
  <Override PartName="/ppt/handoutMasters/handoutMaster1.xml" ContentType="application/vnd.openxmlformats-officedocument.presentationml.handoutMaster+xml"/>
  <Override PartName="/ppt/notesSlides/notesSlide4.xml" ContentType="application/vnd.openxmlformats-officedocument.presentationml.notesSlide+xml"/>
  <Override PartName="/ppt/diagrams/data1.xml" ContentType="application/vnd.openxmlformats-officedocument.drawingml.diagramData+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diagrams/colors1.xml" ContentType="application/vnd.openxmlformats-officedocument.drawingml.diagramColors+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theme/theme3.xml" ContentType="application/vnd.openxmlformats-officedocument.theme+xml"/>
  <Override PartName="/ppt/notesSlides/notesSlide29.xml" ContentType="application/vnd.openxmlformats-officedocument.presentationml.notesSlide+xml"/>
  <Override PartName="/ppt/notesSlides/notesSlide47.xml" ContentType="application/vnd.openxmlformats-officedocument.presentationml.notesSlide+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notesSlides/notesSlide18.xml" ContentType="application/vnd.openxmlformats-officedocument.presentationml.notesSlide+xml"/>
  <Override PartName="/ppt/notesSlides/notesSlide36.xml" ContentType="application/vnd.openxmlformats-officedocument.presentationml.notesSlide+xml"/>
  <Default Extension="rels" ContentType="application/vnd.openxmlformats-package.relationships+xml"/>
  <Override PartName="/ppt/slides/slide23.xml" ContentType="application/vnd.openxmlformats-officedocument.presentationml.slide+xml"/>
  <Override PartName="/ppt/slides/slide41.xml" ContentType="application/vnd.openxmlformats-officedocument.presentationml.slide+xml"/>
  <Override PartName="/ppt/notesSlides/notesSlide25.xml" ContentType="application/vnd.openxmlformats-officedocument.presentationml.notesSlide+xml"/>
  <Override PartName="/ppt/notesSlides/notesSlide43.xml" ContentType="application/vnd.openxmlformats-officedocument.presentationml.notesSlide+xml"/>
  <Override PartName="/ppt/slides/slide12.xml" ContentType="application/vnd.openxmlformats-officedocument.presentationml.slide+xml"/>
  <Override PartName="/ppt/slides/slide30.xml" ContentType="application/vnd.openxmlformats-officedocument.presentationml.slide+xml"/>
  <Override PartName="/ppt/slideLayouts/slideLayout11.xml" ContentType="application/vnd.openxmlformats-officedocument.presentationml.slideLayout+xml"/>
  <Override PartName="/ppt/notesSlides/notesSlide14.xml" ContentType="application/vnd.openxmlformats-officedocument.presentationml.notesSlide+xml"/>
  <Override PartName="/ppt/notesSlides/notesSlide32.xml" ContentType="application/vnd.openxmlformats-officedocument.presentationml.notesSlide+xml"/>
  <Override PartName="/ppt/notesSlides/notesSlide9.xml" ContentType="application/vnd.openxmlformats-officedocument.presentationml.notesSlide+xml"/>
  <Override PartName="/ppt/notesSlides/notesSlide21.xml" ContentType="application/vnd.openxmlformats-officedocument.presentationml.notesSlide+xml"/>
  <Override PartName="/ppt/notesSlides/notesSlide50.xml" ContentType="application/vnd.openxmlformats-officedocument.presentationml.notesSlide+xml"/>
  <Override PartName="/ppt/notesSlides/notesSlide10.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31" r:id="rId1"/>
  </p:sldMasterIdLst>
  <p:notesMasterIdLst>
    <p:notesMasterId r:id="rId53"/>
  </p:notesMasterIdLst>
  <p:handoutMasterIdLst>
    <p:handoutMasterId r:id="rId54"/>
  </p:handoutMasterIdLst>
  <p:sldIdLst>
    <p:sldId id="256" r:id="rId2"/>
    <p:sldId id="311" r:id="rId3"/>
    <p:sldId id="264" r:id="rId4"/>
    <p:sldId id="265" r:id="rId5"/>
    <p:sldId id="266" r:id="rId6"/>
    <p:sldId id="258" r:id="rId7"/>
    <p:sldId id="269" r:id="rId8"/>
    <p:sldId id="267" r:id="rId9"/>
    <p:sldId id="268" r:id="rId10"/>
    <p:sldId id="270" r:id="rId11"/>
    <p:sldId id="307" r:id="rId12"/>
    <p:sldId id="271" r:id="rId13"/>
    <p:sldId id="272" r:id="rId14"/>
    <p:sldId id="273" r:id="rId15"/>
    <p:sldId id="274" r:id="rId16"/>
    <p:sldId id="275" r:id="rId17"/>
    <p:sldId id="276" r:id="rId18"/>
    <p:sldId id="259" r:id="rId19"/>
    <p:sldId id="277" r:id="rId20"/>
    <p:sldId id="278" r:id="rId21"/>
    <p:sldId id="279" r:id="rId22"/>
    <p:sldId id="281" r:id="rId23"/>
    <p:sldId id="282" r:id="rId24"/>
    <p:sldId id="308" r:id="rId25"/>
    <p:sldId id="283" r:id="rId26"/>
    <p:sldId id="284" r:id="rId27"/>
    <p:sldId id="285" r:id="rId28"/>
    <p:sldId id="286" r:id="rId29"/>
    <p:sldId id="287" r:id="rId30"/>
    <p:sldId id="288" r:id="rId31"/>
    <p:sldId id="260" r:id="rId32"/>
    <p:sldId id="289" r:id="rId33"/>
    <p:sldId id="290" r:id="rId34"/>
    <p:sldId id="291" r:id="rId35"/>
    <p:sldId id="292" r:id="rId36"/>
    <p:sldId id="293" r:id="rId37"/>
    <p:sldId id="294" r:id="rId38"/>
    <p:sldId id="295" r:id="rId39"/>
    <p:sldId id="296" r:id="rId40"/>
    <p:sldId id="261" r:id="rId41"/>
    <p:sldId id="297" r:id="rId42"/>
    <p:sldId id="262" r:id="rId43"/>
    <p:sldId id="298" r:id="rId44"/>
    <p:sldId id="299" r:id="rId45"/>
    <p:sldId id="263" r:id="rId46"/>
    <p:sldId id="300" r:id="rId47"/>
    <p:sldId id="309" r:id="rId48"/>
    <p:sldId id="310" r:id="rId49"/>
    <p:sldId id="303" r:id="rId50"/>
    <p:sldId id="304" r:id="rId51"/>
    <p:sldId id="312" r:id="rId52"/>
  </p:sldIdLst>
  <p:sldSz cx="9144000" cy="6858000" type="screen4x3"/>
  <p:notesSz cx="6858000" cy="9067800"/>
  <p:defaultTextStyle>
    <a:defPPr>
      <a:defRPr lang="en-US"/>
    </a:defPPr>
    <a:lvl1pPr algn="l" rtl="0" eaLnBrk="0" fontAlgn="base" hangingPunct="0">
      <a:spcBef>
        <a:spcPct val="0"/>
      </a:spcBef>
      <a:spcAft>
        <a:spcPct val="0"/>
      </a:spcAft>
      <a:defRPr kern="1200">
        <a:solidFill>
          <a:schemeClr val="tx1"/>
        </a:solidFill>
        <a:latin typeface="Tahoma" charset="0"/>
        <a:ea typeface="+mn-ea"/>
        <a:cs typeface="+mn-cs"/>
      </a:defRPr>
    </a:lvl1pPr>
    <a:lvl2pPr marL="457200" algn="l" rtl="0" eaLnBrk="0" fontAlgn="base" hangingPunct="0">
      <a:spcBef>
        <a:spcPct val="0"/>
      </a:spcBef>
      <a:spcAft>
        <a:spcPct val="0"/>
      </a:spcAft>
      <a:defRPr kern="1200">
        <a:solidFill>
          <a:schemeClr val="tx1"/>
        </a:solidFill>
        <a:latin typeface="Tahoma" charset="0"/>
        <a:ea typeface="+mn-ea"/>
        <a:cs typeface="+mn-cs"/>
      </a:defRPr>
    </a:lvl2pPr>
    <a:lvl3pPr marL="914400" algn="l" rtl="0" eaLnBrk="0" fontAlgn="base" hangingPunct="0">
      <a:spcBef>
        <a:spcPct val="0"/>
      </a:spcBef>
      <a:spcAft>
        <a:spcPct val="0"/>
      </a:spcAft>
      <a:defRPr kern="1200">
        <a:solidFill>
          <a:schemeClr val="tx1"/>
        </a:solidFill>
        <a:latin typeface="Tahoma" charset="0"/>
        <a:ea typeface="+mn-ea"/>
        <a:cs typeface="+mn-cs"/>
      </a:defRPr>
    </a:lvl3pPr>
    <a:lvl4pPr marL="1371600" algn="l" rtl="0" eaLnBrk="0" fontAlgn="base" hangingPunct="0">
      <a:spcBef>
        <a:spcPct val="0"/>
      </a:spcBef>
      <a:spcAft>
        <a:spcPct val="0"/>
      </a:spcAft>
      <a:defRPr kern="1200">
        <a:solidFill>
          <a:schemeClr val="tx1"/>
        </a:solidFill>
        <a:latin typeface="Tahoma" charset="0"/>
        <a:ea typeface="+mn-ea"/>
        <a:cs typeface="+mn-cs"/>
      </a:defRPr>
    </a:lvl4pPr>
    <a:lvl5pPr marL="1828800" algn="l" rtl="0" eaLnBrk="0" fontAlgn="base" hangingPunct="0">
      <a:spcBef>
        <a:spcPct val="0"/>
      </a:spcBef>
      <a:spcAft>
        <a:spcPct val="0"/>
      </a:spcAft>
      <a:defRPr kern="1200">
        <a:solidFill>
          <a:schemeClr val="tx1"/>
        </a:solidFill>
        <a:latin typeface="Tahoma" charset="0"/>
        <a:ea typeface="+mn-ea"/>
        <a:cs typeface="+mn-cs"/>
      </a:defRPr>
    </a:lvl5pPr>
    <a:lvl6pPr marL="2286000" algn="l" defTabSz="914400" rtl="0" eaLnBrk="1" latinLnBrk="0" hangingPunct="1">
      <a:defRPr kern="1200">
        <a:solidFill>
          <a:schemeClr val="tx1"/>
        </a:solidFill>
        <a:latin typeface="Tahoma" charset="0"/>
        <a:ea typeface="+mn-ea"/>
        <a:cs typeface="+mn-cs"/>
      </a:defRPr>
    </a:lvl6pPr>
    <a:lvl7pPr marL="2743200" algn="l" defTabSz="914400" rtl="0" eaLnBrk="1" latinLnBrk="0" hangingPunct="1">
      <a:defRPr kern="1200">
        <a:solidFill>
          <a:schemeClr val="tx1"/>
        </a:solidFill>
        <a:latin typeface="Tahoma" charset="0"/>
        <a:ea typeface="+mn-ea"/>
        <a:cs typeface="+mn-cs"/>
      </a:defRPr>
    </a:lvl7pPr>
    <a:lvl8pPr marL="3200400" algn="l" defTabSz="914400" rtl="0" eaLnBrk="1" latinLnBrk="0" hangingPunct="1">
      <a:defRPr kern="1200">
        <a:solidFill>
          <a:schemeClr val="tx1"/>
        </a:solidFill>
        <a:latin typeface="Tahoma" charset="0"/>
        <a:ea typeface="+mn-ea"/>
        <a:cs typeface="+mn-cs"/>
      </a:defRPr>
    </a:lvl8pPr>
    <a:lvl9pPr marL="3657600" algn="l" defTabSz="914400" rtl="0" eaLnBrk="1" latinLnBrk="0" hangingPunct="1">
      <a:defRPr kern="1200">
        <a:solidFill>
          <a:schemeClr val="tx1"/>
        </a:solidFill>
        <a:latin typeface="Tahoma"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99" d="100"/>
          <a:sy n="99" d="100"/>
        </p:scale>
        <p:origin x="-108" y="-282"/>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handoutMaster" Target="handoutMasters/handout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notesMaster" Target="notesMasters/notesMaster1.xml"/><Relationship Id="rId58"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9A0D1D09-4206-4202-AD64-ACB9AAECF5D6}" type="doc">
      <dgm:prSet loTypeId="urn:microsoft.com/office/officeart/2005/8/layout/cycle1" loCatId="cycle" qsTypeId="urn:microsoft.com/office/officeart/2005/8/quickstyle/simple1" qsCatId="simple" csTypeId="urn:microsoft.com/office/officeart/2005/8/colors/accent1_2" csCatId="accent1" phldr="1"/>
      <dgm:spPr/>
      <dgm:t>
        <a:bodyPr/>
        <a:lstStyle/>
        <a:p>
          <a:endParaRPr lang="en-US"/>
        </a:p>
      </dgm:t>
    </dgm:pt>
    <dgm:pt modelId="{68930CE1-1F7D-4AFD-B03B-95589031C247}">
      <dgm:prSet phldrT="[Text]"/>
      <dgm:spPr/>
      <dgm:t>
        <a:bodyPr/>
        <a:lstStyle/>
        <a:p>
          <a:r>
            <a:rPr lang="en-US" dirty="0" smtClean="0">
              <a:solidFill>
                <a:srgbClr val="FF0000"/>
              </a:solidFill>
            </a:rPr>
            <a:t>2.  Results in decreased right atrial filling </a:t>
          </a:r>
          <a:endParaRPr lang="en-US" dirty="0">
            <a:solidFill>
              <a:srgbClr val="FF0000"/>
            </a:solidFill>
          </a:endParaRPr>
        </a:p>
      </dgm:t>
    </dgm:pt>
    <dgm:pt modelId="{09B74B26-021A-4D1D-BE2D-AB861E63DCA9}" type="parTrans" cxnId="{83DD1868-6213-495E-8F28-DCB7D0CE29D4}">
      <dgm:prSet/>
      <dgm:spPr/>
      <dgm:t>
        <a:bodyPr/>
        <a:lstStyle/>
        <a:p>
          <a:endParaRPr lang="en-US"/>
        </a:p>
      </dgm:t>
    </dgm:pt>
    <dgm:pt modelId="{DA85FAA6-625B-4217-82AA-740EDFE7F0FB}" type="sibTrans" cxnId="{83DD1868-6213-495E-8F28-DCB7D0CE29D4}">
      <dgm:prSet/>
      <dgm:spPr/>
      <dgm:t>
        <a:bodyPr/>
        <a:lstStyle/>
        <a:p>
          <a:endParaRPr lang="en-US"/>
        </a:p>
      </dgm:t>
    </dgm:pt>
    <dgm:pt modelId="{FEB0179D-E9DD-4FAE-8382-72B1BA4E5C69}">
      <dgm:prSet phldrT="[Text]"/>
      <dgm:spPr/>
      <dgm:t>
        <a:bodyPr/>
        <a:lstStyle/>
        <a:p>
          <a:r>
            <a:rPr lang="en-US" dirty="0" smtClean="0">
              <a:solidFill>
                <a:srgbClr val="FF0000"/>
              </a:solidFill>
            </a:rPr>
            <a:t>3.  Results in decreased stimulation of intrinsic chronotropic receptors   </a:t>
          </a:r>
          <a:endParaRPr lang="en-US" dirty="0">
            <a:solidFill>
              <a:srgbClr val="FF0000"/>
            </a:solidFill>
          </a:endParaRPr>
        </a:p>
      </dgm:t>
    </dgm:pt>
    <dgm:pt modelId="{93B20365-17F8-4316-BEA2-27953682A668}" type="parTrans" cxnId="{AF9A517E-04B8-4E37-BF51-2735DED40D9D}">
      <dgm:prSet/>
      <dgm:spPr/>
      <dgm:t>
        <a:bodyPr/>
        <a:lstStyle/>
        <a:p>
          <a:endParaRPr lang="en-US"/>
        </a:p>
      </dgm:t>
    </dgm:pt>
    <dgm:pt modelId="{4D10B6FD-2FE3-49B7-A1D7-EE64E49E3A96}" type="sibTrans" cxnId="{AF9A517E-04B8-4E37-BF51-2735DED40D9D}">
      <dgm:prSet/>
      <dgm:spPr/>
      <dgm:t>
        <a:bodyPr/>
        <a:lstStyle/>
        <a:p>
          <a:endParaRPr lang="en-US"/>
        </a:p>
      </dgm:t>
    </dgm:pt>
    <dgm:pt modelId="{AD5CA014-6139-41B2-9CAC-42FA0233C8EA}">
      <dgm:prSet phldrT="[Text]"/>
      <dgm:spPr/>
      <dgm:t>
        <a:bodyPr/>
        <a:lstStyle/>
        <a:p>
          <a:r>
            <a:rPr lang="en-US" dirty="0" smtClean="0">
              <a:solidFill>
                <a:srgbClr val="FF0000"/>
              </a:solidFill>
            </a:rPr>
            <a:t>4.  Results in decreased heart rate </a:t>
          </a:r>
          <a:endParaRPr lang="en-US" dirty="0">
            <a:solidFill>
              <a:srgbClr val="FF0000"/>
            </a:solidFill>
          </a:endParaRPr>
        </a:p>
      </dgm:t>
    </dgm:pt>
    <dgm:pt modelId="{82C67AE7-3425-4FCA-9D14-B341476A0E3B}" type="parTrans" cxnId="{BB4F0F5B-9792-45F3-BE39-C59CC045522F}">
      <dgm:prSet/>
      <dgm:spPr/>
      <dgm:t>
        <a:bodyPr/>
        <a:lstStyle/>
        <a:p>
          <a:endParaRPr lang="en-US"/>
        </a:p>
      </dgm:t>
    </dgm:pt>
    <dgm:pt modelId="{46BD5F83-5D2E-4033-8121-AD7C47AFFA60}" type="sibTrans" cxnId="{BB4F0F5B-9792-45F3-BE39-C59CC045522F}">
      <dgm:prSet/>
      <dgm:spPr/>
      <dgm:t>
        <a:bodyPr/>
        <a:lstStyle/>
        <a:p>
          <a:endParaRPr lang="en-US"/>
        </a:p>
      </dgm:t>
    </dgm:pt>
    <dgm:pt modelId="{109B9BF5-4F2C-418A-AF9F-38C88C0E36B2}">
      <dgm:prSet phldrT="[Text]"/>
      <dgm:spPr/>
      <dgm:t>
        <a:bodyPr/>
        <a:lstStyle/>
        <a:p>
          <a:r>
            <a:rPr lang="en-US" dirty="0" smtClean="0">
              <a:solidFill>
                <a:srgbClr val="FF0000"/>
              </a:solidFill>
            </a:rPr>
            <a:t>1.  Decreased SRV</a:t>
          </a:r>
          <a:endParaRPr lang="en-US" dirty="0">
            <a:solidFill>
              <a:srgbClr val="FF0000"/>
            </a:solidFill>
          </a:endParaRPr>
        </a:p>
      </dgm:t>
    </dgm:pt>
    <dgm:pt modelId="{EDA3C378-FD81-4B5B-A467-FC7E1B963C31}" type="parTrans" cxnId="{CB87BA11-456B-4593-B4B0-6A5A0CCCD163}">
      <dgm:prSet/>
      <dgm:spPr/>
      <dgm:t>
        <a:bodyPr/>
        <a:lstStyle/>
        <a:p>
          <a:endParaRPr lang="en-US"/>
        </a:p>
      </dgm:t>
    </dgm:pt>
    <dgm:pt modelId="{949F8471-54EA-4611-B834-7AF0E2B7AFF1}" type="sibTrans" cxnId="{CB87BA11-456B-4593-B4B0-6A5A0CCCD163}">
      <dgm:prSet/>
      <dgm:spPr/>
      <dgm:t>
        <a:bodyPr/>
        <a:lstStyle/>
        <a:p>
          <a:endParaRPr lang="en-US"/>
        </a:p>
      </dgm:t>
    </dgm:pt>
    <dgm:pt modelId="{A05D5C81-0267-4E03-9D9B-37DB59CD17CA}" type="pres">
      <dgm:prSet presAssocID="{9A0D1D09-4206-4202-AD64-ACB9AAECF5D6}" presName="cycle" presStyleCnt="0">
        <dgm:presLayoutVars>
          <dgm:dir/>
          <dgm:resizeHandles val="exact"/>
        </dgm:presLayoutVars>
      </dgm:prSet>
      <dgm:spPr/>
      <dgm:t>
        <a:bodyPr/>
        <a:lstStyle/>
        <a:p>
          <a:endParaRPr lang="en-US"/>
        </a:p>
      </dgm:t>
    </dgm:pt>
    <dgm:pt modelId="{02414F1D-D823-4E2C-8EA1-17930FECE647}" type="pres">
      <dgm:prSet presAssocID="{68930CE1-1F7D-4AFD-B03B-95589031C247}" presName="dummy" presStyleCnt="0"/>
      <dgm:spPr/>
    </dgm:pt>
    <dgm:pt modelId="{73599DFA-D45B-4EA3-8D70-FCBB72E68332}" type="pres">
      <dgm:prSet presAssocID="{68930CE1-1F7D-4AFD-B03B-95589031C247}" presName="node" presStyleLbl="revTx" presStyleIdx="0" presStyleCnt="4">
        <dgm:presLayoutVars>
          <dgm:bulletEnabled val="1"/>
        </dgm:presLayoutVars>
      </dgm:prSet>
      <dgm:spPr/>
      <dgm:t>
        <a:bodyPr/>
        <a:lstStyle/>
        <a:p>
          <a:endParaRPr lang="en-US"/>
        </a:p>
      </dgm:t>
    </dgm:pt>
    <dgm:pt modelId="{2C753A8C-19B3-49E8-B24E-08D2F325C451}" type="pres">
      <dgm:prSet presAssocID="{DA85FAA6-625B-4217-82AA-740EDFE7F0FB}" presName="sibTrans" presStyleLbl="node1" presStyleIdx="0" presStyleCnt="4"/>
      <dgm:spPr/>
      <dgm:t>
        <a:bodyPr/>
        <a:lstStyle/>
        <a:p>
          <a:endParaRPr lang="en-US"/>
        </a:p>
      </dgm:t>
    </dgm:pt>
    <dgm:pt modelId="{BE5ECEB4-BFC2-4098-A60F-79BA1AF04DD5}" type="pres">
      <dgm:prSet presAssocID="{FEB0179D-E9DD-4FAE-8382-72B1BA4E5C69}" presName="dummy" presStyleCnt="0"/>
      <dgm:spPr/>
    </dgm:pt>
    <dgm:pt modelId="{95B34220-535C-4E67-A539-1ACE3E8C3A3A}" type="pres">
      <dgm:prSet presAssocID="{FEB0179D-E9DD-4FAE-8382-72B1BA4E5C69}" presName="node" presStyleLbl="revTx" presStyleIdx="1" presStyleCnt="4">
        <dgm:presLayoutVars>
          <dgm:bulletEnabled val="1"/>
        </dgm:presLayoutVars>
      </dgm:prSet>
      <dgm:spPr/>
      <dgm:t>
        <a:bodyPr/>
        <a:lstStyle/>
        <a:p>
          <a:endParaRPr lang="en-US"/>
        </a:p>
      </dgm:t>
    </dgm:pt>
    <dgm:pt modelId="{DCDFA220-B699-4BA4-B840-B4886FA7D71F}" type="pres">
      <dgm:prSet presAssocID="{4D10B6FD-2FE3-49B7-A1D7-EE64E49E3A96}" presName="sibTrans" presStyleLbl="node1" presStyleIdx="1" presStyleCnt="4"/>
      <dgm:spPr/>
      <dgm:t>
        <a:bodyPr/>
        <a:lstStyle/>
        <a:p>
          <a:endParaRPr lang="en-US"/>
        </a:p>
      </dgm:t>
    </dgm:pt>
    <dgm:pt modelId="{989CD399-A4D3-44C2-AC1E-0B13DCD1CC23}" type="pres">
      <dgm:prSet presAssocID="{AD5CA014-6139-41B2-9CAC-42FA0233C8EA}" presName="dummy" presStyleCnt="0"/>
      <dgm:spPr/>
    </dgm:pt>
    <dgm:pt modelId="{886A4CFE-9A62-414C-BC9F-ED1EADDD1387}" type="pres">
      <dgm:prSet presAssocID="{AD5CA014-6139-41B2-9CAC-42FA0233C8EA}" presName="node" presStyleLbl="revTx" presStyleIdx="2" presStyleCnt="4">
        <dgm:presLayoutVars>
          <dgm:bulletEnabled val="1"/>
        </dgm:presLayoutVars>
      </dgm:prSet>
      <dgm:spPr/>
      <dgm:t>
        <a:bodyPr/>
        <a:lstStyle/>
        <a:p>
          <a:endParaRPr lang="en-US"/>
        </a:p>
      </dgm:t>
    </dgm:pt>
    <dgm:pt modelId="{B9D2D60B-866B-499E-871E-8BFBE84E0B83}" type="pres">
      <dgm:prSet presAssocID="{46BD5F83-5D2E-4033-8121-AD7C47AFFA60}" presName="sibTrans" presStyleLbl="node1" presStyleIdx="2" presStyleCnt="4"/>
      <dgm:spPr/>
      <dgm:t>
        <a:bodyPr/>
        <a:lstStyle/>
        <a:p>
          <a:endParaRPr lang="en-US"/>
        </a:p>
      </dgm:t>
    </dgm:pt>
    <dgm:pt modelId="{F64D3FAA-6C5A-451D-B467-D6037C2594AD}" type="pres">
      <dgm:prSet presAssocID="{109B9BF5-4F2C-418A-AF9F-38C88C0E36B2}" presName="dummy" presStyleCnt="0"/>
      <dgm:spPr/>
    </dgm:pt>
    <dgm:pt modelId="{D4999705-FF61-4360-96A3-6930EC5FDCC9}" type="pres">
      <dgm:prSet presAssocID="{109B9BF5-4F2C-418A-AF9F-38C88C0E36B2}" presName="node" presStyleLbl="revTx" presStyleIdx="3" presStyleCnt="4">
        <dgm:presLayoutVars>
          <dgm:bulletEnabled val="1"/>
        </dgm:presLayoutVars>
      </dgm:prSet>
      <dgm:spPr/>
      <dgm:t>
        <a:bodyPr/>
        <a:lstStyle/>
        <a:p>
          <a:endParaRPr lang="en-US"/>
        </a:p>
      </dgm:t>
    </dgm:pt>
    <dgm:pt modelId="{EF44B84C-77C4-4CA5-947B-8464F0FBB40A}" type="pres">
      <dgm:prSet presAssocID="{949F8471-54EA-4611-B834-7AF0E2B7AFF1}" presName="sibTrans" presStyleLbl="node1" presStyleIdx="3" presStyleCnt="4"/>
      <dgm:spPr/>
      <dgm:t>
        <a:bodyPr/>
        <a:lstStyle/>
        <a:p>
          <a:endParaRPr lang="en-US"/>
        </a:p>
      </dgm:t>
    </dgm:pt>
  </dgm:ptLst>
  <dgm:cxnLst>
    <dgm:cxn modelId="{B3A376C8-221E-4B3A-910E-0C52007329D8}" type="presOf" srcId="{AD5CA014-6139-41B2-9CAC-42FA0233C8EA}" destId="{886A4CFE-9A62-414C-BC9F-ED1EADDD1387}" srcOrd="0" destOrd="0" presId="urn:microsoft.com/office/officeart/2005/8/layout/cycle1"/>
    <dgm:cxn modelId="{CB87BA11-456B-4593-B4B0-6A5A0CCCD163}" srcId="{9A0D1D09-4206-4202-AD64-ACB9AAECF5D6}" destId="{109B9BF5-4F2C-418A-AF9F-38C88C0E36B2}" srcOrd="3" destOrd="0" parTransId="{EDA3C378-FD81-4B5B-A467-FC7E1B963C31}" sibTransId="{949F8471-54EA-4611-B834-7AF0E2B7AFF1}"/>
    <dgm:cxn modelId="{C54ED976-A93D-411D-B9C2-D968C571B35B}" type="presOf" srcId="{949F8471-54EA-4611-B834-7AF0E2B7AFF1}" destId="{EF44B84C-77C4-4CA5-947B-8464F0FBB40A}" srcOrd="0" destOrd="0" presId="urn:microsoft.com/office/officeart/2005/8/layout/cycle1"/>
    <dgm:cxn modelId="{17460648-0C57-4503-917D-67E91B5EC751}" type="presOf" srcId="{4D10B6FD-2FE3-49B7-A1D7-EE64E49E3A96}" destId="{DCDFA220-B699-4BA4-B840-B4886FA7D71F}" srcOrd="0" destOrd="0" presId="urn:microsoft.com/office/officeart/2005/8/layout/cycle1"/>
    <dgm:cxn modelId="{B02BD7FA-92D7-4B2A-ADCA-8D60708F42EF}" type="presOf" srcId="{68930CE1-1F7D-4AFD-B03B-95589031C247}" destId="{73599DFA-D45B-4EA3-8D70-FCBB72E68332}" srcOrd="0" destOrd="0" presId="urn:microsoft.com/office/officeart/2005/8/layout/cycle1"/>
    <dgm:cxn modelId="{BB4F0F5B-9792-45F3-BE39-C59CC045522F}" srcId="{9A0D1D09-4206-4202-AD64-ACB9AAECF5D6}" destId="{AD5CA014-6139-41B2-9CAC-42FA0233C8EA}" srcOrd="2" destOrd="0" parTransId="{82C67AE7-3425-4FCA-9D14-B341476A0E3B}" sibTransId="{46BD5F83-5D2E-4033-8121-AD7C47AFFA60}"/>
    <dgm:cxn modelId="{F29C6952-812B-42F5-8C57-B221EFBB7162}" type="presOf" srcId="{FEB0179D-E9DD-4FAE-8382-72B1BA4E5C69}" destId="{95B34220-535C-4E67-A539-1ACE3E8C3A3A}" srcOrd="0" destOrd="0" presId="urn:microsoft.com/office/officeart/2005/8/layout/cycle1"/>
    <dgm:cxn modelId="{93E2650A-362F-4482-A007-3755F728D37C}" type="presOf" srcId="{46BD5F83-5D2E-4033-8121-AD7C47AFFA60}" destId="{B9D2D60B-866B-499E-871E-8BFBE84E0B83}" srcOrd="0" destOrd="0" presId="urn:microsoft.com/office/officeart/2005/8/layout/cycle1"/>
    <dgm:cxn modelId="{23A2FF88-90C8-48AA-B6C9-62A5B4EB22E7}" type="presOf" srcId="{109B9BF5-4F2C-418A-AF9F-38C88C0E36B2}" destId="{D4999705-FF61-4360-96A3-6930EC5FDCC9}" srcOrd="0" destOrd="0" presId="urn:microsoft.com/office/officeart/2005/8/layout/cycle1"/>
    <dgm:cxn modelId="{63623504-17E0-4859-8533-96F4F9AC8426}" type="presOf" srcId="{DA85FAA6-625B-4217-82AA-740EDFE7F0FB}" destId="{2C753A8C-19B3-49E8-B24E-08D2F325C451}" srcOrd="0" destOrd="0" presId="urn:microsoft.com/office/officeart/2005/8/layout/cycle1"/>
    <dgm:cxn modelId="{AF9A517E-04B8-4E37-BF51-2735DED40D9D}" srcId="{9A0D1D09-4206-4202-AD64-ACB9AAECF5D6}" destId="{FEB0179D-E9DD-4FAE-8382-72B1BA4E5C69}" srcOrd="1" destOrd="0" parTransId="{93B20365-17F8-4316-BEA2-27953682A668}" sibTransId="{4D10B6FD-2FE3-49B7-A1D7-EE64E49E3A96}"/>
    <dgm:cxn modelId="{0CEE6D65-6AF3-4FCB-BAE8-09A35285FB86}" type="presOf" srcId="{9A0D1D09-4206-4202-AD64-ACB9AAECF5D6}" destId="{A05D5C81-0267-4E03-9D9B-37DB59CD17CA}" srcOrd="0" destOrd="0" presId="urn:microsoft.com/office/officeart/2005/8/layout/cycle1"/>
    <dgm:cxn modelId="{83DD1868-6213-495E-8F28-DCB7D0CE29D4}" srcId="{9A0D1D09-4206-4202-AD64-ACB9AAECF5D6}" destId="{68930CE1-1F7D-4AFD-B03B-95589031C247}" srcOrd="0" destOrd="0" parTransId="{09B74B26-021A-4D1D-BE2D-AB861E63DCA9}" sibTransId="{DA85FAA6-625B-4217-82AA-740EDFE7F0FB}"/>
    <dgm:cxn modelId="{384F491D-5B72-4F2D-845E-E3DF8CCFA09F}" type="presParOf" srcId="{A05D5C81-0267-4E03-9D9B-37DB59CD17CA}" destId="{02414F1D-D823-4E2C-8EA1-17930FECE647}" srcOrd="0" destOrd="0" presId="urn:microsoft.com/office/officeart/2005/8/layout/cycle1"/>
    <dgm:cxn modelId="{5961A167-07B3-4EF6-8A88-0BEAB8F47686}" type="presParOf" srcId="{A05D5C81-0267-4E03-9D9B-37DB59CD17CA}" destId="{73599DFA-D45B-4EA3-8D70-FCBB72E68332}" srcOrd="1" destOrd="0" presId="urn:microsoft.com/office/officeart/2005/8/layout/cycle1"/>
    <dgm:cxn modelId="{B272C2C3-365A-4876-8442-FD0D06253F53}" type="presParOf" srcId="{A05D5C81-0267-4E03-9D9B-37DB59CD17CA}" destId="{2C753A8C-19B3-49E8-B24E-08D2F325C451}" srcOrd="2" destOrd="0" presId="urn:microsoft.com/office/officeart/2005/8/layout/cycle1"/>
    <dgm:cxn modelId="{048929A3-71BC-4738-831E-FC966E151461}" type="presParOf" srcId="{A05D5C81-0267-4E03-9D9B-37DB59CD17CA}" destId="{BE5ECEB4-BFC2-4098-A60F-79BA1AF04DD5}" srcOrd="3" destOrd="0" presId="urn:microsoft.com/office/officeart/2005/8/layout/cycle1"/>
    <dgm:cxn modelId="{40A348AD-B818-412F-8E4E-03C6BBB0D46A}" type="presParOf" srcId="{A05D5C81-0267-4E03-9D9B-37DB59CD17CA}" destId="{95B34220-535C-4E67-A539-1ACE3E8C3A3A}" srcOrd="4" destOrd="0" presId="urn:microsoft.com/office/officeart/2005/8/layout/cycle1"/>
    <dgm:cxn modelId="{107A8C6C-E5D8-4368-8F51-00BBBFBE05AE}" type="presParOf" srcId="{A05D5C81-0267-4E03-9D9B-37DB59CD17CA}" destId="{DCDFA220-B699-4BA4-B840-B4886FA7D71F}" srcOrd="5" destOrd="0" presId="urn:microsoft.com/office/officeart/2005/8/layout/cycle1"/>
    <dgm:cxn modelId="{D5CDF51C-8314-48A5-888A-52B0D8DDED84}" type="presParOf" srcId="{A05D5C81-0267-4E03-9D9B-37DB59CD17CA}" destId="{989CD399-A4D3-44C2-AC1E-0B13DCD1CC23}" srcOrd="6" destOrd="0" presId="urn:microsoft.com/office/officeart/2005/8/layout/cycle1"/>
    <dgm:cxn modelId="{F204AB7E-20FC-4937-A392-070A58110007}" type="presParOf" srcId="{A05D5C81-0267-4E03-9D9B-37DB59CD17CA}" destId="{886A4CFE-9A62-414C-BC9F-ED1EADDD1387}" srcOrd="7" destOrd="0" presId="urn:microsoft.com/office/officeart/2005/8/layout/cycle1"/>
    <dgm:cxn modelId="{42E36E27-CE48-4BB9-A022-1CCDA04C4778}" type="presParOf" srcId="{A05D5C81-0267-4E03-9D9B-37DB59CD17CA}" destId="{B9D2D60B-866B-499E-871E-8BFBE84E0B83}" srcOrd="8" destOrd="0" presId="urn:microsoft.com/office/officeart/2005/8/layout/cycle1"/>
    <dgm:cxn modelId="{95FE5AA2-1872-49AF-9FBC-0FC40EB02A09}" type="presParOf" srcId="{A05D5C81-0267-4E03-9D9B-37DB59CD17CA}" destId="{F64D3FAA-6C5A-451D-B467-D6037C2594AD}" srcOrd="9" destOrd="0" presId="urn:microsoft.com/office/officeart/2005/8/layout/cycle1"/>
    <dgm:cxn modelId="{C7960BB3-9E02-4A14-9215-CB2AF1126132}" type="presParOf" srcId="{A05D5C81-0267-4E03-9D9B-37DB59CD17CA}" destId="{D4999705-FF61-4360-96A3-6930EC5FDCC9}" srcOrd="10" destOrd="0" presId="urn:microsoft.com/office/officeart/2005/8/layout/cycle1"/>
    <dgm:cxn modelId="{AB102BB4-1682-43E6-A450-2F470483B211}" type="presParOf" srcId="{A05D5C81-0267-4E03-9D9B-37DB59CD17CA}" destId="{EF44B84C-77C4-4CA5-947B-8464F0FBB40A}" srcOrd="11" destOrd="0" presId="urn:microsoft.com/office/officeart/2005/8/layout/cycle1"/>
  </dgm:cxnLst>
  <dgm:bg/>
  <dgm:whole/>
  <dgm:extLst>
    <a:ext uri="http://schemas.microsoft.com/office/drawing/2008/diagram">
      <dsp:dataModelExt xmlns:dsp="http://schemas.microsoft.com/office/drawing/2008/diagram" xmlns="" relId="rId7" minVer="http://schemas.openxmlformats.org/drawingml/2006/diagram"/>
    </a:ext>
  </dgm:extLst>
</dgm:dataModel>
</file>

<file path=ppt/diagrams/drawing1.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5/8/layout/cycle1">
  <dgm:title val=""/>
  <dgm:desc val=""/>
  <dgm:catLst>
    <dgm:cat type="cycle" pri="2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alg type="cycle">
          <dgm:param type="stAng" val="0"/>
          <dgm:param type="spanAng" val="360"/>
        </dgm:alg>
      </dgm:if>
      <dgm:else name="Name2">
        <dgm:alg type="cycle">
          <dgm:param type="stAng" val="0"/>
          <dgm:param type="spanAng" val="-360"/>
        </dgm:alg>
      </dgm:else>
    </dgm:choose>
    <dgm:shape xmlns:r="http://schemas.openxmlformats.org/officeDocument/2006/relationships" r:blip="">
      <dgm:adjLst/>
    </dgm:shape>
    <dgm:presOf/>
    <dgm:choose name="Name3">
      <dgm:if name="Name4" func="var" arg="dir" op="equ" val="norm">
        <dgm:constrLst>
          <dgm:constr type="diam" val="1"/>
          <dgm:constr type="w" for="ch" forName="node" refType="w"/>
          <dgm:constr type="w" for="ch" ptType="sibTrans" refType="w" refFor="ch" refForName="node" fact="0.5"/>
          <dgm:constr type="h" for="ch" ptType="sibTrans" op="equ"/>
          <dgm:constr type="diam" for="ch" ptType="sibTrans" refType="diam" op="equ"/>
          <dgm:constr type="sibSp" refType="w" refFor="ch" refForName="node" fact="0.15"/>
          <dgm:constr type="w" for="ch" forName="dummy" refType="sibSp" fact="2.8"/>
          <dgm:constr type="primFontSz" for="ch" forName="node" op="equ" val="65"/>
        </dgm:constrLst>
      </dgm:if>
      <dgm:else name="Name5">
        <dgm:constrLst>
          <dgm:constr type="diam" val="1"/>
          <dgm:constr type="w" for="ch" forName="node" refType="w"/>
          <dgm:constr type="w" for="ch" ptType="sibTrans" refType="w" refFor="ch" refForName="node" fact="0.5"/>
          <dgm:constr type="h" for="ch" ptType="sibTrans" op="equ"/>
          <dgm:constr type="diam" for="ch" ptType="sibTrans" refType="diam" op="equ" fact="-1"/>
          <dgm:constr type="sibSp" refType="w" refFor="ch" refForName="node" fact="0.15"/>
          <dgm:constr type="w" for="ch" forName="dummy" refType="sibSp" fact="2.8"/>
          <dgm:constr type="primFontSz" for="ch" forName="node" op="equ" val="65"/>
        </dgm:constrLst>
      </dgm:else>
    </dgm:choose>
    <dgm:ruleLst>
      <dgm:rule type="diam" val="INF" fact="NaN" max="NaN"/>
    </dgm:ruleLst>
    <dgm:forEach name="nodesForEach" axis="ch" ptType="node">
      <dgm:choose name="Name6">
        <dgm:if name="Name7" axis="par ch" ptType="doc node" func="cnt" op="gt" val="1">
          <dgm:layoutNode name="dummy">
            <dgm:alg type="sp"/>
            <dgm:shape xmlns:r="http://schemas.openxmlformats.org/officeDocument/2006/relationships" r:blip="">
              <dgm:adjLst/>
            </dgm:shape>
            <dgm:presOf/>
            <dgm:constrLst>
              <dgm:constr type="h" refType="w"/>
            </dgm:constrLst>
            <dgm:ruleLst/>
          </dgm:layoutNode>
        </dgm:if>
        <dgm:else name="Name8"/>
      </dgm:choose>
      <dgm:layoutNode name="node" styleLbl="revTx">
        <dgm:varLst>
          <dgm:bulletEnabled val="1"/>
        </dgm:varLst>
        <dgm:alg type="tx">
          <dgm:param type="txAnchorVertCh" val="mid"/>
        </dgm:alg>
        <dgm:shape xmlns:r="http://schemas.openxmlformats.org/officeDocument/2006/relationships" type="rect" r:blip="">
          <dgm:adjLst/>
        </dgm:shape>
        <dgm:presOf axis="desOrSelf" ptType="node"/>
        <dgm:constrLst>
          <dgm:constr type="h" refType="w"/>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9">
        <dgm:if name="Name10" axis="par ch" ptType="doc node" func="cnt" op="gt" val="1">
          <dgm:forEach name="Name11" axis="followSib" ptType="sibTrans" hideLastTrans="0" cnt="1">
            <dgm:layoutNode name="sibTrans" styleLbl="node1">
              <dgm:alg type="conn">
                <dgm:param type="connRout" val="curve"/>
                <dgm:param type="begPts" val="radial"/>
                <dgm:param type="endPts" val="radial"/>
              </dgm:alg>
              <dgm:shape xmlns:r="http://schemas.openxmlformats.org/officeDocument/2006/relationships" type="conn" r:blip="">
                <dgm:adjLst/>
              </dgm:shape>
              <dgm:presOf axis="self"/>
              <dgm:constrLst>
                <dgm:constr type="h" refType="w" fact="0.65"/>
                <dgm:constr type="begPad"/>
                <dgm:constr type="endPad"/>
              </dgm:constrLst>
              <dgm:ruleLst/>
            </dgm:layoutNode>
          </dgm:forEach>
        </dgm:if>
        <dgm:else name="Name12"/>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96642" name="Rectangle 2"/>
          <p:cNvSpPr>
            <a:spLocks noGrp="1" noChangeArrowheads="1"/>
          </p:cNvSpPr>
          <p:nvPr>
            <p:ph type="hdr" sz="quarter"/>
          </p:nvPr>
        </p:nvSpPr>
        <p:spPr bwMode="auto">
          <a:xfrm>
            <a:off x="0" y="0"/>
            <a:ext cx="2971800" cy="45339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200">
                <a:latin typeface="Arial" charset="0"/>
              </a:defRPr>
            </a:lvl1pPr>
          </a:lstStyle>
          <a:p>
            <a:endParaRPr lang="en-US"/>
          </a:p>
        </p:txBody>
      </p:sp>
      <p:sp>
        <p:nvSpPr>
          <p:cNvPr id="496643" name="Rectangle 3"/>
          <p:cNvSpPr>
            <a:spLocks noGrp="1" noChangeArrowheads="1"/>
          </p:cNvSpPr>
          <p:nvPr>
            <p:ph type="dt" sz="quarter" idx="1"/>
          </p:nvPr>
        </p:nvSpPr>
        <p:spPr bwMode="auto">
          <a:xfrm>
            <a:off x="3884613" y="0"/>
            <a:ext cx="2971800" cy="45339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200">
                <a:latin typeface="Arial" charset="0"/>
              </a:defRPr>
            </a:lvl1pPr>
          </a:lstStyle>
          <a:p>
            <a:endParaRPr lang="en-US"/>
          </a:p>
        </p:txBody>
      </p:sp>
      <p:sp>
        <p:nvSpPr>
          <p:cNvPr id="496644" name="Rectangle 4"/>
          <p:cNvSpPr>
            <a:spLocks noGrp="1" noChangeArrowheads="1"/>
          </p:cNvSpPr>
          <p:nvPr>
            <p:ph type="ftr" sz="quarter" idx="2"/>
          </p:nvPr>
        </p:nvSpPr>
        <p:spPr bwMode="auto">
          <a:xfrm>
            <a:off x="0" y="8612836"/>
            <a:ext cx="2971800" cy="45339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eaLnBrk="1" hangingPunct="1">
              <a:defRPr sz="1200">
                <a:latin typeface="Arial" charset="0"/>
              </a:defRPr>
            </a:lvl1pPr>
          </a:lstStyle>
          <a:p>
            <a:endParaRPr lang="en-US"/>
          </a:p>
        </p:txBody>
      </p:sp>
      <p:sp>
        <p:nvSpPr>
          <p:cNvPr id="496645" name="Rectangle 5"/>
          <p:cNvSpPr>
            <a:spLocks noGrp="1" noChangeArrowheads="1"/>
          </p:cNvSpPr>
          <p:nvPr>
            <p:ph type="sldNum" sz="quarter" idx="3"/>
          </p:nvPr>
        </p:nvSpPr>
        <p:spPr bwMode="auto">
          <a:xfrm>
            <a:off x="3884613" y="8612836"/>
            <a:ext cx="2971800" cy="45339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1" hangingPunct="1">
              <a:defRPr sz="1200">
                <a:latin typeface="Arial" charset="0"/>
              </a:defRPr>
            </a:lvl1pPr>
          </a:lstStyle>
          <a:p>
            <a:fld id="{83C1F602-7C90-461A-A663-0FB19C5CE187}" type="slidenum">
              <a:rPr lang="en-US"/>
              <a:pPr/>
              <a:t>‹#›</a:t>
            </a:fld>
            <a:endParaRPr 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339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3390"/>
          </a:xfrm>
          <a:prstGeom prst="rect">
            <a:avLst/>
          </a:prstGeom>
        </p:spPr>
        <p:txBody>
          <a:bodyPr vert="horz" lIns="91440" tIns="45720" rIns="91440" bIns="45720" rtlCol="0"/>
          <a:lstStyle>
            <a:lvl1pPr algn="r">
              <a:defRPr sz="1200"/>
            </a:lvl1pPr>
          </a:lstStyle>
          <a:p>
            <a:fld id="{545CD550-397D-4EE2-BE9D-6713D1D7E713}" type="datetimeFigureOut">
              <a:rPr lang="en-US" smtClean="0"/>
              <a:pPr/>
              <a:t>11/27/2009</a:t>
            </a:fld>
            <a:endParaRPr lang="en-US"/>
          </a:p>
        </p:txBody>
      </p:sp>
      <p:sp>
        <p:nvSpPr>
          <p:cNvPr id="4" name="Slide Image Placeholder 3"/>
          <p:cNvSpPr>
            <a:spLocks noGrp="1" noRot="1" noChangeAspect="1"/>
          </p:cNvSpPr>
          <p:nvPr>
            <p:ph type="sldImg" idx="2"/>
          </p:nvPr>
        </p:nvSpPr>
        <p:spPr>
          <a:xfrm>
            <a:off x="1162050" y="679450"/>
            <a:ext cx="4533900" cy="3400425"/>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07205"/>
            <a:ext cx="5486400" cy="408051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12836"/>
            <a:ext cx="2971800" cy="45339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12836"/>
            <a:ext cx="2971800" cy="453390"/>
          </a:xfrm>
          <a:prstGeom prst="rect">
            <a:avLst/>
          </a:prstGeom>
        </p:spPr>
        <p:txBody>
          <a:bodyPr vert="horz" lIns="91440" tIns="45720" rIns="91440" bIns="45720" rtlCol="0" anchor="b"/>
          <a:lstStyle>
            <a:lvl1pPr algn="r">
              <a:defRPr sz="1200"/>
            </a:lvl1pPr>
          </a:lstStyle>
          <a:p>
            <a:fld id="{CC118727-E4BE-4FA0-8671-2FBAD25F7F0C}"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CC118727-E4BE-4FA0-8671-2FBAD25F7F0C}" type="slidenum">
              <a:rPr lang="en-US" smtClean="0"/>
              <a:pPr/>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CC118727-E4BE-4FA0-8671-2FBAD25F7F0C}" type="slidenum">
              <a:rPr lang="en-US" smtClean="0"/>
              <a:pPr/>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CC118727-E4BE-4FA0-8671-2FBAD25F7F0C}" type="slidenum">
              <a:rPr lang="en-US" smtClean="0"/>
              <a:pPr/>
              <a:t>3</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CC118727-E4BE-4FA0-8671-2FBAD25F7F0C}" type="slidenum">
              <a:rPr lang="en-US" smtClean="0"/>
              <a:pPr/>
              <a:t>4</a:t>
            </a:fld>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CC118727-E4BE-4FA0-8671-2FBAD25F7F0C}" type="slidenum">
              <a:rPr lang="en-US" smtClean="0"/>
              <a:pPr/>
              <a:t>5</a:t>
            </a:fld>
            <a:endParaRPr 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CC118727-E4BE-4FA0-8671-2FBAD25F7F0C}" type="slidenum">
              <a:rPr lang="en-US" smtClean="0"/>
              <a:pPr/>
              <a:t>6</a:t>
            </a:fld>
            <a:endParaRPr 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CC118727-E4BE-4FA0-8671-2FBAD25F7F0C}" type="slidenum">
              <a:rPr lang="en-US" smtClean="0"/>
              <a:pPr/>
              <a:t>7</a:t>
            </a:fld>
            <a:endParaRPr 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CC118727-E4BE-4FA0-8671-2FBAD25F7F0C}" type="slidenum">
              <a:rPr lang="en-US" smtClean="0"/>
              <a:pPr/>
              <a:t>8</a:t>
            </a:fld>
            <a:endParaRPr 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CC118727-E4BE-4FA0-8671-2FBAD25F7F0C}" type="slidenum">
              <a:rPr lang="en-US" smtClean="0"/>
              <a:pPr/>
              <a:t>9</a:t>
            </a:fld>
            <a:endParaRPr 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CC118727-E4BE-4FA0-8671-2FBAD25F7F0C}" type="slidenum">
              <a:rPr lang="en-US" smtClean="0"/>
              <a:pPr/>
              <a:t>10</a:t>
            </a:fld>
            <a:endParaRPr 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CC118727-E4BE-4FA0-8671-2FBAD25F7F0C}" type="slidenum">
              <a:rPr lang="en-US" smtClean="0"/>
              <a:pPr/>
              <a:t>11</a:t>
            </a:fld>
            <a:endParaRPr 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CC118727-E4BE-4FA0-8671-2FBAD25F7F0C}" type="slidenum">
              <a:rPr lang="en-US" smtClean="0"/>
              <a:pPr/>
              <a:t>12</a:t>
            </a:fld>
            <a:endParaRPr 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CC118727-E4BE-4FA0-8671-2FBAD25F7F0C}" type="slidenum">
              <a:rPr lang="en-US" smtClean="0"/>
              <a:pPr/>
              <a:t>13</a:t>
            </a:fld>
            <a:endParaRPr 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CC118727-E4BE-4FA0-8671-2FBAD25F7F0C}" type="slidenum">
              <a:rPr lang="en-US" smtClean="0"/>
              <a:pPr/>
              <a:t>14</a:t>
            </a:fld>
            <a:endParaRPr 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CC118727-E4BE-4FA0-8671-2FBAD25F7F0C}" type="slidenum">
              <a:rPr lang="en-US" smtClean="0"/>
              <a:pPr/>
              <a:t>15</a:t>
            </a:fld>
            <a:endParaRPr 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CC118727-E4BE-4FA0-8671-2FBAD25F7F0C}" type="slidenum">
              <a:rPr lang="en-US" smtClean="0"/>
              <a:pPr/>
              <a:t>16</a:t>
            </a:fld>
            <a:endParaRPr 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CC118727-E4BE-4FA0-8671-2FBAD25F7F0C}" type="slidenum">
              <a:rPr lang="en-US" smtClean="0"/>
              <a:pPr/>
              <a:t>17</a:t>
            </a:fld>
            <a:endParaRPr lang="en-US"/>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CC118727-E4BE-4FA0-8671-2FBAD25F7F0C}" type="slidenum">
              <a:rPr lang="en-US" smtClean="0"/>
              <a:pPr/>
              <a:t>18</a:t>
            </a:fld>
            <a:endParaRPr lang="en-US"/>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CC118727-E4BE-4FA0-8671-2FBAD25F7F0C}" type="slidenum">
              <a:rPr lang="en-US" smtClean="0"/>
              <a:pPr/>
              <a:t>19</a:t>
            </a:fld>
            <a:endParaRPr lang="en-US"/>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CC118727-E4BE-4FA0-8671-2FBAD25F7F0C}" type="slidenum">
              <a:rPr lang="en-US" smtClean="0"/>
              <a:pPr/>
              <a:t>20</a:t>
            </a:fld>
            <a:endParaRPr lang="en-US"/>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CC118727-E4BE-4FA0-8671-2FBAD25F7F0C}" type="slidenum">
              <a:rPr lang="en-US" smtClean="0"/>
              <a:pPr/>
              <a:t>21</a:t>
            </a:fld>
            <a:endParaRPr lang="en-US"/>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CC118727-E4BE-4FA0-8671-2FBAD25F7F0C}" type="slidenum">
              <a:rPr lang="en-US" smtClean="0"/>
              <a:pPr/>
              <a:t>22</a:t>
            </a:fld>
            <a:endParaRPr lang="en-US"/>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CC118727-E4BE-4FA0-8671-2FBAD25F7F0C}" type="slidenum">
              <a:rPr lang="en-US" smtClean="0"/>
              <a:pPr/>
              <a:t>23</a:t>
            </a:fld>
            <a:endParaRPr lang="en-US"/>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CC118727-E4BE-4FA0-8671-2FBAD25F7F0C}" type="slidenum">
              <a:rPr lang="en-US" smtClean="0"/>
              <a:pPr/>
              <a:t>24</a:t>
            </a:fld>
            <a:endParaRPr lang="en-US"/>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CC118727-E4BE-4FA0-8671-2FBAD25F7F0C}" type="slidenum">
              <a:rPr lang="en-US" smtClean="0"/>
              <a:pPr/>
              <a:t>25</a:t>
            </a:fld>
            <a:endParaRPr lang="en-US"/>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CC118727-E4BE-4FA0-8671-2FBAD25F7F0C}" type="slidenum">
              <a:rPr lang="en-US" smtClean="0"/>
              <a:pPr/>
              <a:t>26</a:t>
            </a:fld>
            <a:endParaRPr lang="en-US"/>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CC118727-E4BE-4FA0-8671-2FBAD25F7F0C}" type="slidenum">
              <a:rPr lang="en-US" smtClean="0"/>
              <a:pPr/>
              <a:t>27</a:t>
            </a:fld>
            <a:endParaRPr lang="en-US"/>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CC118727-E4BE-4FA0-8671-2FBAD25F7F0C}" type="slidenum">
              <a:rPr lang="en-US" smtClean="0"/>
              <a:pPr/>
              <a:t>28</a:t>
            </a:fld>
            <a:endParaRPr lang="en-US"/>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CC118727-E4BE-4FA0-8671-2FBAD25F7F0C}" type="slidenum">
              <a:rPr lang="en-US" smtClean="0"/>
              <a:pPr/>
              <a:t>29</a:t>
            </a:fld>
            <a:endParaRPr lang="en-US"/>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CC118727-E4BE-4FA0-8671-2FBAD25F7F0C}" type="slidenum">
              <a:rPr lang="en-US" smtClean="0"/>
              <a:pPr/>
              <a:t>30</a:t>
            </a:fld>
            <a:endParaRPr lang="en-US"/>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CC118727-E4BE-4FA0-8671-2FBAD25F7F0C}" type="slidenum">
              <a:rPr lang="en-US" smtClean="0"/>
              <a:pPr/>
              <a:t>31</a:t>
            </a:fld>
            <a:endParaRPr lang="en-US"/>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CC118727-E4BE-4FA0-8671-2FBAD25F7F0C}" type="slidenum">
              <a:rPr lang="en-US" smtClean="0"/>
              <a:pPr/>
              <a:t>32</a:t>
            </a:fld>
            <a:endParaRPr lang="en-US"/>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CC118727-E4BE-4FA0-8671-2FBAD25F7F0C}" type="slidenum">
              <a:rPr lang="en-US" smtClean="0"/>
              <a:pPr/>
              <a:t>33</a:t>
            </a:fld>
            <a:endParaRPr lang="en-US"/>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CC118727-E4BE-4FA0-8671-2FBAD25F7F0C}" type="slidenum">
              <a:rPr lang="en-US" smtClean="0"/>
              <a:pPr/>
              <a:t>34</a:t>
            </a:fld>
            <a:endParaRPr lang="en-US"/>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CC118727-E4BE-4FA0-8671-2FBAD25F7F0C}" type="slidenum">
              <a:rPr lang="en-US" smtClean="0"/>
              <a:pPr/>
              <a:t>35</a:t>
            </a:fld>
            <a:endParaRPr lang="en-US"/>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CC118727-E4BE-4FA0-8671-2FBAD25F7F0C}" type="slidenum">
              <a:rPr lang="en-US" smtClean="0"/>
              <a:pPr/>
              <a:t>36</a:t>
            </a:fld>
            <a:endParaRPr lang="en-US"/>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CC118727-E4BE-4FA0-8671-2FBAD25F7F0C}" type="slidenum">
              <a:rPr lang="en-US" smtClean="0"/>
              <a:pPr/>
              <a:t>37</a:t>
            </a:fld>
            <a:endParaRPr lang="en-US"/>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CC118727-E4BE-4FA0-8671-2FBAD25F7F0C}" type="slidenum">
              <a:rPr lang="en-US" smtClean="0"/>
              <a:pPr/>
              <a:t>38</a:t>
            </a:fld>
            <a:endParaRPr lang="en-US"/>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CC118727-E4BE-4FA0-8671-2FBAD25F7F0C}" type="slidenum">
              <a:rPr lang="en-US" smtClean="0"/>
              <a:pPr/>
              <a:t>39</a:t>
            </a:fld>
            <a:endParaRPr lang="en-US"/>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CC118727-E4BE-4FA0-8671-2FBAD25F7F0C}" type="slidenum">
              <a:rPr lang="en-US" smtClean="0"/>
              <a:pPr/>
              <a:t>40</a:t>
            </a:fld>
            <a:endParaRPr lang="en-US"/>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CC118727-E4BE-4FA0-8671-2FBAD25F7F0C}" type="slidenum">
              <a:rPr lang="en-US" smtClean="0"/>
              <a:pPr/>
              <a:t>41</a:t>
            </a:fld>
            <a:endParaRPr lang="en-US"/>
          </a:p>
        </p:txBody>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CC118727-E4BE-4FA0-8671-2FBAD25F7F0C}" type="slidenum">
              <a:rPr lang="en-US" smtClean="0"/>
              <a:pPr/>
              <a:t>42</a:t>
            </a:fld>
            <a:endParaRPr lang="en-US"/>
          </a:p>
        </p:txBody>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CC118727-E4BE-4FA0-8671-2FBAD25F7F0C}" type="slidenum">
              <a:rPr lang="en-US" smtClean="0"/>
              <a:pPr/>
              <a:t>43</a:t>
            </a:fld>
            <a:endParaRPr lang="en-US"/>
          </a:p>
        </p:txBody>
      </p:sp>
    </p:spTree>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CC118727-E4BE-4FA0-8671-2FBAD25F7F0C}" type="slidenum">
              <a:rPr lang="en-US" smtClean="0"/>
              <a:pPr/>
              <a:t>44</a:t>
            </a:fld>
            <a:endParaRPr lang="en-US"/>
          </a:p>
        </p:txBody>
      </p:sp>
    </p:spTree>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CC118727-E4BE-4FA0-8671-2FBAD25F7F0C}" type="slidenum">
              <a:rPr lang="en-US" smtClean="0"/>
              <a:pPr/>
              <a:t>45</a:t>
            </a:fld>
            <a:endParaRPr lang="en-US"/>
          </a:p>
        </p:txBody>
      </p:sp>
    </p:spTree>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CC118727-E4BE-4FA0-8671-2FBAD25F7F0C}" type="slidenum">
              <a:rPr lang="en-US" smtClean="0"/>
              <a:pPr/>
              <a:t>46</a:t>
            </a:fld>
            <a:endParaRPr lang="en-US"/>
          </a:p>
        </p:txBody>
      </p:sp>
    </p:spTree>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CC118727-E4BE-4FA0-8671-2FBAD25F7F0C}" type="slidenum">
              <a:rPr lang="en-US" smtClean="0"/>
              <a:pPr/>
              <a:t>47</a:t>
            </a:fld>
            <a:endParaRPr lang="en-US"/>
          </a:p>
        </p:txBody>
      </p:sp>
    </p:spTree>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CC118727-E4BE-4FA0-8671-2FBAD25F7F0C}" type="slidenum">
              <a:rPr lang="en-US" smtClean="0"/>
              <a:pPr/>
              <a:t>48</a:t>
            </a:fld>
            <a:endParaRPr lang="en-US"/>
          </a:p>
        </p:txBody>
      </p:sp>
    </p:spTree>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CC118727-E4BE-4FA0-8671-2FBAD25F7F0C}" type="slidenum">
              <a:rPr lang="en-US" smtClean="0"/>
              <a:pPr/>
              <a:t>49</a:t>
            </a:fld>
            <a:endParaRPr lang="en-US"/>
          </a:p>
        </p:txBody>
      </p:sp>
    </p:spTree>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CC118727-E4BE-4FA0-8671-2FBAD25F7F0C}" type="slidenum">
              <a:rPr lang="en-US" smtClean="0"/>
              <a:pPr/>
              <a:t>50</a:t>
            </a:fld>
            <a:endParaRPr lang="en-US"/>
          </a:p>
        </p:txBody>
      </p:sp>
    </p:spTree>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CC118727-E4BE-4FA0-8671-2FBAD25F7F0C}" type="slidenum">
              <a:rPr lang="en-US" smtClean="0"/>
              <a:pPr/>
              <a:t>51</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1">
        <a:schemeClr val="bg2"/>
      </p:bgRef>
    </p:bg>
    <p:spTree>
      <p:nvGrpSpPr>
        <p:cNvPr id="1" name=""/>
        <p:cNvGrpSpPr/>
        <p:nvPr/>
      </p:nvGrpSpPr>
      <p:grpSpPr>
        <a:xfrm>
          <a:off x="0" y="0"/>
          <a:ext cx="0" cy="0"/>
          <a:chOff x="0" y="0"/>
          <a:chExt cx="0" cy="0"/>
        </a:xfrm>
      </p:grpSpPr>
      <p:sp>
        <p:nvSpPr>
          <p:cNvPr id="7" name="Rectangle 6"/>
          <p:cNvSpPr/>
          <p:nvPr/>
        </p:nvSpPr>
        <p:spPr bwMode="white">
          <a:xfrm>
            <a:off x="0" y="5971032"/>
            <a:ext cx="9144000" cy="886968"/>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a:xfrm>
            <a:off x="-9144" y="6053328"/>
            <a:ext cx="2249424" cy="71323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Rectangle 10"/>
          <p:cNvSpPr/>
          <p:nvPr/>
        </p:nvSpPr>
        <p:spPr>
          <a:xfrm>
            <a:off x="2359152" y="6044184"/>
            <a:ext cx="6784848" cy="713232"/>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Title 7"/>
          <p:cNvSpPr>
            <a:spLocks noGrp="1"/>
          </p:cNvSpPr>
          <p:nvPr>
            <p:ph type="ctrTitle"/>
          </p:nvPr>
        </p:nvSpPr>
        <p:spPr>
          <a:xfrm>
            <a:off x="2362200" y="4038600"/>
            <a:ext cx="6477000" cy="1828800"/>
          </a:xfrm>
        </p:spPr>
        <p:txBody>
          <a:bodyPr anchor="b"/>
          <a:lstStyle>
            <a:lvl1pPr>
              <a:defRPr cap="all" baseline="0"/>
            </a:lvl1pPr>
          </a:lstStyle>
          <a:p>
            <a:r>
              <a:rPr kumimoji="0" lang="en-US" smtClean="0"/>
              <a:t>Click to edit Master title style</a:t>
            </a:r>
            <a:endParaRPr kumimoji="0" lang="en-US"/>
          </a:p>
        </p:txBody>
      </p:sp>
      <p:sp>
        <p:nvSpPr>
          <p:cNvPr id="9" name="Subtitle 8"/>
          <p:cNvSpPr>
            <a:spLocks noGrp="1"/>
          </p:cNvSpPr>
          <p:nvPr>
            <p:ph type="subTitle" idx="1"/>
          </p:nvPr>
        </p:nvSpPr>
        <p:spPr>
          <a:xfrm>
            <a:off x="2362200" y="6050037"/>
            <a:ext cx="6705600" cy="685800"/>
          </a:xfrm>
        </p:spPr>
        <p:txBody>
          <a:bodyPr anchor="ctr">
            <a:normAutofit/>
          </a:bodyPr>
          <a:lstStyle>
            <a:lvl1pPr marL="0" indent="0" algn="l">
              <a:buNone/>
              <a:defRPr sz="2600">
                <a:solidFill>
                  <a:srgbClr val="FFFFFF"/>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28" name="Date Placeholder 27"/>
          <p:cNvSpPr>
            <a:spLocks noGrp="1"/>
          </p:cNvSpPr>
          <p:nvPr>
            <p:ph type="dt" sz="half" idx="10"/>
          </p:nvPr>
        </p:nvSpPr>
        <p:spPr>
          <a:xfrm>
            <a:off x="76200" y="6068699"/>
            <a:ext cx="2057400" cy="685800"/>
          </a:xfrm>
        </p:spPr>
        <p:txBody>
          <a:bodyPr>
            <a:noAutofit/>
          </a:bodyPr>
          <a:lstStyle>
            <a:lvl1pPr algn="ctr">
              <a:defRPr sz="2000">
                <a:solidFill>
                  <a:srgbClr val="FFFFFF"/>
                </a:solidFill>
              </a:defRPr>
            </a:lvl1pPr>
          </a:lstStyle>
          <a:p>
            <a:endParaRPr lang="en-US"/>
          </a:p>
        </p:txBody>
      </p:sp>
      <p:sp>
        <p:nvSpPr>
          <p:cNvPr id="17" name="Footer Placeholder 16"/>
          <p:cNvSpPr>
            <a:spLocks noGrp="1"/>
          </p:cNvSpPr>
          <p:nvPr>
            <p:ph type="ftr" sz="quarter" idx="11"/>
          </p:nvPr>
        </p:nvSpPr>
        <p:spPr>
          <a:xfrm>
            <a:off x="2085393" y="236538"/>
            <a:ext cx="5867400" cy="365125"/>
          </a:xfrm>
        </p:spPr>
        <p:txBody>
          <a:bodyPr/>
          <a:lstStyle>
            <a:lvl1pPr algn="r">
              <a:defRPr>
                <a:solidFill>
                  <a:schemeClr val="tx2"/>
                </a:solidFill>
              </a:defRPr>
            </a:lvl1pPr>
          </a:lstStyle>
          <a:p>
            <a:endParaRPr lang="en-US"/>
          </a:p>
        </p:txBody>
      </p:sp>
      <p:sp>
        <p:nvSpPr>
          <p:cNvPr id="29" name="Slide Number Placeholder 28"/>
          <p:cNvSpPr>
            <a:spLocks noGrp="1"/>
          </p:cNvSpPr>
          <p:nvPr>
            <p:ph type="sldNum" sz="quarter" idx="12"/>
          </p:nvPr>
        </p:nvSpPr>
        <p:spPr>
          <a:xfrm>
            <a:off x="8001000" y="228600"/>
            <a:ext cx="838200" cy="381000"/>
          </a:xfrm>
        </p:spPr>
        <p:txBody>
          <a:bodyPr/>
          <a:lstStyle>
            <a:lvl1pPr>
              <a:defRPr>
                <a:solidFill>
                  <a:schemeClr val="tx2"/>
                </a:solidFill>
              </a:defRPr>
            </a:lvl1pPr>
          </a:lstStyle>
          <a:p>
            <a:fld id="{B6041DBB-41F9-4459-8771-20AD68866970}" type="slidenum">
              <a:rPr lang="en-US" smtClean="0"/>
              <a:pPr/>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12648" y="228600"/>
            <a:ext cx="8153400" cy="990600"/>
          </a:xfrm>
        </p:spPr>
        <p:txBody>
          <a:bodyPr/>
          <a:lstStyle/>
          <a:p>
            <a:r>
              <a:rPr kumimoji="0" lang="en-US" smtClean="0"/>
              <a:t>Click to edit Master title style</a:t>
            </a:r>
            <a:endParaRPr kumimoji="0" lang="en-US"/>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lvl1pPr>
              <a:defRPr>
                <a:solidFill>
                  <a:srgbClr val="FFFFFF"/>
                </a:solidFill>
              </a:defRPr>
            </a:lvl1pPr>
          </a:lstStyle>
          <a:p>
            <a:fld id="{30CDBD5D-EEB7-45F5-8D7B-3836CF9E1A5F}" type="slidenum">
              <a:rPr lang="en-US" smtClean="0"/>
              <a:pPr/>
              <a:t>‹#›</a:t>
            </a:fld>
            <a:endParaRPr lang="en-US"/>
          </a:p>
        </p:txBody>
      </p:sp>
      <p:sp>
        <p:nvSpPr>
          <p:cNvPr id="8" name="Content Placeholder 7"/>
          <p:cNvSpPr>
            <a:spLocks noGrp="1"/>
          </p:cNvSpPr>
          <p:nvPr>
            <p:ph sz="quarter" idx="1"/>
          </p:nvPr>
        </p:nvSpPr>
        <p:spPr>
          <a:xfrm>
            <a:off x="612648" y="1600200"/>
            <a:ext cx="8153400" cy="44958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3">
        <a:schemeClr val="bg1"/>
      </p:bgRef>
    </p:bg>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371600" y="2743200"/>
            <a:ext cx="7123113" cy="1673225"/>
          </a:xfrm>
        </p:spPr>
        <p:txBody>
          <a:bodyPr anchor="t"/>
          <a:lstStyle>
            <a:lvl1pPr marL="0" indent="0">
              <a:buNone/>
              <a:defRPr sz="280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7" name="Rectangle 6"/>
          <p:cNvSpPr/>
          <p:nvPr/>
        </p:nvSpPr>
        <p:spPr bwMode="white">
          <a:xfrm>
            <a:off x="0" y="1524000"/>
            <a:ext cx="9144000" cy="1143000"/>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Rectangle 7"/>
          <p:cNvSpPr/>
          <p:nvPr/>
        </p:nvSpPr>
        <p:spPr>
          <a:xfrm>
            <a:off x="0" y="1600200"/>
            <a:ext cx="1295400" cy="99060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tangle 8"/>
          <p:cNvSpPr/>
          <p:nvPr/>
        </p:nvSpPr>
        <p:spPr>
          <a:xfrm>
            <a:off x="1371600" y="1600200"/>
            <a:ext cx="7772400" cy="990600"/>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1371600" y="1600200"/>
            <a:ext cx="7620000" cy="990600"/>
          </a:xfrm>
        </p:spPr>
        <p:txBody>
          <a:bodyPr/>
          <a:lstStyle>
            <a:lvl1pPr algn="l">
              <a:buNone/>
              <a:defRPr sz="4400" b="0" cap="none">
                <a:solidFill>
                  <a:srgbClr val="FFFFFF"/>
                </a:solidFill>
              </a:defRPr>
            </a:lvl1pPr>
          </a:lstStyle>
          <a:p>
            <a:r>
              <a:rPr kumimoji="0" lang="en-US" smtClean="0"/>
              <a:t>Click to edit Master title style</a:t>
            </a:r>
            <a:endParaRPr kumimoji="0" lang="en-US"/>
          </a:p>
        </p:txBody>
      </p:sp>
      <p:sp>
        <p:nvSpPr>
          <p:cNvPr id="12" name="Date Placeholder 11"/>
          <p:cNvSpPr>
            <a:spLocks noGrp="1"/>
          </p:cNvSpPr>
          <p:nvPr>
            <p:ph type="dt" sz="half" idx="10"/>
          </p:nvPr>
        </p:nvSpPr>
        <p:spPr/>
        <p:txBody>
          <a:bodyPr/>
          <a:lstStyle/>
          <a:p>
            <a:endParaRPr lang="en-US"/>
          </a:p>
        </p:txBody>
      </p:sp>
      <p:sp>
        <p:nvSpPr>
          <p:cNvPr id="13" name="Slide Number Placeholder 12"/>
          <p:cNvSpPr>
            <a:spLocks noGrp="1"/>
          </p:cNvSpPr>
          <p:nvPr>
            <p:ph type="sldNum" sz="quarter" idx="11"/>
          </p:nvPr>
        </p:nvSpPr>
        <p:spPr>
          <a:xfrm>
            <a:off x="0" y="1752600"/>
            <a:ext cx="1295400" cy="701676"/>
          </a:xfrm>
        </p:spPr>
        <p:txBody>
          <a:bodyPr>
            <a:noAutofit/>
          </a:bodyPr>
          <a:lstStyle>
            <a:lvl1pPr>
              <a:defRPr sz="2400">
                <a:solidFill>
                  <a:srgbClr val="FFFFFF"/>
                </a:solidFill>
              </a:defRPr>
            </a:lvl1pPr>
          </a:lstStyle>
          <a:p>
            <a:fld id="{292B6072-5014-4787-991B-9E5F397D1F9D}" type="slidenum">
              <a:rPr lang="en-US" smtClean="0"/>
              <a:pPr/>
              <a:t>‹#›</a:t>
            </a:fld>
            <a:endParaRPr lang="en-US"/>
          </a:p>
        </p:txBody>
      </p:sp>
      <p:sp>
        <p:nvSpPr>
          <p:cNvPr id="14" name="Footer Placeholder 13"/>
          <p:cNvSpPr>
            <a:spLocks noGrp="1"/>
          </p:cNvSpPr>
          <p:nvPr>
            <p:ph type="ftr" sz="quarter" idx="12"/>
          </p:nvPr>
        </p:nvSpPr>
        <p:spPr/>
        <p:txBody>
          <a:bodyPr/>
          <a:lstStyle/>
          <a:p>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9" name="Content Placeholder 8"/>
          <p:cNvSpPr>
            <a:spLocks noGrp="1"/>
          </p:cNvSpPr>
          <p:nvPr>
            <p:ph sz="quarter" idx="1"/>
          </p:nvPr>
        </p:nvSpPr>
        <p:spPr>
          <a:xfrm>
            <a:off x="609600" y="1589567"/>
            <a:ext cx="3886200"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1" name="Content Placeholder 10"/>
          <p:cNvSpPr>
            <a:spLocks noGrp="1"/>
          </p:cNvSpPr>
          <p:nvPr>
            <p:ph sz="quarter" idx="2"/>
          </p:nvPr>
        </p:nvSpPr>
        <p:spPr>
          <a:xfrm>
            <a:off x="4844901" y="1589567"/>
            <a:ext cx="3886200"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8" name="Date Placeholder 7"/>
          <p:cNvSpPr>
            <a:spLocks noGrp="1"/>
          </p:cNvSpPr>
          <p:nvPr>
            <p:ph type="dt" sz="half" idx="15"/>
          </p:nvPr>
        </p:nvSpPr>
        <p:spPr/>
        <p:txBody>
          <a:bodyPr rtlCol="0"/>
          <a:lstStyle/>
          <a:p>
            <a:endParaRPr lang="en-US"/>
          </a:p>
        </p:txBody>
      </p:sp>
      <p:sp>
        <p:nvSpPr>
          <p:cNvPr id="10" name="Slide Number Placeholder 9"/>
          <p:cNvSpPr>
            <a:spLocks noGrp="1"/>
          </p:cNvSpPr>
          <p:nvPr>
            <p:ph type="sldNum" sz="quarter" idx="16"/>
          </p:nvPr>
        </p:nvSpPr>
        <p:spPr/>
        <p:txBody>
          <a:bodyPr rtlCol="0"/>
          <a:lstStyle/>
          <a:p>
            <a:fld id="{32231278-4E61-493A-943D-FA9442C39453}" type="slidenum">
              <a:rPr lang="en-US" smtClean="0"/>
              <a:pPr/>
              <a:t>‹#›</a:t>
            </a:fld>
            <a:endParaRPr lang="en-US"/>
          </a:p>
        </p:txBody>
      </p:sp>
      <p:sp>
        <p:nvSpPr>
          <p:cNvPr id="12" name="Footer Placeholder 11"/>
          <p:cNvSpPr>
            <a:spLocks noGrp="1"/>
          </p:cNvSpPr>
          <p:nvPr>
            <p:ph type="ftr" sz="quarter" idx="17"/>
          </p:nvPr>
        </p:nvSpPr>
        <p:spPr/>
        <p:txBody>
          <a:bodyPr rtlCol="0"/>
          <a:lstStyle/>
          <a:p>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533400" y="273050"/>
            <a:ext cx="8153400" cy="869950"/>
          </a:xfrm>
        </p:spPr>
        <p:txBody>
          <a:bodyPr anchor="ctr"/>
          <a:lstStyle>
            <a:lvl1pPr>
              <a:defRPr/>
            </a:lvl1pPr>
          </a:lstStyle>
          <a:p>
            <a:r>
              <a:rPr kumimoji="0" lang="en-US" smtClean="0"/>
              <a:t>Click to edit Master title style</a:t>
            </a:r>
            <a:endParaRPr kumimoji="0" lang="en-US"/>
          </a:p>
        </p:txBody>
      </p:sp>
      <p:sp>
        <p:nvSpPr>
          <p:cNvPr id="11" name="Content Placeholder 10"/>
          <p:cNvSpPr>
            <a:spLocks noGrp="1"/>
          </p:cNvSpPr>
          <p:nvPr>
            <p:ph sz="quarter" idx="2"/>
          </p:nvPr>
        </p:nvSpPr>
        <p:spPr>
          <a:xfrm>
            <a:off x="609600" y="2438400"/>
            <a:ext cx="3886200" cy="35814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3" name="Content Placeholder 12"/>
          <p:cNvSpPr>
            <a:spLocks noGrp="1"/>
          </p:cNvSpPr>
          <p:nvPr>
            <p:ph sz="quarter" idx="4"/>
          </p:nvPr>
        </p:nvSpPr>
        <p:spPr>
          <a:xfrm>
            <a:off x="4800600" y="2438400"/>
            <a:ext cx="3886200" cy="35814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0" name="Date Placeholder 9"/>
          <p:cNvSpPr>
            <a:spLocks noGrp="1"/>
          </p:cNvSpPr>
          <p:nvPr>
            <p:ph type="dt" sz="half" idx="15"/>
          </p:nvPr>
        </p:nvSpPr>
        <p:spPr/>
        <p:txBody>
          <a:bodyPr rtlCol="0"/>
          <a:lstStyle/>
          <a:p>
            <a:endParaRPr lang="en-US"/>
          </a:p>
        </p:txBody>
      </p:sp>
      <p:sp>
        <p:nvSpPr>
          <p:cNvPr id="12" name="Slide Number Placeholder 11"/>
          <p:cNvSpPr>
            <a:spLocks noGrp="1"/>
          </p:cNvSpPr>
          <p:nvPr>
            <p:ph type="sldNum" sz="quarter" idx="16"/>
          </p:nvPr>
        </p:nvSpPr>
        <p:spPr/>
        <p:txBody>
          <a:bodyPr rtlCol="0"/>
          <a:lstStyle/>
          <a:p>
            <a:fld id="{A89DCB79-4E8A-4F49-9B80-F3694F1BBE02}" type="slidenum">
              <a:rPr lang="en-US" smtClean="0"/>
              <a:pPr/>
              <a:t>‹#›</a:t>
            </a:fld>
            <a:endParaRPr lang="en-US"/>
          </a:p>
        </p:txBody>
      </p:sp>
      <p:sp>
        <p:nvSpPr>
          <p:cNvPr id="14" name="Footer Placeholder 13"/>
          <p:cNvSpPr>
            <a:spLocks noGrp="1"/>
          </p:cNvSpPr>
          <p:nvPr>
            <p:ph type="ftr" sz="quarter" idx="17"/>
          </p:nvPr>
        </p:nvSpPr>
        <p:spPr/>
        <p:txBody>
          <a:bodyPr rtlCol="0"/>
          <a:lstStyle/>
          <a:p>
            <a:endParaRPr lang="en-US"/>
          </a:p>
        </p:txBody>
      </p:sp>
      <p:sp>
        <p:nvSpPr>
          <p:cNvPr id="16" name="Text Placeholder 15"/>
          <p:cNvSpPr>
            <a:spLocks noGrp="1"/>
          </p:cNvSpPr>
          <p:nvPr>
            <p:ph type="body" sz="quarter" idx="1"/>
          </p:nvPr>
        </p:nvSpPr>
        <p:spPr>
          <a:xfrm>
            <a:off x="609600" y="1752600"/>
            <a:ext cx="3886200" cy="640080"/>
          </a:xfrm>
          <a:solidFill>
            <a:schemeClr val="accent2"/>
          </a:solidFill>
        </p:spPr>
        <p:txBody>
          <a:bodyPr rtlCol="0" anchor="ctr"/>
          <a:lstStyle>
            <a:lvl1pPr marL="0" indent="0">
              <a:buFontTx/>
              <a:buNone/>
              <a:defRPr sz="2000" b="1">
                <a:solidFill>
                  <a:srgbClr val="FFFFFF"/>
                </a:solidFill>
              </a:defRPr>
            </a:lvl1pPr>
          </a:lstStyle>
          <a:p>
            <a:pPr lvl="0" eaLnBrk="1" latinLnBrk="0" hangingPunct="1"/>
            <a:r>
              <a:rPr kumimoji="0" lang="en-US" smtClean="0"/>
              <a:t>Click to edit Master text styles</a:t>
            </a:r>
          </a:p>
        </p:txBody>
      </p:sp>
      <p:sp>
        <p:nvSpPr>
          <p:cNvPr id="15" name="Text Placeholder 14"/>
          <p:cNvSpPr>
            <a:spLocks noGrp="1"/>
          </p:cNvSpPr>
          <p:nvPr>
            <p:ph type="body" sz="quarter" idx="3"/>
          </p:nvPr>
        </p:nvSpPr>
        <p:spPr>
          <a:xfrm>
            <a:off x="4800600" y="1752600"/>
            <a:ext cx="3886200" cy="640080"/>
          </a:xfrm>
          <a:solidFill>
            <a:schemeClr val="accent4"/>
          </a:solidFill>
        </p:spPr>
        <p:txBody>
          <a:bodyPr rtlCol="0" anchor="ctr"/>
          <a:lstStyle>
            <a:lvl1pPr marL="0" indent="0">
              <a:buFontTx/>
              <a:buNone/>
              <a:defRPr sz="2000" b="1">
                <a:solidFill>
                  <a:srgbClr val="FFFFFF"/>
                </a:solidFill>
              </a:defRPr>
            </a:lvl1pPr>
          </a:lstStyle>
          <a:p>
            <a:pPr lvl="0" eaLnBrk="1" latinLnBrk="0" hangingPunct="1"/>
            <a:r>
              <a:rPr kumimoji="0" lang="en-US" smtClean="0"/>
              <a:t>Click to edit Master text styles</a:t>
            </a: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lvl1pPr>
              <a:defRPr>
                <a:solidFill>
                  <a:srgbClr val="FFFFFF"/>
                </a:solidFill>
              </a:defRPr>
            </a:lvl1pPr>
          </a:lstStyle>
          <a:p>
            <a:fld id="{80ED3DAA-60D0-4734-BE05-56D7A4514855}"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a:xfrm>
            <a:off x="0" y="6248400"/>
            <a:ext cx="533400" cy="381000"/>
          </a:xfrm>
        </p:spPr>
        <p:txBody>
          <a:bodyPr/>
          <a:lstStyle>
            <a:lvl1pPr>
              <a:defRPr>
                <a:solidFill>
                  <a:schemeClr val="tx2"/>
                </a:solidFill>
              </a:defRPr>
            </a:lvl1pPr>
          </a:lstStyle>
          <a:p>
            <a:fld id="{766777BC-D697-4970-AAA9-4BD4C6872ADD}"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3050"/>
            <a:ext cx="8077200" cy="869950"/>
          </a:xfrm>
        </p:spPr>
        <p:txBody>
          <a:bodyPr anchor="ctr"/>
          <a:lstStyle>
            <a:lvl1pPr algn="l">
              <a:buNone/>
              <a:defRPr sz="4400" b="0"/>
            </a:lvl1pPr>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p>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lvl1pPr>
              <a:defRPr>
                <a:solidFill>
                  <a:srgbClr val="FFFFFF"/>
                </a:solidFill>
              </a:defRPr>
            </a:lvl1pPr>
          </a:lstStyle>
          <a:p>
            <a:fld id="{AF404B7B-987B-4236-B8B0-BC434A8A2B9A}" type="slidenum">
              <a:rPr lang="en-US" smtClean="0"/>
              <a:pPr/>
              <a:t>‹#›</a:t>
            </a:fld>
            <a:endParaRPr lang="en-US"/>
          </a:p>
        </p:txBody>
      </p:sp>
      <p:sp>
        <p:nvSpPr>
          <p:cNvPr id="3" name="Text Placeholder 2"/>
          <p:cNvSpPr>
            <a:spLocks noGrp="1"/>
          </p:cNvSpPr>
          <p:nvPr>
            <p:ph type="body" idx="2"/>
          </p:nvPr>
        </p:nvSpPr>
        <p:spPr>
          <a:xfrm>
            <a:off x="609600" y="1752600"/>
            <a:ext cx="1600200" cy="4343400"/>
          </a:xfrm>
          <a:ln w="50800" cap="sq" cmpd="dbl" algn="ctr">
            <a:solidFill>
              <a:schemeClr val="accent2"/>
            </a:solidFill>
            <a:prstDash val="solid"/>
            <a:miter lim="800000"/>
          </a:ln>
          <a:effectLst/>
        </p:spPr>
        <p:style>
          <a:lnRef idx="3">
            <a:schemeClr val="lt1"/>
          </a:lnRef>
          <a:fillRef idx="1">
            <a:schemeClr val="accent2"/>
          </a:fillRef>
          <a:effectRef idx="1">
            <a:schemeClr val="accent2"/>
          </a:effectRef>
          <a:fontRef idx="minor">
            <a:schemeClr val="lt1"/>
          </a:fontRef>
        </p:style>
        <p:txBody>
          <a:bodyPr lIns="137160" tIns="182880" rIns="137160" bIns="91440"/>
          <a:lstStyle>
            <a:lvl1pPr marL="0" indent="0">
              <a:spcAft>
                <a:spcPts val="1000"/>
              </a:spcAft>
              <a:buNone/>
              <a:defRPr sz="18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9" name="Content Placeholder 8"/>
          <p:cNvSpPr>
            <a:spLocks noGrp="1"/>
          </p:cNvSpPr>
          <p:nvPr>
            <p:ph sz="quarter" idx="1"/>
          </p:nvPr>
        </p:nvSpPr>
        <p:spPr>
          <a:xfrm>
            <a:off x="2362200" y="1752600"/>
            <a:ext cx="6400800" cy="44196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bg>
      <p:bgRef idx="1003">
        <a:schemeClr val="bg2"/>
      </p:bgRef>
    </p:bg>
    <p:spTree>
      <p:nvGrpSpPr>
        <p:cNvPr id="1" name=""/>
        <p:cNvGrpSpPr/>
        <p:nvPr/>
      </p:nvGrpSpPr>
      <p:grpSpPr>
        <a:xfrm>
          <a:off x="0" y="0"/>
          <a:ext cx="0" cy="0"/>
          <a:chOff x="0" y="0"/>
          <a:chExt cx="0" cy="0"/>
        </a:xfrm>
      </p:grpSpPr>
      <p:sp>
        <p:nvSpPr>
          <p:cNvPr id="4" name="Text Placeholder 3"/>
          <p:cNvSpPr>
            <a:spLocks noGrp="1"/>
          </p:cNvSpPr>
          <p:nvPr>
            <p:ph type="body" sz="half" idx="2"/>
          </p:nvPr>
        </p:nvSpPr>
        <p:spPr>
          <a:xfrm>
            <a:off x="1600200" y="5486400"/>
            <a:ext cx="7315200" cy="685800"/>
          </a:xfrm>
        </p:spPr>
        <p:txBody>
          <a:bodyPr/>
          <a:lstStyle>
            <a:lvl1pPr marL="0" indent="0">
              <a:buFontTx/>
              <a:buNone/>
              <a:defRPr sz="1700"/>
            </a:lvl1pPr>
            <a:lvl2pPr>
              <a:buFontTx/>
              <a:buNone/>
              <a:defRPr sz="1200"/>
            </a:lvl2pPr>
            <a:lvl3pPr>
              <a:buFontTx/>
              <a:buNone/>
              <a:defRPr sz="1000"/>
            </a:lvl3pPr>
            <a:lvl4pPr>
              <a:buFontTx/>
              <a:buNone/>
              <a:defRPr sz="900"/>
            </a:lvl4pPr>
            <a:lvl5pPr>
              <a:buFontTx/>
              <a:buNone/>
              <a:defRPr sz="900"/>
            </a:lvl5pPr>
          </a:lstStyle>
          <a:p>
            <a:pPr lvl="0" eaLnBrk="1" latinLnBrk="0" hangingPunct="1"/>
            <a:r>
              <a:rPr kumimoji="0" lang="en-US" smtClean="0"/>
              <a:t>Click to edit Master text styles</a:t>
            </a:r>
          </a:p>
        </p:txBody>
      </p:sp>
      <p:sp>
        <p:nvSpPr>
          <p:cNvPr id="8" name="Rectangle 7"/>
          <p:cNvSpPr/>
          <p:nvPr/>
        </p:nvSpPr>
        <p:spPr bwMode="white">
          <a:xfrm>
            <a:off x="-9144" y="4572000"/>
            <a:ext cx="9144000" cy="886968"/>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tangle 8"/>
          <p:cNvSpPr/>
          <p:nvPr/>
        </p:nvSpPr>
        <p:spPr>
          <a:xfrm>
            <a:off x="-9144" y="4663440"/>
            <a:ext cx="1463040" cy="71323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a:xfrm>
            <a:off x="1545336" y="4654296"/>
            <a:ext cx="7598664" cy="713232"/>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1600200" y="4648200"/>
            <a:ext cx="7315200" cy="685800"/>
          </a:xfrm>
        </p:spPr>
        <p:txBody>
          <a:bodyPr anchor="ctr"/>
          <a:lstStyle>
            <a:lvl1pPr algn="l">
              <a:buNone/>
              <a:defRPr sz="2800" b="0">
                <a:solidFill>
                  <a:srgbClr val="FFFFFF"/>
                </a:solidFill>
              </a:defRPr>
            </a:lvl1pPr>
          </a:lstStyle>
          <a:p>
            <a:r>
              <a:rPr kumimoji="0" lang="en-US" smtClean="0"/>
              <a:t>Click to edit Master title style</a:t>
            </a:r>
            <a:endParaRPr kumimoji="0" lang="en-US"/>
          </a:p>
        </p:txBody>
      </p:sp>
      <p:sp>
        <p:nvSpPr>
          <p:cNvPr id="11" name="Rectangle 10"/>
          <p:cNvSpPr/>
          <p:nvPr/>
        </p:nvSpPr>
        <p:spPr bwMode="white">
          <a:xfrm>
            <a:off x="1447800" y="0"/>
            <a:ext cx="100584" cy="6867144"/>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Date Placeholder 11"/>
          <p:cNvSpPr>
            <a:spLocks noGrp="1"/>
          </p:cNvSpPr>
          <p:nvPr>
            <p:ph type="dt" sz="half" idx="10"/>
          </p:nvPr>
        </p:nvSpPr>
        <p:spPr>
          <a:xfrm>
            <a:off x="6248400" y="6248400"/>
            <a:ext cx="2667000" cy="365125"/>
          </a:xfrm>
        </p:spPr>
        <p:txBody>
          <a:bodyPr rtlCol="0"/>
          <a:lstStyle/>
          <a:p>
            <a:endParaRPr lang="en-US"/>
          </a:p>
        </p:txBody>
      </p:sp>
      <p:sp>
        <p:nvSpPr>
          <p:cNvPr id="13" name="Slide Number Placeholder 12"/>
          <p:cNvSpPr>
            <a:spLocks noGrp="1"/>
          </p:cNvSpPr>
          <p:nvPr>
            <p:ph type="sldNum" sz="quarter" idx="11"/>
          </p:nvPr>
        </p:nvSpPr>
        <p:spPr>
          <a:xfrm>
            <a:off x="0" y="4667249"/>
            <a:ext cx="1447800" cy="663578"/>
          </a:xfrm>
        </p:spPr>
        <p:txBody>
          <a:bodyPr rtlCol="0"/>
          <a:lstStyle>
            <a:lvl1pPr>
              <a:defRPr sz="2800"/>
            </a:lvl1pPr>
          </a:lstStyle>
          <a:p>
            <a:fld id="{690F5F9E-393B-4366-8501-114E399C5BF4}" type="slidenum">
              <a:rPr lang="en-US" smtClean="0"/>
              <a:pPr/>
              <a:t>‹#›</a:t>
            </a:fld>
            <a:endParaRPr lang="en-US"/>
          </a:p>
        </p:txBody>
      </p:sp>
      <p:sp>
        <p:nvSpPr>
          <p:cNvPr id="14" name="Footer Placeholder 13"/>
          <p:cNvSpPr>
            <a:spLocks noGrp="1"/>
          </p:cNvSpPr>
          <p:nvPr>
            <p:ph type="ftr" sz="quarter" idx="12"/>
          </p:nvPr>
        </p:nvSpPr>
        <p:spPr>
          <a:xfrm>
            <a:off x="1600200" y="6248206"/>
            <a:ext cx="4572000" cy="365125"/>
          </a:xfrm>
        </p:spPr>
        <p:txBody>
          <a:bodyPr rtlCol="0"/>
          <a:lstStyle/>
          <a:p>
            <a:endParaRPr lang="en-US"/>
          </a:p>
        </p:txBody>
      </p:sp>
      <p:sp>
        <p:nvSpPr>
          <p:cNvPr id="3" name="Picture Placeholder 2"/>
          <p:cNvSpPr>
            <a:spLocks noGrp="1"/>
          </p:cNvSpPr>
          <p:nvPr>
            <p:ph type="pic" idx="1"/>
          </p:nvPr>
        </p:nvSpPr>
        <p:spPr>
          <a:xfrm>
            <a:off x="1560576" y="0"/>
            <a:ext cx="7583424" cy="4568952"/>
          </a:xfrm>
          <a:solidFill>
            <a:schemeClr val="accent1">
              <a:tint val="40000"/>
            </a:schemeClr>
          </a:solidFill>
          <a:ln>
            <a:noFill/>
          </a:ln>
        </p:spPr>
        <p:txBody>
          <a:bodyPr/>
          <a:lstStyle>
            <a:lvl1pPr marL="0" indent="0">
              <a:buNone/>
              <a:defRPr sz="3200"/>
            </a:lvl1pPr>
          </a:lstStyle>
          <a:p>
            <a:r>
              <a:rPr kumimoji="0" lang="en-US" smtClean="0"/>
              <a:t>Click icon to add picture</a:t>
            </a:r>
            <a:endParaRPr kumimoji="0" lang="en-US" dirty="0"/>
          </a:p>
        </p:txBody>
      </p:sp>
    </p:spTree>
  </p:cSld>
  <p:clrMapOvr>
    <a:overrideClrMapping bg1="lt1" tx1="dk1" bg2="lt2" tx2="dk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CCFB901-153E-49CF-A3A6-C8AA51508CE6}"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bg>
      <p:bgRef idx="1001">
        <a:schemeClr val="bg1"/>
      </p:bgRef>
    </p:bg>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53200" y="609600"/>
            <a:ext cx="2057400" cy="5516563"/>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609600"/>
            <a:ext cx="5562600" cy="5516564"/>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a:xfrm>
            <a:off x="6553200" y="6248402"/>
            <a:ext cx="2209800" cy="365125"/>
          </a:xfrm>
        </p:spPr>
        <p:txBody>
          <a:bodyPr/>
          <a:lstStyle/>
          <a:p>
            <a:endParaRPr lang="en-US"/>
          </a:p>
        </p:txBody>
      </p:sp>
      <p:sp>
        <p:nvSpPr>
          <p:cNvPr id="5" name="Footer Placeholder 4"/>
          <p:cNvSpPr>
            <a:spLocks noGrp="1"/>
          </p:cNvSpPr>
          <p:nvPr>
            <p:ph type="ftr" sz="quarter" idx="11"/>
          </p:nvPr>
        </p:nvSpPr>
        <p:spPr>
          <a:xfrm>
            <a:off x="457201" y="6248207"/>
            <a:ext cx="5573483" cy="365125"/>
          </a:xfrm>
        </p:spPr>
        <p:txBody>
          <a:bodyPr/>
          <a:lstStyle/>
          <a:p>
            <a:endParaRPr lang="en-US"/>
          </a:p>
        </p:txBody>
      </p:sp>
      <p:sp>
        <p:nvSpPr>
          <p:cNvPr id="7" name="Rectangle 6"/>
          <p:cNvSpPr/>
          <p:nvPr/>
        </p:nvSpPr>
        <p:spPr bwMode="white">
          <a:xfrm>
            <a:off x="6096318" y="0"/>
            <a:ext cx="320040" cy="6858000"/>
          </a:xfrm>
          <a:prstGeom prst="rect">
            <a:avLst/>
          </a:prstGeom>
          <a:solidFill>
            <a:srgbClr val="FFFFFF"/>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8" name="Rectangle 7"/>
          <p:cNvSpPr/>
          <p:nvPr/>
        </p:nvSpPr>
        <p:spPr>
          <a:xfrm>
            <a:off x="6142038" y="609600"/>
            <a:ext cx="228600" cy="6248400"/>
          </a:xfrm>
          <a:prstGeom prst="rect">
            <a:avLst/>
          </a:prstGeom>
          <a:solidFill>
            <a:schemeClr val="accent1"/>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9" name="Rectangle 8"/>
          <p:cNvSpPr/>
          <p:nvPr/>
        </p:nvSpPr>
        <p:spPr>
          <a:xfrm>
            <a:off x="6142038" y="0"/>
            <a:ext cx="228600" cy="533400"/>
          </a:xfrm>
          <a:prstGeom prst="rect">
            <a:avLst/>
          </a:prstGeom>
          <a:solidFill>
            <a:schemeClr val="accent2"/>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6" name="Slide Number Placeholder 5"/>
          <p:cNvSpPr>
            <a:spLocks noGrp="1"/>
          </p:cNvSpPr>
          <p:nvPr>
            <p:ph type="sldNum" sz="quarter" idx="12"/>
          </p:nvPr>
        </p:nvSpPr>
        <p:spPr>
          <a:xfrm rot="5400000">
            <a:off x="5989638" y="144462"/>
            <a:ext cx="533400" cy="244476"/>
          </a:xfrm>
        </p:spPr>
        <p:txBody>
          <a:bodyPr/>
          <a:lstStyle/>
          <a:p>
            <a:fld id="{207750AA-8844-417D-B347-47C1FBA37E92}" type="slidenum">
              <a:rPr lang="en-US" smtClean="0"/>
              <a:pPr/>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2" name="Title Placeholder 21"/>
          <p:cNvSpPr>
            <a:spLocks noGrp="1"/>
          </p:cNvSpPr>
          <p:nvPr>
            <p:ph type="title"/>
          </p:nvPr>
        </p:nvSpPr>
        <p:spPr>
          <a:xfrm>
            <a:off x="609600" y="228600"/>
            <a:ext cx="8153400" cy="990600"/>
          </a:xfrm>
          <a:prstGeom prst="rect">
            <a:avLst/>
          </a:prstGeom>
        </p:spPr>
        <p:txBody>
          <a:bodyPr vert="horz" anchor="ctr">
            <a:normAutofit/>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612648" y="1600200"/>
            <a:ext cx="8153400" cy="4526280"/>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4" name="Date Placeholder 13"/>
          <p:cNvSpPr>
            <a:spLocks noGrp="1"/>
          </p:cNvSpPr>
          <p:nvPr>
            <p:ph type="dt" sz="half" idx="2"/>
          </p:nvPr>
        </p:nvSpPr>
        <p:spPr>
          <a:xfrm>
            <a:off x="6096000" y="6248400"/>
            <a:ext cx="2667000" cy="365125"/>
          </a:xfrm>
          <a:prstGeom prst="rect">
            <a:avLst/>
          </a:prstGeom>
        </p:spPr>
        <p:txBody>
          <a:bodyPr vert="horz" anchor="ctr" anchorCtr="0"/>
          <a:lstStyle>
            <a:lvl1pPr algn="l" eaLnBrk="1" latinLnBrk="0" hangingPunct="1">
              <a:defRPr kumimoji="0" sz="1400">
                <a:solidFill>
                  <a:schemeClr val="tx2"/>
                </a:solidFill>
              </a:defRPr>
            </a:lvl1pPr>
          </a:lstStyle>
          <a:p>
            <a:endParaRPr lang="en-US"/>
          </a:p>
        </p:txBody>
      </p:sp>
      <p:sp>
        <p:nvSpPr>
          <p:cNvPr id="3" name="Footer Placeholder 2"/>
          <p:cNvSpPr>
            <a:spLocks noGrp="1"/>
          </p:cNvSpPr>
          <p:nvPr>
            <p:ph type="ftr" sz="quarter" idx="3"/>
          </p:nvPr>
        </p:nvSpPr>
        <p:spPr>
          <a:xfrm>
            <a:off x="609600" y="6248206"/>
            <a:ext cx="5421083" cy="365125"/>
          </a:xfrm>
          <a:prstGeom prst="rect">
            <a:avLst/>
          </a:prstGeom>
        </p:spPr>
        <p:txBody>
          <a:bodyPr vert="horz" anchor="ctr"/>
          <a:lstStyle>
            <a:lvl1pPr algn="r" eaLnBrk="1" latinLnBrk="0" hangingPunct="1">
              <a:defRPr kumimoji="0" sz="1400">
                <a:solidFill>
                  <a:schemeClr val="tx2"/>
                </a:solidFill>
              </a:defRPr>
            </a:lvl1pPr>
          </a:lstStyle>
          <a:p>
            <a:endParaRPr lang="en-US"/>
          </a:p>
        </p:txBody>
      </p:sp>
      <p:sp>
        <p:nvSpPr>
          <p:cNvPr id="7" name="Rectangle 6"/>
          <p:cNvSpPr/>
          <p:nvPr/>
        </p:nvSpPr>
        <p:spPr bwMode="white">
          <a:xfrm>
            <a:off x="0" y="1234440"/>
            <a:ext cx="9144000" cy="320040"/>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Rectangle 7"/>
          <p:cNvSpPr/>
          <p:nvPr/>
        </p:nvSpPr>
        <p:spPr>
          <a:xfrm>
            <a:off x="0" y="1280160"/>
            <a:ext cx="533400" cy="22860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tangle 8"/>
          <p:cNvSpPr/>
          <p:nvPr/>
        </p:nvSpPr>
        <p:spPr>
          <a:xfrm>
            <a:off x="590550" y="1280160"/>
            <a:ext cx="8553450" cy="228600"/>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3" name="Slide Number Placeholder 22"/>
          <p:cNvSpPr>
            <a:spLocks noGrp="1"/>
          </p:cNvSpPr>
          <p:nvPr>
            <p:ph type="sldNum" sz="quarter" idx="4"/>
          </p:nvPr>
        </p:nvSpPr>
        <p:spPr>
          <a:xfrm>
            <a:off x="0" y="1272222"/>
            <a:ext cx="533400" cy="244476"/>
          </a:xfrm>
          <a:prstGeom prst="rect">
            <a:avLst/>
          </a:prstGeom>
        </p:spPr>
        <p:txBody>
          <a:bodyPr vert="horz" anchor="ctr" anchorCtr="0">
            <a:normAutofit/>
          </a:bodyPr>
          <a:lstStyle>
            <a:lvl1pPr algn="ctr" eaLnBrk="1" latinLnBrk="0" hangingPunct="1">
              <a:defRPr kumimoji="0" sz="1400" b="1">
                <a:solidFill>
                  <a:srgbClr val="FFFFFF"/>
                </a:solidFill>
              </a:defRPr>
            </a:lvl1pPr>
          </a:lstStyle>
          <a:p>
            <a:fld id="{A3CBDA10-6922-45C1-B84B-5D4CDC1ED2DC}"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732" r:id="rId1"/>
    <p:sldLayoutId id="2147483733" r:id="rId2"/>
    <p:sldLayoutId id="2147483734" r:id="rId3"/>
    <p:sldLayoutId id="2147483735" r:id="rId4"/>
    <p:sldLayoutId id="2147483736" r:id="rId5"/>
    <p:sldLayoutId id="2147483737" r:id="rId6"/>
    <p:sldLayoutId id="2147483738" r:id="rId7"/>
    <p:sldLayoutId id="2147483739" r:id="rId8"/>
    <p:sldLayoutId id="2147483740" r:id="rId9"/>
    <p:sldLayoutId id="2147483741" r:id="rId10"/>
    <p:sldLayoutId id="2147483742" r:id="rId11"/>
  </p:sldLayoutIdLst>
  <p:txStyles>
    <p:titleStyle>
      <a:lvl1pPr algn="l" rtl="0" eaLnBrk="1" latinLnBrk="0" hangingPunct="1">
        <a:spcBef>
          <a:spcPct val="0"/>
        </a:spcBef>
        <a:buNone/>
        <a:defRPr kumimoji="0" sz="4400" kern="1200">
          <a:solidFill>
            <a:schemeClr val="tx2"/>
          </a:solidFill>
          <a:latin typeface="+mj-lt"/>
          <a:ea typeface="+mj-ea"/>
          <a:cs typeface="+mj-cs"/>
        </a:defRPr>
      </a:lvl1pPr>
    </p:titleStyle>
    <p:bodyStyle>
      <a:lvl1pPr marL="320040" indent="-320040" algn="l" rtl="0" eaLnBrk="1" latinLnBrk="0" hangingPunct="1">
        <a:spcBef>
          <a:spcPts val="700"/>
        </a:spcBef>
        <a:buClr>
          <a:schemeClr val="accent2"/>
        </a:buClr>
        <a:buSzPct val="60000"/>
        <a:buFont typeface="Wingdings"/>
        <a:buChar char=""/>
        <a:defRPr kumimoji="0" sz="2900" kern="1200">
          <a:solidFill>
            <a:schemeClr val="tx1"/>
          </a:solidFill>
          <a:latin typeface="+mn-lt"/>
          <a:ea typeface="+mn-ea"/>
          <a:cs typeface="+mn-cs"/>
        </a:defRPr>
      </a:lvl1pPr>
      <a:lvl2pPr marL="640080" indent="-274320" algn="l" rtl="0" eaLnBrk="1" latinLnBrk="0" hangingPunct="1">
        <a:spcBef>
          <a:spcPts val="550"/>
        </a:spcBef>
        <a:buClr>
          <a:schemeClr val="accent1"/>
        </a:buClr>
        <a:buSzPct val="70000"/>
        <a:buFont typeface="Wingdings 2"/>
        <a:buChar char=""/>
        <a:defRPr kumimoji="0" sz="2600" kern="1200">
          <a:solidFill>
            <a:schemeClr val="tx1"/>
          </a:solidFill>
          <a:latin typeface="+mn-lt"/>
          <a:ea typeface="+mn-ea"/>
          <a:cs typeface="+mn-cs"/>
        </a:defRPr>
      </a:lvl2pPr>
      <a:lvl3pPr marL="914400" indent="-228600" algn="l" rtl="0" eaLnBrk="1" latinLnBrk="0" hangingPunct="1">
        <a:spcBef>
          <a:spcPts val="500"/>
        </a:spcBef>
        <a:buClr>
          <a:schemeClr val="accent2"/>
        </a:buClr>
        <a:buSzPct val="75000"/>
        <a:buFont typeface="Wingdings"/>
        <a:buChar char=""/>
        <a:defRPr kumimoji="0" sz="2300" kern="1200">
          <a:solidFill>
            <a:schemeClr val="tx1"/>
          </a:solidFill>
          <a:latin typeface="+mn-lt"/>
          <a:ea typeface="+mn-ea"/>
          <a:cs typeface="+mn-cs"/>
        </a:defRPr>
      </a:lvl3pPr>
      <a:lvl4pPr marL="1371600" indent="-228600" algn="l" rtl="0" eaLnBrk="1" latinLnBrk="0" hangingPunct="1">
        <a:spcBef>
          <a:spcPts val="400"/>
        </a:spcBef>
        <a:buClr>
          <a:schemeClr val="accent3"/>
        </a:buClr>
        <a:buSzPct val="75000"/>
        <a:buFont typeface="Wingdings"/>
        <a:buChar char=""/>
        <a:defRPr kumimoji="0" sz="2000" kern="1200">
          <a:solidFill>
            <a:schemeClr val="tx1"/>
          </a:solidFill>
          <a:latin typeface="+mn-lt"/>
          <a:ea typeface="+mn-ea"/>
          <a:cs typeface="+mn-cs"/>
        </a:defRPr>
      </a:lvl4pPr>
      <a:lvl5pPr marL="1828800" indent="-228600" algn="l" rtl="0" eaLnBrk="1" latinLnBrk="0" hangingPunct="1">
        <a:spcBef>
          <a:spcPts val="400"/>
        </a:spcBef>
        <a:buClr>
          <a:schemeClr val="accent4"/>
        </a:buClr>
        <a:buSzPct val="65000"/>
        <a:buFont typeface="Wingdings"/>
        <a:buChar char=""/>
        <a:defRPr kumimoji="0" sz="2000" kern="1200">
          <a:solidFill>
            <a:schemeClr val="tx1"/>
          </a:solidFill>
          <a:latin typeface="+mn-lt"/>
          <a:ea typeface="+mn-ea"/>
          <a:cs typeface="+mn-cs"/>
        </a:defRPr>
      </a:lvl5pPr>
      <a:lvl6pPr marL="2103120" indent="-228600" algn="l" rtl="0" eaLnBrk="1" latinLnBrk="0" hangingPunct="1">
        <a:spcBef>
          <a:spcPct val="20000"/>
        </a:spcBef>
        <a:buClr>
          <a:schemeClr val="accent1"/>
        </a:buClr>
        <a:buFont typeface="Wingdings"/>
        <a:buChar char="§"/>
        <a:defRPr kumimoji="0" sz="1800" kern="1200" baseline="0">
          <a:solidFill>
            <a:schemeClr val="tx1"/>
          </a:solidFill>
          <a:latin typeface="+mn-lt"/>
          <a:ea typeface="+mn-ea"/>
          <a:cs typeface="+mn-cs"/>
        </a:defRPr>
      </a:lvl6pPr>
      <a:lvl7pPr marL="2377440" indent="-228600" algn="l" rtl="0" eaLnBrk="1" latinLnBrk="0" hangingPunct="1">
        <a:spcBef>
          <a:spcPct val="20000"/>
        </a:spcBef>
        <a:buClr>
          <a:schemeClr val="accent2"/>
        </a:buClr>
        <a:buFont typeface="Wingdings"/>
        <a:buChar char="§"/>
        <a:defRPr kumimoji="0" sz="1800" kern="1200" baseline="0">
          <a:solidFill>
            <a:schemeClr val="tx1"/>
          </a:solidFill>
          <a:latin typeface="+mn-lt"/>
          <a:ea typeface="+mn-ea"/>
          <a:cs typeface="+mn-cs"/>
        </a:defRPr>
      </a:lvl7pPr>
      <a:lvl8pPr marL="2651760" indent="-228600" algn="l" rtl="0" eaLnBrk="1" latinLnBrk="0" hangingPunct="1">
        <a:spcBef>
          <a:spcPct val="20000"/>
        </a:spcBef>
        <a:buClr>
          <a:schemeClr val="accent3"/>
        </a:buClr>
        <a:buFont typeface="Wingdings"/>
        <a:buChar char="§"/>
        <a:defRPr kumimoji="0" sz="1800" kern="1200" baseline="0">
          <a:solidFill>
            <a:schemeClr val="tx1"/>
          </a:solidFill>
          <a:latin typeface="+mn-lt"/>
          <a:ea typeface="+mn-ea"/>
          <a:cs typeface="+mn-cs"/>
        </a:defRPr>
      </a:lvl8pPr>
      <a:lvl9pPr marL="2926080" indent="-228600" algn="l" rtl="0" eaLnBrk="1" latinLnBrk="0" hangingPunct="1">
        <a:spcBef>
          <a:spcPct val="20000"/>
        </a:spcBef>
        <a:buClr>
          <a:schemeClr val="accent4"/>
        </a:buClr>
        <a:buFont typeface="Wingdings"/>
        <a:buChar char="§"/>
        <a:defRPr kumimoji="0" sz="18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mailto:moosd@charter.net" TargetMode="External"/><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6.xml"/><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24.xml"/><Relationship Id="rId1" Type="http://schemas.openxmlformats.org/officeDocument/2006/relationships/slideLayout" Target="../slideLayouts/slideLayout6.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6.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8.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44.xm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45.xm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46.xml"/><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47.xml"/><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48.xml"/><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49.xml"/><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notesSlide" Target="../notesSlides/notesSlide50.xml"/><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notesSlide" Target="../notesSlides/notesSlide51.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5986" name="Rectangle 2"/>
          <p:cNvSpPr>
            <a:spLocks noGrp="1" noChangeArrowheads="1"/>
          </p:cNvSpPr>
          <p:nvPr>
            <p:ph type="ctrTitle"/>
          </p:nvPr>
        </p:nvSpPr>
        <p:spPr>
          <a:xfrm>
            <a:off x="1524000" y="1981200"/>
            <a:ext cx="6477000" cy="1828800"/>
          </a:xfrm>
        </p:spPr>
        <p:txBody>
          <a:bodyPr>
            <a:normAutofit fontScale="90000"/>
          </a:bodyPr>
          <a:lstStyle/>
          <a:p>
            <a:pPr algn="ctr"/>
            <a:r>
              <a:rPr lang="en-US" dirty="0"/>
              <a:t>Physiologic Effects of Neuraxial Blockade</a:t>
            </a:r>
          </a:p>
        </p:txBody>
      </p:sp>
      <p:sp>
        <p:nvSpPr>
          <p:cNvPr id="425987" name="Rectangle 3"/>
          <p:cNvSpPr>
            <a:spLocks noGrp="1" noChangeArrowheads="1"/>
          </p:cNvSpPr>
          <p:nvPr>
            <p:ph type="subTitle" idx="1"/>
          </p:nvPr>
        </p:nvSpPr>
        <p:spPr>
          <a:xfrm>
            <a:off x="2438400" y="6172200"/>
            <a:ext cx="6705600" cy="685800"/>
          </a:xfrm>
        </p:spPr>
        <p:txBody>
          <a:bodyPr>
            <a:normAutofit fontScale="62500" lnSpcReduction="20000"/>
          </a:bodyPr>
          <a:lstStyle/>
          <a:p>
            <a:r>
              <a:rPr lang="en-US" sz="2800" dirty="0" smtClean="0"/>
              <a:t>Developing Countries Regional Anesthesia Lecture Series </a:t>
            </a:r>
          </a:p>
          <a:p>
            <a:r>
              <a:rPr lang="en-US" sz="2800" dirty="0" smtClean="0"/>
              <a:t>Daniel D. Moos CRNA, </a:t>
            </a:r>
            <a:r>
              <a:rPr lang="en-US" sz="2800" dirty="0" err="1" smtClean="0"/>
              <a:t>Ed.D</a:t>
            </a:r>
            <a:r>
              <a:rPr lang="en-US" sz="2800" dirty="0" smtClean="0"/>
              <a:t>.     U.S.A.  </a:t>
            </a:r>
            <a:r>
              <a:rPr lang="en-US" sz="2800" dirty="0" smtClean="0">
                <a:hlinkClick r:id="rId3"/>
              </a:rPr>
              <a:t>moosd@charter.net</a:t>
            </a:r>
            <a:endParaRPr lang="en-US" sz="2800" dirty="0" smtClean="0"/>
          </a:p>
          <a:p>
            <a:pPr>
              <a:lnSpc>
                <a:spcPct val="80000"/>
              </a:lnSpc>
            </a:pPr>
            <a:endParaRPr lang="en-US" sz="2800" dirty="0"/>
          </a:p>
        </p:txBody>
      </p:sp>
      <p:sp>
        <p:nvSpPr>
          <p:cNvPr id="4" name="TextBox 3"/>
          <p:cNvSpPr txBox="1"/>
          <p:nvPr/>
        </p:nvSpPr>
        <p:spPr>
          <a:xfrm>
            <a:off x="228600" y="6248400"/>
            <a:ext cx="1905000" cy="381000"/>
          </a:xfrm>
          <a:prstGeom prst="rect">
            <a:avLst/>
          </a:prstGeom>
          <a:noFill/>
        </p:spPr>
        <p:txBody>
          <a:bodyPr wrap="square" rtlCol="0">
            <a:spAutoFit/>
          </a:bodyPr>
          <a:lstStyle/>
          <a:p>
            <a:r>
              <a:rPr lang="en-US" dirty="0" smtClean="0"/>
              <a:t>Lecture  7</a:t>
            </a:r>
            <a:endParaRPr lang="en-US" dirty="0"/>
          </a:p>
        </p:txBody>
      </p:sp>
      <p:sp>
        <p:nvSpPr>
          <p:cNvPr id="5" name="Rectangle 4"/>
          <p:cNvSpPr/>
          <p:nvPr/>
        </p:nvSpPr>
        <p:spPr>
          <a:xfrm>
            <a:off x="7591972" y="0"/>
            <a:ext cx="1552028" cy="369332"/>
          </a:xfrm>
          <a:prstGeom prst="rect">
            <a:avLst/>
          </a:prstGeom>
        </p:spPr>
        <p:txBody>
          <a:bodyPr wrap="none">
            <a:spAutoFit/>
          </a:bodyPr>
          <a:lstStyle/>
          <a:p>
            <a:r>
              <a:rPr lang="en-US" dirty="0" smtClean="0">
                <a:solidFill>
                  <a:srgbClr val="FF0000"/>
                </a:solidFill>
                <a:latin typeface="Rage Italic" pitchFamily="66" charset="0"/>
              </a:rPr>
              <a:t>Soli </a:t>
            </a:r>
            <a:r>
              <a:rPr lang="en-US" dirty="0" err="1" smtClean="0">
                <a:solidFill>
                  <a:srgbClr val="FF0000"/>
                </a:solidFill>
                <a:latin typeface="Rage Italic" pitchFamily="66" charset="0"/>
              </a:rPr>
              <a:t>Deo</a:t>
            </a:r>
            <a:r>
              <a:rPr lang="en-US" dirty="0" smtClean="0">
                <a:solidFill>
                  <a:srgbClr val="FF0000"/>
                </a:solidFill>
                <a:latin typeface="Rage Italic" pitchFamily="66" charset="0"/>
              </a:rPr>
              <a:t> Gloria </a:t>
            </a:r>
            <a:endParaRPr lang="en-US" dirty="0">
              <a:solidFill>
                <a:srgbClr val="FF0000"/>
              </a:solidFill>
              <a:latin typeface="Rage Italic" pitchFamily="66" charset="0"/>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Disclaimer</a:t>
            </a:r>
            <a:endParaRPr lang="en-US" dirty="0"/>
          </a:p>
        </p:txBody>
      </p:sp>
      <p:sp>
        <p:nvSpPr>
          <p:cNvPr id="3" name="Content Placeholder 2"/>
          <p:cNvSpPr>
            <a:spLocks noGrp="1"/>
          </p:cNvSpPr>
          <p:nvPr>
            <p:ph sz="quarter" idx="1"/>
          </p:nvPr>
        </p:nvSpPr>
        <p:spPr/>
        <p:txBody>
          <a:bodyPr/>
          <a:lstStyle/>
          <a:p>
            <a:r>
              <a:rPr lang="en-US" dirty="0" smtClean="0"/>
              <a:t>Every effort was made to ensure that material and information contained in this presentation are correct and up-to-date.  The author can not accept liability/responsibility from errors that may occur from the use of this information.  It is up to each clinician to ensure that they provide safe anesthetic care to their patients.</a:t>
            </a:r>
          </a:p>
          <a:p>
            <a:endParaRPr lang="en-US"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6466" name="Rectangle 2"/>
          <p:cNvSpPr>
            <a:spLocks noGrp="1" noChangeArrowheads="1"/>
          </p:cNvSpPr>
          <p:nvPr>
            <p:ph type="title"/>
          </p:nvPr>
        </p:nvSpPr>
        <p:spPr/>
        <p:txBody>
          <a:bodyPr/>
          <a:lstStyle/>
          <a:p>
            <a:pPr algn="ctr"/>
            <a:r>
              <a:rPr lang="en-US" dirty="0"/>
              <a:t>Introduction</a:t>
            </a:r>
          </a:p>
        </p:txBody>
      </p:sp>
      <p:sp>
        <p:nvSpPr>
          <p:cNvPr id="446467" name="Rectangle 3"/>
          <p:cNvSpPr>
            <a:spLocks noGrp="1" noChangeArrowheads="1"/>
          </p:cNvSpPr>
          <p:nvPr>
            <p:ph sz="quarter" idx="1"/>
          </p:nvPr>
        </p:nvSpPr>
        <p:spPr/>
        <p:txBody>
          <a:bodyPr/>
          <a:lstStyle/>
          <a:p>
            <a:r>
              <a:rPr lang="en-US"/>
              <a:t>Neuraxial blockade has specific physiologic consequences.  For example hypotension is not a complication per se but a normal manifestation of neuraxial blockade.</a:t>
            </a:r>
          </a:p>
          <a:p>
            <a:r>
              <a:rPr lang="en-US"/>
              <a:t>Understanding these effects will allow you to anticipate them and treat them in a timely manner so complications do not occur.</a:t>
            </a: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7490" name="Rectangle 2"/>
          <p:cNvSpPr>
            <a:spLocks noGrp="1" noChangeArrowheads="1"/>
          </p:cNvSpPr>
          <p:nvPr>
            <p:ph type="title"/>
          </p:nvPr>
        </p:nvSpPr>
        <p:spPr/>
        <p:txBody>
          <a:bodyPr>
            <a:normAutofit fontScale="90000"/>
          </a:bodyPr>
          <a:lstStyle/>
          <a:p>
            <a:pPr algn="ctr"/>
            <a:r>
              <a:rPr lang="en-US" sz="4000" dirty="0"/>
              <a:t>Neuraxial Blockade Mechanism of Action</a:t>
            </a:r>
          </a:p>
        </p:txBody>
      </p:sp>
      <p:sp>
        <p:nvSpPr>
          <p:cNvPr id="447491" name="Rectangle 3"/>
          <p:cNvSpPr>
            <a:spLocks noGrp="1" noChangeArrowheads="1"/>
          </p:cNvSpPr>
          <p:nvPr>
            <p:ph sz="quarter" idx="1"/>
          </p:nvPr>
        </p:nvSpPr>
        <p:spPr/>
        <p:txBody>
          <a:bodyPr/>
          <a:lstStyle/>
          <a:p>
            <a:r>
              <a:rPr lang="en-US"/>
              <a:t>The site of action for either spinal or epidural anesthesia is the nerve root.</a:t>
            </a:r>
          </a:p>
          <a:p>
            <a:r>
              <a:rPr lang="en-US"/>
              <a:t>Local anesthetics administered in the subarachnoid space interact with the spinal root within that space.</a:t>
            </a:r>
          </a:p>
          <a:p>
            <a:r>
              <a:rPr lang="en-US"/>
              <a:t>Small dose and volume of local anesthetic produces a dense sensory and motor blockade.</a:t>
            </a: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8514" name="Rectangle 2"/>
          <p:cNvSpPr>
            <a:spLocks noGrp="1" noChangeArrowheads="1"/>
          </p:cNvSpPr>
          <p:nvPr>
            <p:ph type="title"/>
          </p:nvPr>
        </p:nvSpPr>
        <p:spPr/>
        <p:txBody>
          <a:bodyPr>
            <a:normAutofit fontScale="90000"/>
          </a:bodyPr>
          <a:lstStyle/>
          <a:p>
            <a:pPr algn="ctr"/>
            <a:r>
              <a:rPr lang="en-US" sz="4000" dirty="0"/>
              <a:t>Neuraxial Blockade Mechanism of Action</a:t>
            </a:r>
          </a:p>
        </p:txBody>
      </p:sp>
      <p:sp>
        <p:nvSpPr>
          <p:cNvPr id="448515" name="Rectangle 3"/>
          <p:cNvSpPr>
            <a:spLocks noGrp="1" noChangeArrowheads="1"/>
          </p:cNvSpPr>
          <p:nvPr>
            <p:ph sz="quarter" idx="1"/>
          </p:nvPr>
        </p:nvSpPr>
        <p:spPr/>
        <p:txBody>
          <a:bodyPr/>
          <a:lstStyle/>
          <a:p>
            <a:r>
              <a:rPr lang="en-US"/>
              <a:t>Local anesthetics administered in the epidural space will interact with the spinal nerve root in that space.</a:t>
            </a:r>
          </a:p>
          <a:p>
            <a:r>
              <a:rPr lang="en-US"/>
              <a:t>The epidural space is a potential space and higher volumes of local anesthetics must be administered to spread the local anesthetic to the desired spinal nerve roots for the proposed surgical procedure.</a:t>
            </a: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8041" name="Rectangle 9"/>
          <p:cNvSpPr>
            <a:spLocks noGrp="1" noChangeArrowheads="1"/>
          </p:cNvSpPr>
          <p:nvPr>
            <p:ph type="title"/>
          </p:nvPr>
        </p:nvSpPr>
        <p:spPr/>
        <p:txBody>
          <a:bodyPr>
            <a:normAutofit fontScale="90000"/>
          </a:bodyPr>
          <a:lstStyle/>
          <a:p>
            <a:pPr algn="ctr"/>
            <a:r>
              <a:rPr lang="en-US" sz="4000" dirty="0"/>
              <a:t>Blockade of the Anterior (ventral) Nerve Roots Fibers</a:t>
            </a:r>
          </a:p>
        </p:txBody>
      </p:sp>
      <p:pic>
        <p:nvPicPr>
          <p:cNvPr id="6" name="Picture 2" descr="Vol II Fig 3"/>
          <p:cNvPicPr>
            <a:picLocks noChangeAspect="1" noChangeArrowheads="1"/>
          </p:cNvPicPr>
          <p:nvPr/>
        </p:nvPicPr>
        <p:blipFill>
          <a:blip r:embed="rId3" cstate="print"/>
          <a:srcRect/>
          <a:stretch>
            <a:fillRect/>
          </a:stretch>
        </p:blipFill>
        <p:spPr bwMode="auto">
          <a:xfrm>
            <a:off x="1828800" y="1524000"/>
            <a:ext cx="5334000" cy="5334000"/>
          </a:xfrm>
          <a:prstGeom prst="rect">
            <a:avLst/>
          </a:prstGeom>
          <a:noFill/>
          <a:ln w="9525">
            <a:noFill/>
            <a:miter lim="800000"/>
            <a:headEnd/>
            <a:tailEnd/>
          </a:ln>
        </p:spPr>
      </p:pic>
      <p:sp>
        <p:nvSpPr>
          <p:cNvPr id="8" name="Isosceles Triangle 7"/>
          <p:cNvSpPr/>
          <p:nvPr/>
        </p:nvSpPr>
        <p:spPr>
          <a:xfrm>
            <a:off x="1905000" y="3810000"/>
            <a:ext cx="457200" cy="381000"/>
          </a:xfrm>
          <a:prstGeom prst="triangl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3634" name="Rectangle 2"/>
          <p:cNvSpPr>
            <a:spLocks noGrp="1" noChangeArrowheads="1"/>
          </p:cNvSpPr>
          <p:nvPr>
            <p:ph type="title"/>
          </p:nvPr>
        </p:nvSpPr>
        <p:spPr/>
        <p:txBody>
          <a:bodyPr>
            <a:normAutofit fontScale="90000"/>
          </a:bodyPr>
          <a:lstStyle/>
          <a:p>
            <a:pPr algn="ctr"/>
            <a:r>
              <a:rPr lang="en-US" sz="4000" dirty="0"/>
              <a:t>Blockade of the Anterior (ventral) Nerve Roots Fibers</a:t>
            </a:r>
          </a:p>
        </p:txBody>
      </p:sp>
      <p:sp>
        <p:nvSpPr>
          <p:cNvPr id="453635" name="Rectangle 3"/>
          <p:cNvSpPr>
            <a:spLocks noGrp="1" noChangeArrowheads="1"/>
          </p:cNvSpPr>
          <p:nvPr>
            <p:ph sz="quarter" idx="1"/>
          </p:nvPr>
        </p:nvSpPr>
        <p:spPr/>
        <p:txBody>
          <a:bodyPr/>
          <a:lstStyle/>
          <a:p>
            <a:r>
              <a:rPr lang="en-US"/>
              <a:t>Blockade of the anterior (ventral) nerve root fibers results in blockade of the efferent motor and autonomic transmission.</a:t>
            </a: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65" name="Rectangle 5"/>
          <p:cNvSpPr>
            <a:spLocks noGrp="1" noChangeArrowheads="1"/>
          </p:cNvSpPr>
          <p:nvPr>
            <p:ph type="title"/>
          </p:nvPr>
        </p:nvSpPr>
        <p:spPr/>
        <p:txBody>
          <a:bodyPr>
            <a:normAutofit fontScale="90000"/>
          </a:bodyPr>
          <a:lstStyle/>
          <a:p>
            <a:pPr algn="ctr"/>
            <a:r>
              <a:rPr lang="en-US" sz="4000" dirty="0"/>
              <a:t>Blockade of the Posterior (dorsal) Nerve Root</a:t>
            </a:r>
          </a:p>
        </p:txBody>
      </p:sp>
      <p:pic>
        <p:nvPicPr>
          <p:cNvPr id="6" name="Picture 2" descr="Vol II Fig 3"/>
          <p:cNvPicPr>
            <a:picLocks noChangeAspect="1" noChangeArrowheads="1"/>
          </p:cNvPicPr>
          <p:nvPr/>
        </p:nvPicPr>
        <p:blipFill>
          <a:blip r:embed="rId3" cstate="print"/>
          <a:srcRect/>
          <a:stretch>
            <a:fillRect/>
          </a:stretch>
        </p:blipFill>
        <p:spPr bwMode="auto">
          <a:xfrm>
            <a:off x="1828800" y="1524000"/>
            <a:ext cx="5334000" cy="5334000"/>
          </a:xfrm>
          <a:prstGeom prst="rect">
            <a:avLst/>
          </a:prstGeom>
          <a:noFill/>
          <a:ln w="9525">
            <a:noFill/>
            <a:miter lim="800000"/>
            <a:headEnd/>
            <a:tailEnd/>
          </a:ln>
        </p:spPr>
      </p:pic>
      <p:sp>
        <p:nvSpPr>
          <p:cNvPr id="7" name="Isosceles Triangle 6"/>
          <p:cNvSpPr/>
          <p:nvPr/>
        </p:nvSpPr>
        <p:spPr>
          <a:xfrm>
            <a:off x="1905000" y="4572000"/>
            <a:ext cx="457200" cy="381000"/>
          </a:xfrm>
          <a:prstGeom prst="triangl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2610" name="Rectangle 2"/>
          <p:cNvSpPr>
            <a:spLocks noGrp="1" noChangeArrowheads="1"/>
          </p:cNvSpPr>
          <p:nvPr>
            <p:ph type="title"/>
          </p:nvPr>
        </p:nvSpPr>
        <p:spPr/>
        <p:txBody>
          <a:bodyPr>
            <a:normAutofit fontScale="90000"/>
          </a:bodyPr>
          <a:lstStyle/>
          <a:p>
            <a:pPr algn="ctr"/>
            <a:r>
              <a:rPr lang="en-US" sz="4000" dirty="0"/>
              <a:t>Blockade of the Posterior (dorsal) Nerve Root</a:t>
            </a:r>
          </a:p>
        </p:txBody>
      </p:sp>
      <p:sp>
        <p:nvSpPr>
          <p:cNvPr id="452611" name="Rectangle 3"/>
          <p:cNvSpPr>
            <a:spLocks noGrp="1" noChangeArrowheads="1"/>
          </p:cNvSpPr>
          <p:nvPr>
            <p:ph sz="quarter" idx="1"/>
          </p:nvPr>
        </p:nvSpPr>
        <p:spPr/>
        <p:txBody>
          <a:bodyPr/>
          <a:lstStyle/>
          <a:p>
            <a:r>
              <a:rPr lang="en-US"/>
              <a:t>Results in blockade of the somatic and visceral impulses.</a:t>
            </a: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4658" name="Rectangle 2"/>
          <p:cNvSpPr>
            <a:spLocks noGrp="1" noChangeArrowheads="1"/>
          </p:cNvSpPr>
          <p:nvPr>
            <p:ph type="title"/>
          </p:nvPr>
        </p:nvSpPr>
        <p:spPr/>
        <p:txBody>
          <a:bodyPr/>
          <a:lstStyle/>
          <a:p>
            <a:pPr algn="ctr"/>
            <a:r>
              <a:rPr lang="en-US" dirty="0"/>
              <a:t>Somatic Blockade</a:t>
            </a:r>
          </a:p>
        </p:txBody>
      </p:sp>
      <p:sp>
        <p:nvSpPr>
          <p:cNvPr id="454659" name="Rectangle 3"/>
          <p:cNvSpPr>
            <a:spLocks noGrp="1" noChangeArrowheads="1"/>
          </p:cNvSpPr>
          <p:nvPr>
            <p:ph sz="quarter" idx="1"/>
          </p:nvPr>
        </p:nvSpPr>
        <p:spPr/>
        <p:txBody>
          <a:bodyPr/>
          <a:lstStyle/>
          <a:p>
            <a:r>
              <a:rPr lang="en-US"/>
              <a:t>Neuraxial anesthesia blocks sensory and motor transmission.</a:t>
            </a:r>
          </a:p>
          <a:p>
            <a:r>
              <a:rPr lang="en-US"/>
              <a:t>Sensory blockade involves somatic and visceral painful stimulation.</a:t>
            </a:r>
          </a:p>
          <a:p>
            <a:r>
              <a:rPr lang="en-US"/>
              <a:t>Motor blockade involves blockade of the skeletal muscle.</a:t>
            </a: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8690" name="Rectangle 2"/>
          <p:cNvSpPr>
            <a:spLocks noGrp="1" noChangeArrowheads="1"/>
          </p:cNvSpPr>
          <p:nvPr>
            <p:ph type="title"/>
          </p:nvPr>
        </p:nvSpPr>
        <p:spPr/>
        <p:txBody>
          <a:bodyPr/>
          <a:lstStyle/>
          <a:p>
            <a:pPr algn="ctr"/>
            <a:r>
              <a:rPr lang="en-US" dirty="0"/>
              <a:t>Differential Blockade</a:t>
            </a:r>
          </a:p>
        </p:txBody>
      </p:sp>
      <p:sp>
        <p:nvSpPr>
          <p:cNvPr id="498691" name="Rectangle 3"/>
          <p:cNvSpPr>
            <a:spLocks noGrp="1" noChangeArrowheads="1"/>
          </p:cNvSpPr>
          <p:nvPr>
            <p:ph sz="quarter" idx="1"/>
          </p:nvPr>
        </p:nvSpPr>
        <p:spPr/>
        <p:txBody>
          <a:bodyPr/>
          <a:lstStyle/>
          <a:p>
            <a:r>
              <a:rPr lang="en-US"/>
              <a:t>Is a phenomenon by which there are areas which have differences in sensation.  For example some areas are insensitive to pressure whereas other areas can still sense pressure, or temperature, or pin prick sensation, etc.</a:t>
            </a: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5682" name="Rectangle 2"/>
          <p:cNvSpPr>
            <a:spLocks noGrp="1" noChangeArrowheads="1"/>
          </p:cNvSpPr>
          <p:nvPr>
            <p:ph type="title"/>
          </p:nvPr>
        </p:nvSpPr>
        <p:spPr/>
        <p:txBody>
          <a:bodyPr>
            <a:normAutofit fontScale="90000"/>
          </a:bodyPr>
          <a:lstStyle/>
          <a:p>
            <a:pPr algn="ctr"/>
            <a:r>
              <a:rPr lang="en-US" sz="4000" dirty="0"/>
              <a:t>Somatic Blockade and the Phenomenon of Differential Blockade</a:t>
            </a:r>
          </a:p>
        </p:txBody>
      </p:sp>
      <p:sp>
        <p:nvSpPr>
          <p:cNvPr id="455683" name="Rectangle 3"/>
          <p:cNvSpPr>
            <a:spLocks noGrp="1" noChangeArrowheads="1"/>
          </p:cNvSpPr>
          <p:nvPr>
            <p:ph sz="quarter" idx="1"/>
          </p:nvPr>
        </p:nvSpPr>
        <p:spPr>
          <a:xfrm>
            <a:off x="457200" y="2362200"/>
            <a:ext cx="8229600" cy="4495800"/>
          </a:xfrm>
        </p:spPr>
        <p:txBody>
          <a:bodyPr/>
          <a:lstStyle/>
          <a:p>
            <a:r>
              <a:rPr lang="en-US"/>
              <a:t>Divided into local anesthetic factors and anatomical factors.</a:t>
            </a: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6706" name="Rectangle 2"/>
          <p:cNvSpPr>
            <a:spLocks noGrp="1" noChangeArrowheads="1"/>
          </p:cNvSpPr>
          <p:nvPr>
            <p:ph type="title"/>
          </p:nvPr>
        </p:nvSpPr>
        <p:spPr/>
        <p:txBody>
          <a:bodyPr>
            <a:normAutofit fontScale="90000"/>
          </a:bodyPr>
          <a:lstStyle/>
          <a:p>
            <a:pPr algn="ctr"/>
            <a:r>
              <a:rPr lang="en-US" sz="4000" dirty="0"/>
              <a:t>Somatic Blockade and the Phenomenon of Differential Blockade</a:t>
            </a:r>
          </a:p>
        </p:txBody>
      </p:sp>
      <p:sp>
        <p:nvSpPr>
          <p:cNvPr id="456707" name="Rectangle 3"/>
          <p:cNvSpPr>
            <a:spLocks noGrp="1" noChangeArrowheads="1"/>
          </p:cNvSpPr>
          <p:nvPr>
            <p:ph sz="quarter" idx="1"/>
          </p:nvPr>
        </p:nvSpPr>
        <p:spPr/>
        <p:txBody>
          <a:bodyPr/>
          <a:lstStyle/>
          <a:p>
            <a:r>
              <a:rPr lang="en-US"/>
              <a:t>Local anesthetic factors include the concentration of local anesthetic and the duration of contact with the spinal nerve root.</a:t>
            </a:r>
          </a:p>
          <a:p>
            <a:r>
              <a:rPr lang="en-US"/>
              <a:t>As local anesthetic spreads out from the initial point of injection the concentration becomes less which may effect which nerve fibers are susceptible to blockade.</a:t>
            </a: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7730" name="Rectangle 2"/>
          <p:cNvSpPr>
            <a:spLocks noGrp="1" noChangeArrowheads="1"/>
          </p:cNvSpPr>
          <p:nvPr>
            <p:ph type="title"/>
          </p:nvPr>
        </p:nvSpPr>
        <p:spPr/>
        <p:txBody>
          <a:bodyPr>
            <a:normAutofit fontScale="90000"/>
          </a:bodyPr>
          <a:lstStyle/>
          <a:p>
            <a:pPr algn="ctr"/>
            <a:r>
              <a:rPr lang="en-US" sz="4000" dirty="0"/>
              <a:t>Somatic Blockade and the Phenomenon of Differential Blockade</a:t>
            </a:r>
          </a:p>
        </p:txBody>
      </p:sp>
      <p:sp>
        <p:nvSpPr>
          <p:cNvPr id="457731" name="Rectangle 3"/>
          <p:cNvSpPr>
            <a:spLocks noGrp="1" noChangeArrowheads="1"/>
          </p:cNvSpPr>
          <p:nvPr>
            <p:ph sz="quarter" idx="1"/>
          </p:nvPr>
        </p:nvSpPr>
        <p:spPr/>
        <p:txBody>
          <a:bodyPr/>
          <a:lstStyle/>
          <a:p>
            <a:pPr>
              <a:lnSpc>
                <a:spcPct val="90000"/>
              </a:lnSpc>
            </a:pPr>
            <a:r>
              <a:rPr lang="en-US"/>
              <a:t>Anatomical factors are related to the variety of fiber types found in each nerve root.</a:t>
            </a:r>
          </a:p>
          <a:p>
            <a:pPr>
              <a:lnSpc>
                <a:spcPct val="90000"/>
              </a:lnSpc>
            </a:pPr>
            <a:r>
              <a:rPr lang="en-US"/>
              <a:t>Small myelinated fibers are easier to block than large unmyelinated fibers.</a:t>
            </a:r>
          </a:p>
          <a:p>
            <a:pPr>
              <a:lnSpc>
                <a:spcPct val="90000"/>
              </a:lnSpc>
            </a:pPr>
            <a:r>
              <a:rPr lang="en-US"/>
              <a:t>Sympathetic block is generally 2-6 dermatomes higher than sensory which is generally 2 dermatomes higher than the level of motor blockade.</a:t>
            </a: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8754" name="Rectangle 2"/>
          <p:cNvSpPr>
            <a:spLocks noGrp="1" noChangeArrowheads="1"/>
          </p:cNvSpPr>
          <p:nvPr>
            <p:ph type="title"/>
          </p:nvPr>
        </p:nvSpPr>
        <p:spPr/>
        <p:txBody>
          <a:bodyPr/>
          <a:lstStyle/>
          <a:p>
            <a:pPr algn="ctr"/>
            <a:r>
              <a:rPr lang="en-US" dirty="0"/>
              <a:t>Autonomic Blockade</a:t>
            </a:r>
          </a:p>
        </p:txBody>
      </p:sp>
      <p:sp>
        <p:nvSpPr>
          <p:cNvPr id="458755" name="Rectangle 3"/>
          <p:cNvSpPr>
            <a:spLocks noGrp="1" noChangeArrowheads="1"/>
          </p:cNvSpPr>
          <p:nvPr>
            <p:ph sz="quarter" idx="1"/>
          </p:nvPr>
        </p:nvSpPr>
        <p:spPr/>
        <p:txBody>
          <a:bodyPr/>
          <a:lstStyle/>
          <a:p>
            <a:r>
              <a:rPr lang="en-US"/>
              <a:t>Neuraxial blockade blocks efferent autonomic transmission producing a sympathetic block and partial parasympathetic block.</a:t>
            </a:r>
          </a:p>
          <a:p>
            <a:r>
              <a:rPr lang="en-US"/>
              <a:t>Sympathetic nerve fibers are small and myelinated and thus easier to block.</a:t>
            </a: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9778" name="Rectangle 2"/>
          <p:cNvSpPr>
            <a:spLocks noGrp="1" noChangeArrowheads="1"/>
          </p:cNvSpPr>
          <p:nvPr>
            <p:ph type="title"/>
          </p:nvPr>
        </p:nvSpPr>
        <p:spPr/>
        <p:txBody>
          <a:bodyPr/>
          <a:lstStyle/>
          <a:p>
            <a:pPr algn="ctr"/>
            <a:r>
              <a:rPr lang="en-US" dirty="0"/>
              <a:t>Autonomic Blockade</a:t>
            </a:r>
          </a:p>
        </p:txBody>
      </p:sp>
      <p:sp>
        <p:nvSpPr>
          <p:cNvPr id="459779" name="Rectangle 3"/>
          <p:cNvSpPr>
            <a:spLocks noGrp="1" noChangeArrowheads="1"/>
          </p:cNvSpPr>
          <p:nvPr>
            <p:ph sz="quarter" idx="1"/>
          </p:nvPr>
        </p:nvSpPr>
        <p:spPr/>
        <p:txBody>
          <a:bodyPr/>
          <a:lstStyle/>
          <a:p>
            <a:r>
              <a:rPr lang="en-US" dirty="0"/>
              <a:t>The </a:t>
            </a:r>
            <a:r>
              <a:rPr lang="en-US" dirty="0" smtClean="0"/>
              <a:t>Sympathetic Nervous System </a:t>
            </a:r>
            <a:r>
              <a:rPr lang="en-US" dirty="0"/>
              <a:t>is described as thoracolumbar since sympathetic fibers exit the spinal cord from T1-L2.  </a:t>
            </a:r>
          </a:p>
          <a:p>
            <a:r>
              <a:rPr lang="en-US" dirty="0"/>
              <a:t>During the administration of a neuraxial block you will seen a sympathetic block prior to sensory which occurs before a motor block.</a:t>
            </a: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02" name="Rectangle 2"/>
          <p:cNvSpPr>
            <a:spLocks noGrp="1" noChangeArrowheads="1"/>
          </p:cNvSpPr>
          <p:nvPr>
            <p:ph type="title"/>
          </p:nvPr>
        </p:nvSpPr>
        <p:spPr/>
        <p:txBody>
          <a:bodyPr/>
          <a:lstStyle/>
          <a:p>
            <a:pPr algn="ctr"/>
            <a:r>
              <a:rPr lang="en-US" dirty="0"/>
              <a:t>Autonomic Blockade</a:t>
            </a:r>
          </a:p>
        </p:txBody>
      </p:sp>
      <p:sp>
        <p:nvSpPr>
          <p:cNvPr id="460803" name="Rectangle 3"/>
          <p:cNvSpPr>
            <a:spLocks noGrp="1" noChangeArrowheads="1"/>
          </p:cNvSpPr>
          <p:nvPr>
            <p:ph sz="quarter" idx="1"/>
          </p:nvPr>
        </p:nvSpPr>
        <p:spPr/>
        <p:txBody>
          <a:bodyPr/>
          <a:lstStyle/>
          <a:p>
            <a:pPr>
              <a:lnSpc>
                <a:spcPct val="80000"/>
              </a:lnSpc>
            </a:pPr>
            <a:r>
              <a:rPr lang="en-US" sz="2800" dirty="0"/>
              <a:t>The </a:t>
            </a:r>
            <a:r>
              <a:rPr lang="en-US" sz="2800" dirty="0" smtClean="0"/>
              <a:t>Parasympathetic Nervous System </a:t>
            </a:r>
            <a:r>
              <a:rPr lang="en-US" sz="2800" dirty="0"/>
              <a:t>is described as craniosacral since parasympathetic fibers exit the CNS in the cranial and sacral areas.</a:t>
            </a:r>
          </a:p>
          <a:p>
            <a:pPr>
              <a:lnSpc>
                <a:spcPct val="80000"/>
              </a:lnSpc>
            </a:pPr>
            <a:r>
              <a:rPr lang="en-US" sz="2800" dirty="0"/>
              <a:t>Neuraxial blockade does not effect the vagus nerve (10</a:t>
            </a:r>
            <a:r>
              <a:rPr lang="en-US" sz="2800" baseline="30000" dirty="0"/>
              <a:t>th</a:t>
            </a:r>
            <a:r>
              <a:rPr lang="en-US" sz="2800" dirty="0"/>
              <a:t> cranial nerve).</a:t>
            </a:r>
          </a:p>
          <a:p>
            <a:pPr>
              <a:lnSpc>
                <a:spcPct val="80000"/>
              </a:lnSpc>
            </a:pPr>
            <a:r>
              <a:rPr lang="en-US" sz="2800" dirty="0"/>
              <a:t>Since the PNS is only partially blocked the end result is a decreased sympathetic tone with an unopposed parasympathetic tone.</a:t>
            </a:r>
          </a:p>
          <a:p>
            <a:pPr>
              <a:lnSpc>
                <a:spcPct val="80000"/>
              </a:lnSpc>
            </a:pPr>
            <a:r>
              <a:rPr lang="en-US" sz="2800" dirty="0"/>
              <a:t>This imbalance will result in many of the expected alteration in normal homeostasis noted during neuraxial blockade.</a:t>
            </a: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1108" name="Rectangle 4"/>
          <p:cNvSpPr>
            <a:spLocks noGrp="1" noChangeArrowheads="1"/>
          </p:cNvSpPr>
          <p:nvPr>
            <p:ph type="title"/>
          </p:nvPr>
        </p:nvSpPr>
        <p:spPr/>
        <p:txBody>
          <a:bodyPr/>
          <a:lstStyle/>
          <a:p>
            <a:pPr algn="ctr"/>
            <a:r>
              <a:rPr lang="en-US" dirty="0"/>
              <a:t>Cardiovascular Effects</a:t>
            </a: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1826" name="Rectangle 2"/>
          <p:cNvSpPr>
            <a:spLocks noGrp="1" noChangeArrowheads="1"/>
          </p:cNvSpPr>
          <p:nvPr>
            <p:ph type="title"/>
          </p:nvPr>
        </p:nvSpPr>
        <p:spPr/>
        <p:txBody>
          <a:bodyPr>
            <a:normAutofit fontScale="90000"/>
          </a:bodyPr>
          <a:lstStyle/>
          <a:p>
            <a:pPr algn="ctr"/>
            <a:r>
              <a:rPr lang="en-US" sz="4000" dirty="0"/>
              <a:t>Neuraxial blockade can impact the CV system in the following ways:</a:t>
            </a:r>
          </a:p>
        </p:txBody>
      </p:sp>
      <p:sp>
        <p:nvSpPr>
          <p:cNvPr id="461827" name="Rectangle 3"/>
          <p:cNvSpPr>
            <a:spLocks noGrp="1" noChangeArrowheads="1"/>
          </p:cNvSpPr>
          <p:nvPr>
            <p:ph sz="quarter" idx="1"/>
          </p:nvPr>
        </p:nvSpPr>
        <p:spPr/>
        <p:txBody>
          <a:bodyPr/>
          <a:lstStyle/>
          <a:p>
            <a:r>
              <a:rPr lang="en-US" dirty="0"/>
              <a:t>Decreased </a:t>
            </a:r>
            <a:r>
              <a:rPr lang="en-US" dirty="0" smtClean="0"/>
              <a:t>Blood Pressure</a:t>
            </a:r>
            <a:endParaRPr lang="en-US" dirty="0"/>
          </a:p>
          <a:p>
            <a:r>
              <a:rPr lang="en-US" dirty="0"/>
              <a:t>Decreased </a:t>
            </a:r>
            <a:r>
              <a:rPr lang="en-US" dirty="0" smtClean="0"/>
              <a:t>Heart Rate</a:t>
            </a:r>
            <a:endParaRPr lang="en-US" dirty="0"/>
          </a:p>
          <a:p>
            <a:r>
              <a:rPr lang="en-US" dirty="0"/>
              <a:t>Decreased cardiac contractility</a:t>
            </a:r>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2850" name="Rectangle 2"/>
          <p:cNvSpPr>
            <a:spLocks noGrp="1" noChangeArrowheads="1"/>
          </p:cNvSpPr>
          <p:nvPr>
            <p:ph type="title"/>
          </p:nvPr>
        </p:nvSpPr>
        <p:spPr/>
        <p:txBody>
          <a:bodyPr/>
          <a:lstStyle/>
          <a:p>
            <a:pPr algn="ctr"/>
            <a:r>
              <a:rPr lang="en-US" dirty="0"/>
              <a:t>Sympathectomy</a:t>
            </a:r>
          </a:p>
        </p:txBody>
      </p:sp>
      <p:sp>
        <p:nvSpPr>
          <p:cNvPr id="462851" name="Rectangle 3"/>
          <p:cNvSpPr>
            <a:spLocks noGrp="1" noChangeArrowheads="1"/>
          </p:cNvSpPr>
          <p:nvPr>
            <p:ph sz="quarter" idx="1"/>
          </p:nvPr>
        </p:nvSpPr>
        <p:spPr/>
        <p:txBody>
          <a:bodyPr/>
          <a:lstStyle/>
          <a:p>
            <a:r>
              <a:rPr lang="en-US"/>
              <a:t>Term used to describe the effect of blocking the sympathetic outflow.</a:t>
            </a:r>
          </a:p>
          <a:p>
            <a:r>
              <a:rPr lang="en-US"/>
              <a:t>Nerve fibers that affect the vasomotor tone of arterial and venous vessel tone arise from T5-L1 (the area that we often want to block).</a:t>
            </a:r>
          </a:p>
          <a:p>
            <a:r>
              <a:rPr lang="en-US"/>
              <a:t>The sympathetic dermatome is 2-6 levels higher than the sensory block.</a:t>
            </a:r>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3874" name="Rectangle 2"/>
          <p:cNvSpPr>
            <a:spLocks noGrp="1" noChangeArrowheads="1"/>
          </p:cNvSpPr>
          <p:nvPr>
            <p:ph type="title"/>
          </p:nvPr>
        </p:nvSpPr>
        <p:spPr/>
        <p:txBody>
          <a:bodyPr/>
          <a:lstStyle/>
          <a:p>
            <a:pPr algn="ctr"/>
            <a:r>
              <a:rPr lang="en-US" dirty="0"/>
              <a:t>Sympathectomy</a:t>
            </a:r>
          </a:p>
        </p:txBody>
      </p:sp>
      <p:sp>
        <p:nvSpPr>
          <p:cNvPr id="463875" name="Rectangle 3"/>
          <p:cNvSpPr>
            <a:spLocks noGrp="1" noChangeArrowheads="1"/>
          </p:cNvSpPr>
          <p:nvPr>
            <p:ph sz="quarter" idx="1"/>
          </p:nvPr>
        </p:nvSpPr>
        <p:spPr/>
        <p:txBody>
          <a:bodyPr/>
          <a:lstStyle/>
          <a:p>
            <a:r>
              <a:rPr lang="en-US"/>
              <a:t>The level of sympathectomy is directly related to the height of the block.</a:t>
            </a:r>
          </a:p>
          <a:p>
            <a:r>
              <a:rPr lang="en-US"/>
              <a:t>The venous system contains about 75% of the total blood volume while the arterial system contains about 25% of the total blood volume.</a:t>
            </a:r>
          </a:p>
        </p:txBody>
      </p:sp>
      <p:pic>
        <p:nvPicPr>
          <p:cNvPr id="463877" name="Picture 5" descr="SCAN001"/>
          <p:cNvPicPr>
            <a:picLocks noChangeAspect="1" noChangeArrowheads="1"/>
          </p:cNvPicPr>
          <p:nvPr/>
        </p:nvPicPr>
        <p:blipFill>
          <a:blip r:embed="rId3" cstate="print"/>
          <a:srcRect/>
          <a:stretch>
            <a:fillRect/>
          </a:stretch>
        </p:blipFill>
        <p:spPr bwMode="auto">
          <a:xfrm>
            <a:off x="2514600" y="4114800"/>
            <a:ext cx="3962400" cy="2474913"/>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6949" name="Rectangle 5"/>
          <p:cNvSpPr>
            <a:spLocks noGrp="1" noChangeArrowheads="1"/>
          </p:cNvSpPr>
          <p:nvPr>
            <p:ph type="title"/>
          </p:nvPr>
        </p:nvSpPr>
        <p:spPr/>
        <p:txBody>
          <a:bodyPr/>
          <a:lstStyle/>
          <a:p>
            <a:pPr algn="ctr"/>
            <a:r>
              <a:rPr lang="en-US" dirty="0"/>
              <a:t>Sympathectomy</a:t>
            </a:r>
          </a:p>
        </p:txBody>
      </p:sp>
      <p:sp>
        <p:nvSpPr>
          <p:cNvPr id="466947" name="Rectangle 3"/>
          <p:cNvSpPr>
            <a:spLocks noGrp="1" noChangeArrowheads="1"/>
          </p:cNvSpPr>
          <p:nvPr>
            <p:ph sz="quarter" idx="1"/>
          </p:nvPr>
        </p:nvSpPr>
        <p:spPr/>
        <p:txBody>
          <a:bodyPr/>
          <a:lstStyle/>
          <a:p>
            <a:pPr>
              <a:lnSpc>
                <a:spcPct val="90000"/>
              </a:lnSpc>
            </a:pPr>
            <a:r>
              <a:rPr lang="en-US" sz="2800"/>
              <a:t>The dilation of the venous system is predominantly responsible for the decrease in blood pressure.</a:t>
            </a:r>
          </a:p>
          <a:p>
            <a:pPr>
              <a:lnSpc>
                <a:spcPct val="90000"/>
              </a:lnSpc>
            </a:pPr>
            <a:r>
              <a:rPr lang="en-US" sz="2800"/>
              <a:t>The arterial system is able to maintain much of its vascular tone.</a:t>
            </a:r>
          </a:p>
          <a:p>
            <a:pPr>
              <a:lnSpc>
                <a:spcPct val="90000"/>
              </a:lnSpc>
            </a:pPr>
            <a:r>
              <a:rPr lang="en-US" sz="2800"/>
              <a:t>Total peripheral vascular resistance will decrease 15-18% in the normal patient.</a:t>
            </a:r>
          </a:p>
          <a:p>
            <a:pPr>
              <a:lnSpc>
                <a:spcPct val="90000"/>
              </a:lnSpc>
            </a:pPr>
            <a:r>
              <a:rPr lang="en-US" sz="2800"/>
              <a:t>In the elderly the systemic vascular resistance will decrease as much as 25% with a 10% decrease in cardiac output.</a:t>
            </a:r>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7970" name="Rectangle 2"/>
          <p:cNvSpPr>
            <a:spLocks noGrp="1" noChangeArrowheads="1"/>
          </p:cNvSpPr>
          <p:nvPr>
            <p:ph type="title"/>
          </p:nvPr>
        </p:nvSpPr>
        <p:spPr/>
        <p:txBody>
          <a:bodyPr/>
          <a:lstStyle/>
          <a:p>
            <a:pPr algn="ctr"/>
            <a:r>
              <a:rPr lang="en-US" dirty="0"/>
              <a:t>Heart Rate</a:t>
            </a:r>
          </a:p>
        </p:txBody>
      </p:sp>
      <p:sp>
        <p:nvSpPr>
          <p:cNvPr id="467971" name="Rectangle 3"/>
          <p:cNvSpPr>
            <a:spLocks noGrp="1" noChangeArrowheads="1"/>
          </p:cNvSpPr>
          <p:nvPr>
            <p:ph sz="quarter" idx="1"/>
          </p:nvPr>
        </p:nvSpPr>
        <p:spPr/>
        <p:txBody>
          <a:bodyPr/>
          <a:lstStyle/>
          <a:p>
            <a:r>
              <a:rPr lang="en-US"/>
              <a:t>Heart rate may decrease if you block the cardioaccelerator fibers (T1-T4).</a:t>
            </a:r>
          </a:p>
          <a:p>
            <a:r>
              <a:rPr lang="en-US"/>
              <a:t>Heart rate may also decrease as a result of a decrease in SVR which decreases right atrial filling which decreases intrinsic chronotropic stretch receptor response</a:t>
            </a:r>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Decrease in Heart Rate</a:t>
            </a:r>
            <a:endParaRPr lang="en-US" dirty="0"/>
          </a:p>
        </p:txBody>
      </p:sp>
      <p:graphicFrame>
        <p:nvGraphicFramePr>
          <p:cNvPr id="3" name="Diagram 2"/>
          <p:cNvGraphicFramePr/>
          <p:nvPr/>
        </p:nvGraphicFramePr>
        <p:xfrm>
          <a:off x="609600" y="1447800"/>
          <a:ext cx="7924800" cy="49530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8994" name="Rectangle 2"/>
          <p:cNvSpPr>
            <a:spLocks noGrp="1" noChangeArrowheads="1"/>
          </p:cNvSpPr>
          <p:nvPr>
            <p:ph type="title"/>
          </p:nvPr>
        </p:nvSpPr>
        <p:spPr/>
        <p:txBody>
          <a:bodyPr/>
          <a:lstStyle/>
          <a:p>
            <a:pPr algn="ctr"/>
            <a:r>
              <a:rPr lang="en-US" dirty="0"/>
              <a:t>Blood Pressure</a:t>
            </a:r>
          </a:p>
        </p:txBody>
      </p:sp>
      <p:sp>
        <p:nvSpPr>
          <p:cNvPr id="468995" name="Rectangle 3"/>
          <p:cNvSpPr>
            <a:spLocks noGrp="1" noChangeArrowheads="1"/>
          </p:cNvSpPr>
          <p:nvPr>
            <p:ph sz="quarter" idx="1"/>
          </p:nvPr>
        </p:nvSpPr>
        <p:spPr/>
        <p:txBody>
          <a:bodyPr/>
          <a:lstStyle/>
          <a:p>
            <a:r>
              <a:rPr lang="en-US"/>
              <a:t>No set criteria on how low it should go.</a:t>
            </a:r>
          </a:p>
          <a:p>
            <a:r>
              <a:rPr lang="en-US"/>
              <a:t>Depends on co-existing diseases.</a:t>
            </a:r>
          </a:p>
          <a:p>
            <a:r>
              <a:rPr lang="en-US"/>
              <a:t>Not unreasonable to allow a modest decrease but to treat more than a 20% decline.</a:t>
            </a:r>
          </a:p>
          <a:p>
            <a:r>
              <a:rPr lang="en-US"/>
              <a:t>Spinal anesthesia has some protective effects by decreasing the total body oxygen consumption.</a:t>
            </a:r>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0018" name="Rectangle 2"/>
          <p:cNvSpPr>
            <a:spLocks noGrp="1" noChangeArrowheads="1"/>
          </p:cNvSpPr>
          <p:nvPr>
            <p:ph type="title"/>
          </p:nvPr>
        </p:nvSpPr>
        <p:spPr/>
        <p:txBody>
          <a:bodyPr/>
          <a:lstStyle/>
          <a:p>
            <a:pPr algn="ctr"/>
            <a:r>
              <a:rPr lang="en-US" dirty="0"/>
              <a:t>Blood Pressure</a:t>
            </a:r>
          </a:p>
        </p:txBody>
      </p:sp>
      <p:sp>
        <p:nvSpPr>
          <p:cNvPr id="470019" name="Rectangle 3"/>
          <p:cNvSpPr>
            <a:spLocks noGrp="1" noChangeArrowheads="1"/>
          </p:cNvSpPr>
          <p:nvPr>
            <p:ph sz="quarter" idx="1"/>
          </p:nvPr>
        </p:nvSpPr>
        <p:spPr/>
        <p:txBody>
          <a:bodyPr/>
          <a:lstStyle/>
          <a:p>
            <a:pPr>
              <a:lnSpc>
                <a:spcPct val="90000"/>
              </a:lnSpc>
            </a:pPr>
            <a:r>
              <a:rPr lang="en-US" sz="2800"/>
              <a:t>Severe hypotension may be due to a collusion of vasodilation, bradycardia, and decreased contractility.</a:t>
            </a:r>
          </a:p>
          <a:p>
            <a:pPr>
              <a:lnSpc>
                <a:spcPct val="90000"/>
              </a:lnSpc>
            </a:pPr>
            <a:r>
              <a:rPr lang="en-US" sz="2800"/>
              <a:t>Hypotension aggravated by the weight of a gravid uterus and venous return in the parturient or a head up position</a:t>
            </a:r>
          </a:p>
          <a:p>
            <a:pPr>
              <a:lnSpc>
                <a:spcPct val="90000"/>
              </a:lnSpc>
            </a:pPr>
            <a:r>
              <a:rPr lang="en-US" sz="2800"/>
              <a:t>Occasional cardiac arrest is seen during spinal anesthesia due to unopposed to vagal stimulation- vigilance is required as well as prompt treatment of bradycardia.</a:t>
            </a:r>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42" name="Rectangle 2"/>
          <p:cNvSpPr>
            <a:spLocks noGrp="1" noChangeArrowheads="1"/>
          </p:cNvSpPr>
          <p:nvPr>
            <p:ph type="title"/>
          </p:nvPr>
        </p:nvSpPr>
        <p:spPr/>
        <p:txBody>
          <a:bodyPr/>
          <a:lstStyle/>
          <a:p>
            <a:r>
              <a:rPr lang="en-US"/>
              <a:t>Anticipate the CV changes</a:t>
            </a:r>
          </a:p>
        </p:txBody>
      </p:sp>
      <p:sp>
        <p:nvSpPr>
          <p:cNvPr id="471043" name="Rectangle 3"/>
          <p:cNvSpPr>
            <a:spLocks noGrp="1" noChangeArrowheads="1"/>
          </p:cNvSpPr>
          <p:nvPr>
            <p:ph sz="quarter" idx="1"/>
          </p:nvPr>
        </p:nvSpPr>
        <p:spPr/>
        <p:txBody>
          <a:bodyPr/>
          <a:lstStyle/>
          <a:p>
            <a:r>
              <a:rPr lang="en-US" sz="2800"/>
              <a:t>Volume load the patient with 10-20 ml/kg of crystalloid (take into account CV history).</a:t>
            </a:r>
          </a:p>
          <a:p>
            <a:r>
              <a:rPr lang="en-US" sz="2800"/>
              <a:t>Left uterine displacement for the parturient.</a:t>
            </a:r>
          </a:p>
          <a:p>
            <a:r>
              <a:rPr lang="en-US" sz="2800"/>
              <a:t>Trendelenberg position may help by autotransfusion but make sure the spinal is “set” prior to this or else you may aggravate the situation by creating a very high spinal. </a:t>
            </a:r>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2066" name="Rectangle 2"/>
          <p:cNvSpPr>
            <a:spLocks noGrp="1" noChangeArrowheads="1"/>
          </p:cNvSpPr>
          <p:nvPr>
            <p:ph type="title"/>
          </p:nvPr>
        </p:nvSpPr>
        <p:spPr/>
        <p:txBody>
          <a:bodyPr/>
          <a:lstStyle/>
          <a:p>
            <a:r>
              <a:rPr lang="en-US"/>
              <a:t>Anticipate the CV changes</a:t>
            </a:r>
          </a:p>
        </p:txBody>
      </p:sp>
      <p:sp>
        <p:nvSpPr>
          <p:cNvPr id="472067" name="Rectangle 3"/>
          <p:cNvSpPr>
            <a:spLocks noGrp="1" noChangeArrowheads="1"/>
          </p:cNvSpPr>
          <p:nvPr>
            <p:ph sz="quarter" idx="1"/>
          </p:nvPr>
        </p:nvSpPr>
        <p:spPr/>
        <p:txBody>
          <a:bodyPr/>
          <a:lstStyle/>
          <a:p>
            <a:pPr>
              <a:lnSpc>
                <a:spcPct val="90000"/>
              </a:lnSpc>
            </a:pPr>
            <a:r>
              <a:rPr lang="en-US"/>
              <a:t>Bradycardia should be promptly treated by atropine.</a:t>
            </a:r>
          </a:p>
          <a:p>
            <a:pPr>
              <a:lnSpc>
                <a:spcPct val="90000"/>
              </a:lnSpc>
            </a:pPr>
            <a:r>
              <a:rPr lang="en-US"/>
              <a:t>Hypotension should be treated with phenylephrine which is an alpha adrenergic agonist- increases venous tone and arterial constriction.</a:t>
            </a:r>
          </a:p>
          <a:p>
            <a:pPr>
              <a:lnSpc>
                <a:spcPct val="90000"/>
              </a:lnSpc>
            </a:pPr>
            <a:r>
              <a:rPr lang="en-US"/>
              <a:t>If hypotension is present with bradycardia then phenylephrine may not be the best choice.</a:t>
            </a:r>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3090" name="Rectangle 2"/>
          <p:cNvSpPr>
            <a:spLocks noGrp="1" noChangeArrowheads="1"/>
          </p:cNvSpPr>
          <p:nvPr>
            <p:ph type="title"/>
          </p:nvPr>
        </p:nvSpPr>
        <p:spPr/>
        <p:txBody>
          <a:bodyPr/>
          <a:lstStyle/>
          <a:p>
            <a:r>
              <a:rPr lang="en-US"/>
              <a:t>Anticipate the CV changes</a:t>
            </a:r>
          </a:p>
        </p:txBody>
      </p:sp>
      <p:sp>
        <p:nvSpPr>
          <p:cNvPr id="473091" name="Rectangle 3"/>
          <p:cNvSpPr>
            <a:spLocks noGrp="1" noChangeArrowheads="1"/>
          </p:cNvSpPr>
          <p:nvPr>
            <p:ph sz="quarter" idx="1"/>
          </p:nvPr>
        </p:nvSpPr>
        <p:spPr/>
        <p:txBody>
          <a:bodyPr/>
          <a:lstStyle/>
          <a:p>
            <a:r>
              <a:rPr lang="en-US"/>
              <a:t>Phenylephrine may cause reflex bradycardia in conjunction with increased venous tone.</a:t>
            </a:r>
          </a:p>
          <a:p>
            <a:r>
              <a:rPr lang="en-US"/>
              <a:t>Ephedrine is a good choice since it has direct beta adrenergic effects which increase the heart rate and contractility as well as some indirect vasoconstriction.</a:t>
            </a:r>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4114" name="Rectangle 2"/>
          <p:cNvSpPr>
            <a:spLocks noGrp="1" noChangeArrowheads="1"/>
          </p:cNvSpPr>
          <p:nvPr>
            <p:ph type="title"/>
          </p:nvPr>
        </p:nvSpPr>
        <p:spPr/>
        <p:txBody>
          <a:bodyPr/>
          <a:lstStyle/>
          <a:p>
            <a:r>
              <a:rPr lang="en-US"/>
              <a:t>Anticipate the CV changes</a:t>
            </a:r>
          </a:p>
        </p:txBody>
      </p:sp>
      <p:sp>
        <p:nvSpPr>
          <p:cNvPr id="474115" name="Rectangle 3"/>
          <p:cNvSpPr>
            <a:spLocks noGrp="1" noChangeArrowheads="1"/>
          </p:cNvSpPr>
          <p:nvPr>
            <p:ph sz="quarter" idx="1"/>
          </p:nvPr>
        </p:nvSpPr>
        <p:spPr/>
        <p:txBody>
          <a:bodyPr/>
          <a:lstStyle/>
          <a:p>
            <a:r>
              <a:rPr lang="en-US"/>
              <a:t>Profound bradycardia and hypotension that persists despite treatment can be treated with epinephrine in doses of 5-10 mcg titrated until you achieve the desired response.</a:t>
            </a:r>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4180" name="Rectangle 4"/>
          <p:cNvSpPr>
            <a:spLocks noGrp="1" noChangeArrowheads="1"/>
          </p:cNvSpPr>
          <p:nvPr>
            <p:ph type="title"/>
          </p:nvPr>
        </p:nvSpPr>
        <p:spPr/>
        <p:txBody>
          <a:bodyPr/>
          <a:lstStyle/>
          <a:p>
            <a:pPr algn="ctr"/>
            <a:r>
              <a:rPr lang="en-US" dirty="0"/>
              <a:t>Respiratory Effects</a:t>
            </a:r>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5138" name="Rectangle 2"/>
          <p:cNvSpPr>
            <a:spLocks noGrp="1" noChangeArrowheads="1"/>
          </p:cNvSpPr>
          <p:nvPr>
            <p:ph type="title"/>
          </p:nvPr>
        </p:nvSpPr>
        <p:spPr/>
        <p:txBody>
          <a:bodyPr/>
          <a:lstStyle/>
          <a:p>
            <a:pPr algn="ctr"/>
            <a:r>
              <a:rPr lang="en-US" dirty="0"/>
              <a:t>Respiratory Effects</a:t>
            </a:r>
          </a:p>
        </p:txBody>
      </p:sp>
      <p:sp>
        <p:nvSpPr>
          <p:cNvPr id="475139" name="Rectangle 3"/>
          <p:cNvSpPr>
            <a:spLocks noGrp="1" noChangeArrowheads="1"/>
          </p:cNvSpPr>
          <p:nvPr>
            <p:ph sz="quarter" idx="1"/>
          </p:nvPr>
        </p:nvSpPr>
        <p:spPr/>
        <p:txBody>
          <a:bodyPr/>
          <a:lstStyle/>
          <a:p>
            <a:pPr>
              <a:lnSpc>
                <a:spcPct val="90000"/>
              </a:lnSpc>
            </a:pPr>
            <a:r>
              <a:rPr lang="en-US"/>
              <a:t>Neuraxial blockade plays a minor role in altering pulmonary function</a:t>
            </a:r>
          </a:p>
          <a:p>
            <a:pPr>
              <a:lnSpc>
                <a:spcPct val="90000"/>
              </a:lnSpc>
            </a:pPr>
            <a:r>
              <a:rPr lang="en-US"/>
              <a:t>High thoracic blocks leave tidal volume unchanged and there is only a slight decrease in vital capacity from loosing abdominal muscles</a:t>
            </a:r>
          </a:p>
          <a:p>
            <a:pPr>
              <a:lnSpc>
                <a:spcPct val="90000"/>
              </a:lnSpc>
            </a:pPr>
            <a:r>
              <a:rPr lang="en-US"/>
              <a:t>Phrenic nerve is innervated by C3-C5 and is responsible for the function of the diaphragm</a:t>
            </a:r>
          </a:p>
        </p:txBody>
      </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6162" name="Rectangle 2"/>
          <p:cNvSpPr>
            <a:spLocks noGrp="1" noChangeArrowheads="1"/>
          </p:cNvSpPr>
          <p:nvPr>
            <p:ph type="title"/>
          </p:nvPr>
        </p:nvSpPr>
        <p:spPr/>
        <p:txBody>
          <a:bodyPr/>
          <a:lstStyle/>
          <a:p>
            <a:pPr algn="ctr"/>
            <a:r>
              <a:rPr lang="en-US" dirty="0"/>
              <a:t>Respiratory Effects</a:t>
            </a:r>
          </a:p>
        </p:txBody>
      </p:sp>
      <p:sp>
        <p:nvSpPr>
          <p:cNvPr id="476163" name="Rectangle 3"/>
          <p:cNvSpPr>
            <a:spLocks noGrp="1" noChangeArrowheads="1"/>
          </p:cNvSpPr>
          <p:nvPr>
            <p:ph sz="quarter" idx="1"/>
          </p:nvPr>
        </p:nvSpPr>
        <p:spPr/>
        <p:txBody>
          <a:bodyPr/>
          <a:lstStyle/>
          <a:p>
            <a:pPr>
              <a:lnSpc>
                <a:spcPct val="90000"/>
              </a:lnSpc>
            </a:pPr>
            <a:r>
              <a:rPr lang="en-US"/>
              <a:t>The phrenic nerve is very difficult to block even with a high spinal.</a:t>
            </a:r>
          </a:p>
          <a:p>
            <a:pPr>
              <a:lnSpc>
                <a:spcPct val="90000"/>
              </a:lnSpc>
            </a:pPr>
            <a:r>
              <a:rPr lang="en-US"/>
              <a:t>Apnea related to a high spinal or total spinal is not thought to be due to phrenic nerve block but related to brainstem hypoperfusion</a:t>
            </a:r>
          </a:p>
          <a:p>
            <a:pPr>
              <a:lnSpc>
                <a:spcPct val="90000"/>
              </a:lnSpc>
            </a:pPr>
            <a:r>
              <a:rPr lang="en-US"/>
              <a:t>This is based on the fact that spontaneous respiration returns when hemodynamic resuscitation has occurred</a:t>
            </a:r>
          </a:p>
        </p:txBody>
      </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7188" name="Rectangle 4"/>
          <p:cNvSpPr>
            <a:spLocks noGrp="1" noChangeArrowheads="1"/>
          </p:cNvSpPr>
          <p:nvPr>
            <p:ph type="title"/>
          </p:nvPr>
        </p:nvSpPr>
        <p:spPr>
          <a:xfrm>
            <a:off x="533400" y="2209800"/>
            <a:ext cx="8229600" cy="2895600"/>
          </a:xfrm>
        </p:spPr>
        <p:txBody>
          <a:bodyPr>
            <a:normAutofit fontScale="90000"/>
          </a:bodyPr>
          <a:lstStyle/>
          <a:p>
            <a:r>
              <a:rPr lang="en-US" sz="4000"/>
              <a:t>However co-existing morbidities should be carefully considered when choosing neuraxial blockade- especially if the patient has severe lung disease.</a:t>
            </a:r>
          </a:p>
        </p:txBody>
      </p:sp>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9234" name="Rectangle 2"/>
          <p:cNvSpPr>
            <a:spLocks noGrp="1" noChangeArrowheads="1"/>
          </p:cNvSpPr>
          <p:nvPr>
            <p:ph type="title"/>
          </p:nvPr>
        </p:nvSpPr>
        <p:spPr/>
        <p:txBody>
          <a:bodyPr/>
          <a:lstStyle/>
          <a:p>
            <a:pPr algn="ctr"/>
            <a:r>
              <a:rPr lang="en-US" dirty="0"/>
              <a:t>Why?</a:t>
            </a:r>
          </a:p>
        </p:txBody>
      </p:sp>
      <p:sp>
        <p:nvSpPr>
          <p:cNvPr id="479235" name="Rectangle 3"/>
          <p:cNvSpPr>
            <a:spLocks noGrp="1" noChangeArrowheads="1"/>
          </p:cNvSpPr>
          <p:nvPr>
            <p:ph sz="quarter" idx="1"/>
          </p:nvPr>
        </p:nvSpPr>
        <p:spPr/>
        <p:txBody>
          <a:bodyPr/>
          <a:lstStyle/>
          <a:p>
            <a:r>
              <a:rPr lang="en-US"/>
              <a:t>Patients with chronic lung disease depend on the intercostal and abdominal muscles to help with inspiration and expiration.</a:t>
            </a:r>
          </a:p>
          <a:p>
            <a:r>
              <a:rPr lang="en-US"/>
              <a:t>Neuraxial blockade of these muscles may have a negative impact on the ability rely on these muscles for respiration and the clearing of secretions</a:t>
            </a:r>
          </a:p>
        </p:txBody>
      </p:sp>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0258" name="Rectangle 2"/>
          <p:cNvSpPr>
            <a:spLocks noGrp="1" noChangeArrowheads="1"/>
          </p:cNvSpPr>
          <p:nvPr>
            <p:ph type="title"/>
          </p:nvPr>
        </p:nvSpPr>
        <p:spPr/>
        <p:txBody>
          <a:bodyPr/>
          <a:lstStyle/>
          <a:p>
            <a:pPr algn="ctr"/>
            <a:r>
              <a:rPr lang="en-US" dirty="0"/>
              <a:t>Severe Lung Disease</a:t>
            </a:r>
          </a:p>
        </p:txBody>
      </p:sp>
      <p:sp>
        <p:nvSpPr>
          <p:cNvPr id="480259" name="Rectangle 3"/>
          <p:cNvSpPr>
            <a:spLocks noGrp="1" noChangeArrowheads="1"/>
          </p:cNvSpPr>
          <p:nvPr>
            <p:ph sz="quarter" idx="1"/>
          </p:nvPr>
        </p:nvSpPr>
        <p:spPr/>
        <p:txBody>
          <a:bodyPr/>
          <a:lstStyle/>
          <a:p>
            <a:r>
              <a:rPr lang="en-US"/>
              <a:t>For procedures above the umbilicus the choice of a pure regional anesthetic may not be the best choice for the patient.</a:t>
            </a:r>
          </a:p>
          <a:p>
            <a:r>
              <a:rPr lang="en-US"/>
              <a:t>Postoperative analgesia with an epidural is helpful.  Thoracic and abdominal surgery is associated with decreased phrenic nerve activity related to surgical trauma.</a:t>
            </a:r>
          </a:p>
        </p:txBody>
      </p:sp>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282" name="Rectangle 2"/>
          <p:cNvSpPr>
            <a:spLocks noGrp="1" noChangeArrowheads="1"/>
          </p:cNvSpPr>
          <p:nvPr>
            <p:ph type="title"/>
          </p:nvPr>
        </p:nvSpPr>
        <p:spPr/>
        <p:txBody>
          <a:bodyPr/>
          <a:lstStyle/>
          <a:p>
            <a:pPr algn="ctr"/>
            <a:r>
              <a:rPr lang="en-US" dirty="0"/>
              <a:t>Severe Lung Disease</a:t>
            </a:r>
          </a:p>
        </p:txBody>
      </p:sp>
      <p:sp>
        <p:nvSpPr>
          <p:cNvPr id="481283" name="Rectangle 3"/>
          <p:cNvSpPr>
            <a:spLocks noGrp="1" noChangeArrowheads="1"/>
          </p:cNvSpPr>
          <p:nvPr>
            <p:ph sz="quarter" idx="1"/>
          </p:nvPr>
        </p:nvSpPr>
        <p:spPr/>
        <p:txBody>
          <a:bodyPr/>
          <a:lstStyle/>
          <a:p>
            <a:r>
              <a:rPr lang="en-US"/>
              <a:t>Decreased phrenic nerve activity leads to decreased diaphragm activity, decreased FRC leading to atelectasis and hypoxia due to ventilation/perfusion mismatching </a:t>
            </a:r>
          </a:p>
        </p:txBody>
      </p:sp>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2310" name="Rectangle 6"/>
          <p:cNvSpPr>
            <a:spLocks noGrp="1" noChangeArrowheads="1"/>
          </p:cNvSpPr>
          <p:nvPr>
            <p:ph type="title"/>
          </p:nvPr>
        </p:nvSpPr>
        <p:spPr/>
        <p:txBody>
          <a:bodyPr>
            <a:normAutofit fontScale="90000"/>
          </a:bodyPr>
          <a:lstStyle/>
          <a:p>
            <a:pPr algn="ctr"/>
            <a:r>
              <a:rPr lang="en-US" sz="4000" dirty="0"/>
              <a:t>Consequences of thoracic and abdominal surgery</a:t>
            </a:r>
          </a:p>
        </p:txBody>
      </p:sp>
      <p:pic>
        <p:nvPicPr>
          <p:cNvPr id="482309" name="Picture 5" descr="SCAN001"/>
          <p:cNvPicPr>
            <a:picLocks noGrp="1" noChangeAspect="1" noChangeArrowheads="1"/>
          </p:cNvPicPr>
          <p:nvPr>
            <p:ph sz="quarter" idx="1"/>
          </p:nvPr>
        </p:nvPicPr>
        <p:blipFill>
          <a:blip r:embed="rId3" cstate="print"/>
          <a:stretch>
            <a:fillRect/>
          </a:stretch>
        </p:blipFill>
        <p:spPr>
          <a:xfrm>
            <a:off x="2684649" y="2295903"/>
            <a:ext cx="4009652" cy="3104394"/>
          </a:xfrm>
          <a:noFill/>
          <a:ln/>
        </p:spPr>
      </p:pic>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5378" name="Rectangle 2"/>
          <p:cNvSpPr>
            <a:spLocks noGrp="1" noChangeArrowheads="1"/>
          </p:cNvSpPr>
          <p:nvPr>
            <p:ph type="title"/>
          </p:nvPr>
        </p:nvSpPr>
        <p:spPr/>
        <p:txBody>
          <a:bodyPr>
            <a:normAutofit fontScale="90000"/>
          </a:bodyPr>
          <a:lstStyle/>
          <a:p>
            <a:pPr algn="ctr"/>
            <a:r>
              <a:rPr lang="en-US" sz="4000" dirty="0"/>
              <a:t>Positive Benefits of Postoperative Thoracic Epidural Analgesia</a:t>
            </a:r>
          </a:p>
        </p:txBody>
      </p:sp>
      <p:sp>
        <p:nvSpPr>
          <p:cNvPr id="485379" name="Rectangle 3"/>
          <p:cNvSpPr>
            <a:spLocks noGrp="1" noChangeArrowheads="1"/>
          </p:cNvSpPr>
          <p:nvPr>
            <p:ph sz="quarter" idx="1"/>
          </p:nvPr>
        </p:nvSpPr>
        <p:spPr/>
        <p:txBody>
          <a:bodyPr/>
          <a:lstStyle/>
          <a:p>
            <a:r>
              <a:rPr lang="en-US"/>
              <a:t>Decreased incidence of pneumonia</a:t>
            </a:r>
          </a:p>
          <a:p>
            <a:r>
              <a:rPr lang="en-US"/>
              <a:t>Decreased incidence of respiratory failure</a:t>
            </a:r>
          </a:p>
          <a:p>
            <a:r>
              <a:rPr lang="en-US"/>
              <a:t>Improved oxygenation</a:t>
            </a:r>
          </a:p>
          <a:p>
            <a:r>
              <a:rPr lang="en-US"/>
              <a:t>Decreased amount of time required for postoperative ventilation</a:t>
            </a:r>
          </a:p>
        </p:txBody>
      </p:sp>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7252" name="Rectangle 4"/>
          <p:cNvSpPr>
            <a:spLocks noGrp="1" noChangeArrowheads="1"/>
          </p:cNvSpPr>
          <p:nvPr>
            <p:ph type="title"/>
          </p:nvPr>
        </p:nvSpPr>
        <p:spPr/>
        <p:txBody>
          <a:bodyPr/>
          <a:lstStyle/>
          <a:p>
            <a:pPr algn="ctr"/>
            <a:r>
              <a:rPr lang="en-US" dirty="0"/>
              <a:t>Gastrointestinal Effects</a:t>
            </a:r>
          </a:p>
        </p:txBody>
      </p:sp>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6402" name="Rectangle 2"/>
          <p:cNvSpPr>
            <a:spLocks noGrp="1" noChangeArrowheads="1"/>
          </p:cNvSpPr>
          <p:nvPr>
            <p:ph type="title"/>
          </p:nvPr>
        </p:nvSpPr>
        <p:spPr/>
        <p:txBody>
          <a:bodyPr/>
          <a:lstStyle/>
          <a:p>
            <a:pPr algn="ctr"/>
            <a:r>
              <a:rPr lang="en-US" dirty="0"/>
              <a:t>GI Effects</a:t>
            </a:r>
          </a:p>
        </p:txBody>
      </p:sp>
      <p:sp>
        <p:nvSpPr>
          <p:cNvPr id="486403" name="Rectangle 3"/>
          <p:cNvSpPr>
            <a:spLocks noGrp="1" noChangeArrowheads="1"/>
          </p:cNvSpPr>
          <p:nvPr>
            <p:ph sz="quarter" idx="1"/>
          </p:nvPr>
        </p:nvSpPr>
        <p:spPr/>
        <p:txBody>
          <a:bodyPr>
            <a:normAutofit/>
          </a:bodyPr>
          <a:lstStyle/>
          <a:p>
            <a:pPr>
              <a:lnSpc>
                <a:spcPct val="90000"/>
              </a:lnSpc>
            </a:pPr>
            <a:r>
              <a:rPr lang="en-US"/>
              <a:t>Sympathetic outflow originates from T5-L1</a:t>
            </a:r>
          </a:p>
          <a:p>
            <a:pPr>
              <a:lnSpc>
                <a:spcPct val="90000"/>
              </a:lnSpc>
            </a:pPr>
            <a:r>
              <a:rPr lang="en-US"/>
              <a:t>Once blocked PSN predominates</a:t>
            </a:r>
          </a:p>
          <a:p>
            <a:pPr>
              <a:lnSpc>
                <a:spcPct val="90000"/>
              </a:lnSpc>
            </a:pPr>
            <a:r>
              <a:rPr lang="en-US"/>
              <a:t>Results: small contracted gut with peristalsis</a:t>
            </a:r>
          </a:p>
          <a:p>
            <a:pPr>
              <a:lnSpc>
                <a:spcPct val="90000"/>
              </a:lnSpc>
            </a:pPr>
            <a:r>
              <a:rPr lang="en-US"/>
              <a:t>Hepatic blood flow decreases in accordance to mean arterial pressure and doesn’t differ with anesthetic techniques</a:t>
            </a:r>
          </a:p>
          <a:p>
            <a:pPr>
              <a:lnSpc>
                <a:spcPct val="90000"/>
              </a:lnSpc>
            </a:pPr>
            <a:r>
              <a:rPr lang="en-US"/>
              <a:t>Postoperative epidural analgesia enhances return of GI function</a:t>
            </a:r>
          </a:p>
        </p:txBody>
      </p:sp>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24" name="Rectangle 4"/>
          <p:cNvSpPr>
            <a:spLocks noGrp="1" noChangeArrowheads="1"/>
          </p:cNvSpPr>
          <p:nvPr>
            <p:ph type="title"/>
          </p:nvPr>
        </p:nvSpPr>
        <p:spPr/>
        <p:txBody>
          <a:bodyPr/>
          <a:lstStyle/>
          <a:p>
            <a:pPr algn="ctr"/>
            <a:r>
              <a:rPr lang="en-US" dirty="0"/>
              <a:t>Renal Effects</a:t>
            </a:r>
          </a:p>
        </p:txBody>
      </p:sp>
    </p:spTree>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7426" name="Rectangle 2"/>
          <p:cNvSpPr>
            <a:spLocks noGrp="1" noChangeArrowheads="1"/>
          </p:cNvSpPr>
          <p:nvPr>
            <p:ph type="title"/>
          </p:nvPr>
        </p:nvSpPr>
        <p:spPr/>
        <p:txBody>
          <a:bodyPr/>
          <a:lstStyle/>
          <a:p>
            <a:pPr algn="ctr"/>
            <a:r>
              <a:rPr lang="en-US" dirty="0"/>
              <a:t>Renal Effects</a:t>
            </a:r>
          </a:p>
        </p:txBody>
      </p:sp>
      <p:sp>
        <p:nvSpPr>
          <p:cNvPr id="487427" name="Rectangle 3"/>
          <p:cNvSpPr>
            <a:spLocks noGrp="1" noChangeArrowheads="1"/>
          </p:cNvSpPr>
          <p:nvPr>
            <p:ph sz="quarter" idx="1"/>
          </p:nvPr>
        </p:nvSpPr>
        <p:spPr/>
        <p:txBody>
          <a:bodyPr/>
          <a:lstStyle/>
          <a:p>
            <a:r>
              <a:rPr lang="en-US"/>
              <a:t>Neuraxial blockade has little effect on the blood flow to the kidneys</a:t>
            </a:r>
          </a:p>
          <a:p>
            <a:r>
              <a:rPr lang="en-US"/>
              <a:t>Autoregulation maintains renal blood flow</a:t>
            </a:r>
          </a:p>
          <a:p>
            <a:r>
              <a:rPr lang="en-US"/>
              <a:t>Neuraxial blockade does block sympathetic &amp; parasympathetic control of the bladder at the lumbar and sacral levels.</a:t>
            </a:r>
          </a:p>
          <a:p>
            <a:r>
              <a:rPr lang="en-US"/>
              <a:t>Result: loss of autonomic bladder control </a:t>
            </a:r>
          </a:p>
        </p:txBody>
      </p:sp>
    </p:spTree>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8450" name="Rectangle 2"/>
          <p:cNvSpPr>
            <a:spLocks noGrp="1" noChangeArrowheads="1"/>
          </p:cNvSpPr>
          <p:nvPr>
            <p:ph type="title"/>
          </p:nvPr>
        </p:nvSpPr>
        <p:spPr/>
        <p:txBody>
          <a:bodyPr/>
          <a:lstStyle/>
          <a:p>
            <a:pPr algn="ctr"/>
            <a:r>
              <a:rPr lang="en-US" dirty="0"/>
              <a:t>Renal Effects</a:t>
            </a:r>
          </a:p>
        </p:txBody>
      </p:sp>
      <p:sp>
        <p:nvSpPr>
          <p:cNvPr id="488451" name="Rectangle 3"/>
          <p:cNvSpPr>
            <a:spLocks noGrp="1" noChangeArrowheads="1"/>
          </p:cNvSpPr>
          <p:nvPr>
            <p:ph sz="quarter" idx="1"/>
          </p:nvPr>
        </p:nvSpPr>
        <p:spPr/>
        <p:txBody>
          <a:bodyPr/>
          <a:lstStyle/>
          <a:p>
            <a:r>
              <a:rPr lang="en-US"/>
              <a:t>When placing neuraxial blockade take this in consideration</a:t>
            </a:r>
          </a:p>
          <a:p>
            <a:r>
              <a:rPr lang="en-US"/>
              <a:t>If no urinary catheter consider limiting fluids, short acting anesthetics, and monitor the bladder for signs of over distention.  May consider straight cath.</a:t>
            </a:r>
          </a:p>
          <a:p>
            <a:r>
              <a:rPr lang="en-US"/>
              <a:t>Patients with BPH at increased risk for this</a:t>
            </a:r>
          </a:p>
        </p:txBody>
      </p:sp>
    </p:spTree>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3396" name="Rectangle 4"/>
          <p:cNvSpPr>
            <a:spLocks noGrp="1" noChangeArrowheads="1"/>
          </p:cNvSpPr>
          <p:nvPr>
            <p:ph type="title"/>
          </p:nvPr>
        </p:nvSpPr>
        <p:spPr>
          <a:xfrm>
            <a:off x="609600" y="228600"/>
            <a:ext cx="8229600" cy="1143000"/>
          </a:xfrm>
        </p:spPr>
        <p:txBody>
          <a:bodyPr>
            <a:normAutofit/>
          </a:bodyPr>
          <a:lstStyle/>
          <a:p>
            <a:r>
              <a:rPr lang="en-US" dirty="0"/>
              <a:t>Metabolic and Endocrine Effects</a:t>
            </a:r>
          </a:p>
        </p:txBody>
      </p:sp>
    </p:spTree>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9474" name="Rectangle 2"/>
          <p:cNvSpPr>
            <a:spLocks noGrp="1" noChangeArrowheads="1"/>
          </p:cNvSpPr>
          <p:nvPr>
            <p:ph type="title"/>
          </p:nvPr>
        </p:nvSpPr>
        <p:spPr/>
        <p:txBody>
          <a:bodyPr>
            <a:normAutofit fontScale="90000"/>
          </a:bodyPr>
          <a:lstStyle/>
          <a:p>
            <a:r>
              <a:rPr lang="en-US"/>
              <a:t>Metabolic and Endocrine Effects</a:t>
            </a:r>
          </a:p>
        </p:txBody>
      </p:sp>
      <p:sp>
        <p:nvSpPr>
          <p:cNvPr id="489475" name="Rectangle 3"/>
          <p:cNvSpPr>
            <a:spLocks noGrp="1" noChangeArrowheads="1"/>
          </p:cNvSpPr>
          <p:nvPr>
            <p:ph sz="quarter" idx="1"/>
          </p:nvPr>
        </p:nvSpPr>
        <p:spPr/>
        <p:txBody>
          <a:bodyPr/>
          <a:lstStyle/>
          <a:p>
            <a:r>
              <a:rPr lang="en-US"/>
              <a:t>Surgical trauma produces a host of neuro-endocrine responses related to the inflammatory response and activation of somatic and visceral afferent nerve fibers.</a:t>
            </a:r>
          </a:p>
        </p:txBody>
      </p:sp>
    </p:spTree>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dirty="0" smtClean="0"/>
              <a:t>Some substances released in response to surgical trauma</a:t>
            </a:r>
            <a:endParaRPr lang="en-US" dirty="0"/>
          </a:p>
        </p:txBody>
      </p:sp>
      <p:graphicFrame>
        <p:nvGraphicFramePr>
          <p:cNvPr id="4" name="Content Placeholder 3"/>
          <p:cNvGraphicFramePr>
            <a:graphicFrameLocks noGrp="1"/>
          </p:cNvGraphicFramePr>
          <p:nvPr>
            <p:ph sz="quarter" idx="1"/>
          </p:nvPr>
        </p:nvGraphicFramePr>
        <p:xfrm>
          <a:off x="612775" y="1600200"/>
          <a:ext cx="8153400" cy="2595880"/>
        </p:xfrm>
        <a:graphic>
          <a:graphicData uri="http://schemas.openxmlformats.org/drawingml/2006/table">
            <a:tbl>
              <a:tblPr firstRow="1" bandRow="1">
                <a:tableStyleId>{5C22544A-7EE6-4342-B048-85BDC9FD1C3A}</a:tableStyleId>
              </a:tblPr>
              <a:tblGrid>
                <a:gridCol w="8153400"/>
              </a:tblGrid>
              <a:tr h="370840">
                <a:tc>
                  <a:txBody>
                    <a:bodyPr/>
                    <a:lstStyle/>
                    <a:p>
                      <a:endParaRPr lang="en-US" b="0" dirty="0">
                        <a:solidFill>
                          <a:schemeClr val="bg1"/>
                        </a:solidFill>
                      </a:endParaRPr>
                    </a:p>
                  </a:txBody>
                  <a:tcPr marL="90593" marR="90593"/>
                </a:tc>
              </a:tr>
              <a:tr h="370840">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b="0" dirty="0" smtClean="0">
                          <a:solidFill>
                            <a:schemeClr val="bg1"/>
                          </a:solidFill>
                        </a:rPr>
                        <a:t>Adrenocorticotropic</a:t>
                      </a:r>
                      <a:r>
                        <a:rPr lang="en-US" b="0" baseline="0" dirty="0" smtClean="0">
                          <a:solidFill>
                            <a:schemeClr val="bg1"/>
                          </a:solidFill>
                        </a:rPr>
                        <a:t> hormone</a:t>
                      </a:r>
                      <a:endParaRPr lang="en-US" b="0" dirty="0" smtClean="0">
                        <a:solidFill>
                          <a:schemeClr val="bg1"/>
                        </a:solidFill>
                      </a:endParaRPr>
                    </a:p>
                  </a:txBody>
                  <a:tcPr marL="90593" marR="90593"/>
                </a:tc>
              </a:tr>
              <a:tr h="370840">
                <a:tc>
                  <a:txBody>
                    <a:bodyPr/>
                    <a:lstStyle/>
                    <a:p>
                      <a:pPr algn="ctr"/>
                      <a:r>
                        <a:rPr lang="en-US" dirty="0" smtClean="0"/>
                        <a:t>Cortisol</a:t>
                      </a:r>
                      <a:endParaRPr lang="en-US" dirty="0"/>
                    </a:p>
                  </a:txBody>
                  <a:tcPr marL="90593" marR="90593"/>
                </a:tc>
              </a:tr>
              <a:tr h="370840">
                <a:tc>
                  <a:txBody>
                    <a:bodyPr/>
                    <a:lstStyle/>
                    <a:p>
                      <a:pPr algn="ctr"/>
                      <a:r>
                        <a:rPr lang="en-US" dirty="0" smtClean="0"/>
                        <a:t>Epinephrine</a:t>
                      </a:r>
                      <a:endParaRPr lang="en-US" dirty="0"/>
                    </a:p>
                  </a:txBody>
                  <a:tcPr marL="90593" marR="90593"/>
                </a:tc>
              </a:tr>
              <a:tr h="370840">
                <a:tc>
                  <a:txBody>
                    <a:bodyPr/>
                    <a:lstStyle/>
                    <a:p>
                      <a:pPr algn="ctr"/>
                      <a:r>
                        <a:rPr lang="en-US" dirty="0" smtClean="0"/>
                        <a:t>Norepinephrine</a:t>
                      </a:r>
                      <a:endParaRPr lang="en-US" dirty="0"/>
                    </a:p>
                  </a:txBody>
                  <a:tcPr marL="90593" marR="90593"/>
                </a:tc>
              </a:tr>
              <a:tr h="370840">
                <a:tc>
                  <a:txBody>
                    <a:bodyPr/>
                    <a:lstStyle/>
                    <a:p>
                      <a:pPr algn="ctr"/>
                      <a:r>
                        <a:rPr lang="en-US" dirty="0" smtClean="0"/>
                        <a:t>Vasopressin</a:t>
                      </a:r>
                      <a:endParaRPr lang="en-US" dirty="0"/>
                    </a:p>
                  </a:txBody>
                  <a:tcPr marL="90593" marR="90593"/>
                </a:tc>
              </a:tr>
              <a:tr h="370840">
                <a:tc>
                  <a:txBody>
                    <a:bodyPr/>
                    <a:lstStyle/>
                    <a:p>
                      <a:pPr algn="ctr"/>
                      <a:r>
                        <a:rPr lang="en-US" dirty="0" smtClean="0"/>
                        <a:t>Activation of renin-angiotension-aldosterone</a:t>
                      </a:r>
                      <a:r>
                        <a:rPr lang="en-US" baseline="0" dirty="0" smtClean="0"/>
                        <a:t> system</a:t>
                      </a:r>
                      <a:endParaRPr lang="en-US" dirty="0"/>
                    </a:p>
                  </a:txBody>
                  <a:tcPr marL="90593" marR="90593"/>
                </a:tc>
              </a:tr>
            </a:tbl>
          </a:graphicData>
        </a:graphic>
      </p:graphicFrame>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dirty="0" smtClean="0"/>
              <a:t>Clinical Manifestations of the Neuroendocrine Response</a:t>
            </a:r>
            <a:endParaRPr lang="en-US" dirty="0"/>
          </a:p>
        </p:txBody>
      </p:sp>
      <p:graphicFrame>
        <p:nvGraphicFramePr>
          <p:cNvPr id="4" name="Content Placeholder 3"/>
          <p:cNvGraphicFramePr>
            <a:graphicFrameLocks noGrp="1"/>
          </p:cNvGraphicFramePr>
          <p:nvPr>
            <p:ph sz="quarter" idx="1"/>
          </p:nvPr>
        </p:nvGraphicFramePr>
        <p:xfrm>
          <a:off x="612775" y="1600200"/>
          <a:ext cx="8153400" cy="2595880"/>
        </p:xfrm>
        <a:graphic>
          <a:graphicData uri="http://schemas.openxmlformats.org/drawingml/2006/table">
            <a:tbl>
              <a:tblPr firstRow="1" bandRow="1">
                <a:tableStyleId>{5C22544A-7EE6-4342-B048-85BDC9FD1C3A}</a:tableStyleId>
              </a:tblPr>
              <a:tblGrid>
                <a:gridCol w="8153400"/>
              </a:tblGrid>
              <a:tr h="370840">
                <a:tc>
                  <a:txBody>
                    <a:bodyPr/>
                    <a:lstStyle/>
                    <a:p>
                      <a:endParaRPr lang="en-US" dirty="0"/>
                    </a:p>
                  </a:txBody>
                  <a:tcPr marL="90593" marR="90593"/>
                </a:tc>
              </a:tr>
              <a:tr h="370840">
                <a:tc>
                  <a:txBody>
                    <a:bodyPr/>
                    <a:lstStyle/>
                    <a:p>
                      <a:pPr algn="ctr"/>
                      <a:r>
                        <a:rPr lang="en-US" dirty="0" smtClean="0"/>
                        <a:t>Hypertension</a:t>
                      </a:r>
                      <a:endParaRPr lang="en-US" dirty="0"/>
                    </a:p>
                  </a:txBody>
                  <a:tcPr marL="90593" marR="90593"/>
                </a:tc>
              </a:tr>
              <a:tr h="370840">
                <a:tc>
                  <a:txBody>
                    <a:bodyPr/>
                    <a:lstStyle/>
                    <a:p>
                      <a:pPr algn="ctr"/>
                      <a:r>
                        <a:rPr lang="en-US" dirty="0" smtClean="0"/>
                        <a:t>Tachycardia</a:t>
                      </a:r>
                      <a:endParaRPr lang="en-US" dirty="0"/>
                    </a:p>
                  </a:txBody>
                  <a:tcPr marL="90593" marR="90593"/>
                </a:tc>
              </a:tr>
              <a:tr h="370840">
                <a:tc>
                  <a:txBody>
                    <a:bodyPr/>
                    <a:lstStyle/>
                    <a:p>
                      <a:pPr algn="ctr"/>
                      <a:r>
                        <a:rPr lang="en-US" dirty="0" smtClean="0"/>
                        <a:t>Hyperglycemia</a:t>
                      </a:r>
                      <a:endParaRPr lang="en-US" dirty="0"/>
                    </a:p>
                  </a:txBody>
                  <a:tcPr marL="90593" marR="90593"/>
                </a:tc>
              </a:tr>
              <a:tr h="370840">
                <a:tc>
                  <a:txBody>
                    <a:bodyPr/>
                    <a:lstStyle/>
                    <a:p>
                      <a:pPr algn="ctr"/>
                      <a:r>
                        <a:rPr lang="en-US" dirty="0" smtClean="0"/>
                        <a:t>Protein</a:t>
                      </a:r>
                      <a:r>
                        <a:rPr lang="en-US" baseline="0" dirty="0" smtClean="0"/>
                        <a:t> Catabolism</a:t>
                      </a:r>
                      <a:endParaRPr lang="en-US" dirty="0"/>
                    </a:p>
                  </a:txBody>
                  <a:tcPr marL="90593" marR="90593"/>
                </a:tc>
              </a:tr>
              <a:tr h="370840">
                <a:tc>
                  <a:txBody>
                    <a:bodyPr/>
                    <a:lstStyle/>
                    <a:p>
                      <a:pPr algn="ctr"/>
                      <a:r>
                        <a:rPr lang="en-US" dirty="0" smtClean="0"/>
                        <a:t>Depressed Immune System</a:t>
                      </a:r>
                      <a:endParaRPr lang="en-US" dirty="0"/>
                    </a:p>
                  </a:txBody>
                  <a:tcPr marL="90593" marR="90593"/>
                </a:tc>
              </a:tr>
              <a:tr h="370840">
                <a:tc>
                  <a:txBody>
                    <a:bodyPr/>
                    <a:lstStyle/>
                    <a:p>
                      <a:pPr algn="ctr"/>
                      <a:r>
                        <a:rPr lang="en-US" dirty="0" smtClean="0"/>
                        <a:t>Alteration of Renal Function</a:t>
                      </a:r>
                      <a:endParaRPr lang="en-US" dirty="0"/>
                    </a:p>
                  </a:txBody>
                  <a:tcPr marL="90593" marR="90593"/>
                </a:tc>
              </a:tr>
            </a:tbl>
          </a:graphicData>
        </a:graphic>
      </p:graphicFrame>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2546" name="Rectangle 2"/>
          <p:cNvSpPr>
            <a:spLocks noGrp="1" noChangeArrowheads="1"/>
          </p:cNvSpPr>
          <p:nvPr>
            <p:ph type="title"/>
          </p:nvPr>
        </p:nvSpPr>
        <p:spPr/>
        <p:txBody>
          <a:bodyPr>
            <a:normAutofit fontScale="90000"/>
          </a:bodyPr>
          <a:lstStyle/>
          <a:p>
            <a:r>
              <a:rPr lang="en-US"/>
              <a:t>Metabolic and Endocrine Effects</a:t>
            </a:r>
          </a:p>
        </p:txBody>
      </p:sp>
      <p:sp>
        <p:nvSpPr>
          <p:cNvPr id="492547" name="Rectangle 3"/>
          <p:cNvSpPr>
            <a:spLocks noGrp="1" noChangeArrowheads="1"/>
          </p:cNvSpPr>
          <p:nvPr>
            <p:ph sz="quarter" idx="1"/>
          </p:nvPr>
        </p:nvSpPr>
        <p:spPr/>
        <p:txBody>
          <a:bodyPr/>
          <a:lstStyle/>
          <a:p>
            <a:r>
              <a:rPr lang="en-US"/>
              <a:t>Neuraxial blockade may effectively block this or partially block this response</a:t>
            </a:r>
          </a:p>
          <a:p>
            <a:r>
              <a:rPr lang="en-US"/>
              <a:t>To be wholly effective the block should be extended into the postoperative period</a:t>
            </a:r>
          </a:p>
          <a:p>
            <a:r>
              <a:rPr lang="en-US"/>
              <a:t>Positive effects of neuraxial blockade include reduced catecholamine release, decreased stress related arrhythmias, and possibly ischemia. </a:t>
            </a:r>
          </a:p>
        </p:txBody>
      </p:sp>
    </p:spTree>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3570" name="Rectangle 2"/>
          <p:cNvSpPr>
            <a:spLocks noGrp="1" noChangeArrowheads="1"/>
          </p:cNvSpPr>
          <p:nvPr>
            <p:ph type="title"/>
          </p:nvPr>
        </p:nvSpPr>
        <p:spPr/>
        <p:txBody>
          <a:bodyPr/>
          <a:lstStyle/>
          <a:p>
            <a:pPr algn="ctr"/>
            <a:r>
              <a:rPr lang="en-US" dirty="0"/>
              <a:t>Epidural Specific Effects</a:t>
            </a:r>
          </a:p>
        </p:txBody>
      </p:sp>
      <p:sp>
        <p:nvSpPr>
          <p:cNvPr id="493571" name="Rectangle 3"/>
          <p:cNvSpPr>
            <a:spLocks noGrp="1" noChangeArrowheads="1"/>
          </p:cNvSpPr>
          <p:nvPr>
            <p:ph sz="quarter" idx="1"/>
          </p:nvPr>
        </p:nvSpPr>
        <p:spPr/>
        <p:txBody>
          <a:bodyPr/>
          <a:lstStyle/>
          <a:p>
            <a:r>
              <a:rPr lang="en-US"/>
              <a:t>Overall the same systemic effects between spinal and epidural.  Main difference is the amount of local anesthetic used and the potential for systemic effects from the local anesthetic when used for epidural anesthesia</a:t>
            </a:r>
          </a:p>
        </p:txBody>
      </p:sp>
    </p:spTree>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References</a:t>
            </a:r>
            <a:endParaRPr lang="en-US" dirty="0"/>
          </a:p>
        </p:txBody>
      </p:sp>
      <p:sp>
        <p:nvSpPr>
          <p:cNvPr id="3" name="Content Placeholder 2"/>
          <p:cNvSpPr>
            <a:spLocks noGrp="1"/>
          </p:cNvSpPr>
          <p:nvPr>
            <p:ph sz="quarter" idx="1"/>
          </p:nvPr>
        </p:nvSpPr>
        <p:spPr/>
        <p:txBody>
          <a:bodyPr>
            <a:normAutofit fontScale="70000" lnSpcReduction="20000"/>
          </a:bodyPr>
          <a:lstStyle/>
          <a:p>
            <a:pPr>
              <a:buNone/>
            </a:pPr>
            <a:r>
              <a:rPr lang="en-US" dirty="0" smtClean="0"/>
              <a:t>     Brown, D.L. (2005).  Spinal, epidural, and caudal anesthesia.  In R.D. Miller </a:t>
            </a:r>
            <a:r>
              <a:rPr lang="en-US" i="1" dirty="0" smtClean="0"/>
              <a:t>Miller’s Anesthesia, 6</a:t>
            </a:r>
            <a:r>
              <a:rPr lang="en-US" i="1" baseline="30000" dirty="0" smtClean="0"/>
              <a:t>th</a:t>
            </a:r>
            <a:r>
              <a:rPr lang="en-US" i="1" dirty="0" smtClean="0"/>
              <a:t> edition.</a:t>
            </a:r>
            <a:r>
              <a:rPr lang="en-US" dirty="0" smtClean="0"/>
              <a:t> Philadelphia: Elsevier Churchill Livingstone.</a:t>
            </a:r>
          </a:p>
          <a:p>
            <a:pPr>
              <a:buNone/>
            </a:pPr>
            <a:r>
              <a:rPr lang="en-US" dirty="0" smtClean="0"/>
              <a:t> </a:t>
            </a:r>
          </a:p>
          <a:p>
            <a:pPr>
              <a:buNone/>
            </a:pPr>
            <a:r>
              <a:rPr lang="en-US" dirty="0" smtClean="0"/>
              <a:t>     </a:t>
            </a:r>
            <a:r>
              <a:rPr lang="en-US" dirty="0" err="1" smtClean="0"/>
              <a:t>Kleinman</a:t>
            </a:r>
            <a:r>
              <a:rPr lang="en-US" dirty="0" smtClean="0"/>
              <a:t>, W. &amp; Mikhail, M. (2006).  Spinal, epidural, &amp; caudal blocks. In G.E. Morgan et al </a:t>
            </a:r>
            <a:r>
              <a:rPr lang="en-US" i="1" dirty="0" smtClean="0"/>
              <a:t>Clinical Anesthesiology, 4</a:t>
            </a:r>
            <a:r>
              <a:rPr lang="en-US" i="1" baseline="30000" dirty="0" smtClean="0"/>
              <a:t>th</a:t>
            </a:r>
            <a:r>
              <a:rPr lang="en-US" i="1" dirty="0" smtClean="0"/>
              <a:t> edition.</a:t>
            </a:r>
            <a:r>
              <a:rPr lang="en-US" dirty="0" smtClean="0"/>
              <a:t>  New York: Lange Medical Books.</a:t>
            </a:r>
          </a:p>
          <a:p>
            <a:pPr>
              <a:buNone/>
            </a:pPr>
            <a:r>
              <a:rPr lang="en-US" dirty="0" smtClean="0"/>
              <a:t> </a:t>
            </a:r>
          </a:p>
          <a:p>
            <a:pPr>
              <a:buNone/>
            </a:pPr>
            <a:r>
              <a:rPr lang="en-US" dirty="0" smtClean="0"/>
              <a:t>     Reese, C.A. (2007).  </a:t>
            </a:r>
            <a:r>
              <a:rPr lang="en-US" i="1" dirty="0" smtClean="0"/>
              <a:t>Clinical Techniques of Regional Anesthesia</a:t>
            </a:r>
            <a:r>
              <a:rPr lang="en-US" dirty="0" smtClean="0"/>
              <a:t>.  Park Ridge, Il: AANA </a:t>
            </a:r>
            <a:r>
              <a:rPr lang="en-US" dirty="0" err="1" smtClean="0"/>
              <a:t>Publising</a:t>
            </a:r>
            <a:r>
              <a:rPr lang="en-US" dirty="0" smtClean="0"/>
              <a:t>.</a:t>
            </a:r>
          </a:p>
          <a:p>
            <a:endParaRPr lang="en-US" dirty="0" smtClean="0"/>
          </a:p>
          <a:p>
            <a:pPr>
              <a:buNone/>
            </a:pPr>
            <a:r>
              <a:rPr lang="en-US" dirty="0" smtClean="0"/>
              <a:t>    Warren, D.T. &amp; Liu, S.S. (2008).  Neuraxial Anesthesia.  In D.E. </a:t>
            </a:r>
            <a:r>
              <a:rPr lang="en-US" dirty="0" err="1" smtClean="0"/>
              <a:t>Longnecker</a:t>
            </a:r>
            <a:r>
              <a:rPr lang="en-US" dirty="0" smtClean="0"/>
              <a:t> et al (</a:t>
            </a:r>
            <a:r>
              <a:rPr lang="en-US" dirty="0" err="1" smtClean="0"/>
              <a:t>eds</a:t>
            </a:r>
            <a:r>
              <a:rPr lang="en-US" dirty="0" smtClean="0"/>
              <a:t>) </a:t>
            </a:r>
            <a:r>
              <a:rPr lang="en-US" i="1" dirty="0" smtClean="0"/>
              <a:t>Anesthesiology.</a:t>
            </a:r>
            <a:r>
              <a:rPr lang="en-US" dirty="0" smtClean="0"/>
              <a:t>  New York: McGraw-Hill Medical.</a:t>
            </a:r>
          </a:p>
          <a:p>
            <a:pPr>
              <a:buNone/>
            </a:pPr>
            <a:r>
              <a:rPr lang="en-US" dirty="0" smtClean="0"/>
              <a:t> </a:t>
            </a:r>
          </a:p>
          <a:p>
            <a:endParaRPr lang="en-US" dirty="0"/>
          </a:p>
        </p:txBody>
      </p:sp>
    </p:spTree>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Median">
  <a:themeElements>
    <a:clrScheme name="Apex">
      <a:dk1>
        <a:sysClr val="windowText" lastClr="000000"/>
      </a:dk1>
      <a:lt1>
        <a:sysClr val="window" lastClr="FFFFFF"/>
      </a:lt1>
      <a:dk2>
        <a:srgbClr val="69676D"/>
      </a:dk2>
      <a:lt2>
        <a:srgbClr val="C9C2D1"/>
      </a:lt2>
      <a:accent1>
        <a:srgbClr val="CEB966"/>
      </a:accent1>
      <a:accent2>
        <a:srgbClr val="9CB084"/>
      </a:accent2>
      <a:accent3>
        <a:srgbClr val="6BB1C9"/>
      </a:accent3>
      <a:accent4>
        <a:srgbClr val="6585CF"/>
      </a:accent4>
      <a:accent5>
        <a:srgbClr val="7E6BC9"/>
      </a:accent5>
      <a:accent6>
        <a:srgbClr val="A379BB"/>
      </a:accent6>
      <a:hlink>
        <a:srgbClr val="410082"/>
      </a:hlink>
      <a:folHlink>
        <a:srgbClr val="932968"/>
      </a:folHlink>
    </a:clrScheme>
    <a:fontScheme name="Median">
      <a:majorFont>
        <a:latin typeface="Tw Cen MT"/>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Tw Cen MT"/>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Median">
      <a:fillStyleLst>
        <a:solidFill>
          <a:schemeClr val="phClr"/>
        </a:solidFill>
        <a:solidFill>
          <a:schemeClr val="phClr">
            <a:tint val="50000"/>
          </a:schemeClr>
        </a:solidFill>
        <a:solidFill>
          <a:schemeClr val="phClr"/>
        </a:solidFill>
      </a:fillStyleLst>
      <a:lnStyleLst>
        <a:ln w="10000" cap="flat" cmpd="sng" algn="ctr">
          <a:solidFill>
            <a:schemeClr val="phClr"/>
          </a:solidFill>
          <a:prstDash val="solid"/>
        </a:ln>
        <a:ln w="19050" cap="flat" cmpd="sng" algn="ctr">
          <a:solidFill>
            <a:schemeClr val="phClr"/>
          </a:solidFill>
          <a:prstDash val="solid"/>
        </a:ln>
        <a:ln w="47625" cap="flat" cmpd="dbl" algn="ctr">
          <a:solidFill>
            <a:schemeClr val="phClr"/>
          </a:solidFill>
          <a:prstDash val="solid"/>
        </a:ln>
      </a:lnStyleLst>
      <a:effectStyleLst>
        <a:effectStyle>
          <a:effectLst>
            <a:outerShdw blurRad="38100" dist="30000" dir="5400000" rotWithShape="0">
              <a:srgbClr val="000000">
                <a:alpha val="45000"/>
              </a:srgbClr>
            </a:outerShdw>
          </a:effectLst>
        </a:effectStyle>
        <a:effectStyle>
          <a:effectLst>
            <a:outerShdw blurRad="38100" dist="30000" dir="5400000" rotWithShape="0">
              <a:srgbClr val="000000">
                <a:alpha val="45000"/>
              </a:srgbClr>
            </a:outerShdw>
          </a:effectLst>
        </a:effectStyle>
        <a:effectStyle>
          <a:effectLst>
            <a:outerShdw blurRad="38100" dist="25400" dir="5400000" rotWithShape="0">
              <a:srgbClr val="000000">
                <a:alpha val="35000"/>
              </a:srgbClr>
            </a:outerShdw>
          </a:effectLst>
          <a:scene3d>
            <a:camera prst="isometricTopDown" fov="0">
              <a:rot lat="0" lon="0" rev="0"/>
            </a:camera>
            <a:lightRig rig="balanced" dir="t">
              <a:rot lat="0" lon="0" rev="13800000"/>
            </a:lightRig>
          </a:scene3d>
          <a:sp3d extrusionH="12700" prstMaterial="plastic">
            <a:bevelT w="38100" h="25400" prst="softRound"/>
            <a:contourClr>
              <a:schemeClr val="phClr"/>
            </a:contourClr>
          </a:sp3d>
        </a:effectStyle>
      </a:effectStyleLst>
      <a:bgFillStyleLst>
        <a:solidFill>
          <a:schemeClr val="phClr"/>
        </a:solidFill>
        <a:blipFill>
          <a:blip xmlns:r="http://schemas.openxmlformats.org/officeDocument/2006/relationships" r:embed="rId1">
            <a:duotone>
              <a:schemeClr val="phClr">
                <a:shade val="90000"/>
                <a:satMod val="140000"/>
              </a:schemeClr>
              <a:schemeClr val="phClr">
                <a:satMod val="120000"/>
              </a:schemeClr>
            </a:duotone>
          </a:blip>
          <a:tile tx="0" ty="0" sx="100000" sy="100000" flip="none" algn="tl"/>
        </a:blipFill>
        <a:blipFill>
          <a:blip xmlns:r="http://schemas.openxmlformats.org/officeDocument/2006/relationships" r:embed="rId2">
            <a:duotone>
              <a:schemeClr val="phClr">
                <a:shade val="90000"/>
                <a:satMod val="140000"/>
              </a:schemeClr>
              <a:schemeClr val="phClr">
                <a:satMod val="120000"/>
              </a:schemeClr>
            </a:duotone>
          </a:blip>
          <a:tile tx="0" ty="0" sx="100000" sy="100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Median</Template>
  <TotalTime>230</TotalTime>
  <Words>1841</Words>
  <Application>Microsoft Office PowerPoint</Application>
  <PresentationFormat>On-screen Show (4:3)</PresentationFormat>
  <Paragraphs>220</Paragraphs>
  <Slides>51</Slides>
  <Notes>51</Notes>
  <HiddenSlides>0</HiddenSlides>
  <MMClips>0</MMClips>
  <ScaleCrop>false</ScaleCrop>
  <HeadingPairs>
    <vt:vector size="4" baseType="variant">
      <vt:variant>
        <vt:lpstr>Theme</vt:lpstr>
      </vt:variant>
      <vt:variant>
        <vt:i4>1</vt:i4>
      </vt:variant>
      <vt:variant>
        <vt:lpstr>Slide Titles</vt:lpstr>
      </vt:variant>
      <vt:variant>
        <vt:i4>51</vt:i4>
      </vt:variant>
    </vt:vector>
  </HeadingPairs>
  <TitlesOfParts>
    <vt:vector size="52" baseType="lpstr">
      <vt:lpstr>Median</vt:lpstr>
      <vt:lpstr>Physiologic Effects of Neuraxial Blockade</vt:lpstr>
      <vt:lpstr>Disclaimer</vt:lpstr>
      <vt:lpstr>Introduction</vt:lpstr>
      <vt:lpstr>Neuraxial Blockade Mechanism of Action</vt:lpstr>
      <vt:lpstr>Neuraxial Blockade Mechanism of Action</vt:lpstr>
      <vt:lpstr>Blockade of the Anterior (ventral) Nerve Roots Fibers</vt:lpstr>
      <vt:lpstr>Blockade of the Anterior (ventral) Nerve Roots Fibers</vt:lpstr>
      <vt:lpstr>Blockade of the Posterior (dorsal) Nerve Root</vt:lpstr>
      <vt:lpstr>Blockade of the Posterior (dorsal) Nerve Root</vt:lpstr>
      <vt:lpstr>Somatic Blockade</vt:lpstr>
      <vt:lpstr>Differential Blockade</vt:lpstr>
      <vt:lpstr>Somatic Blockade and the Phenomenon of Differential Blockade</vt:lpstr>
      <vt:lpstr>Somatic Blockade and the Phenomenon of Differential Blockade</vt:lpstr>
      <vt:lpstr>Somatic Blockade and the Phenomenon of Differential Blockade</vt:lpstr>
      <vt:lpstr>Autonomic Blockade</vt:lpstr>
      <vt:lpstr>Autonomic Blockade</vt:lpstr>
      <vt:lpstr>Autonomic Blockade</vt:lpstr>
      <vt:lpstr>Cardiovascular Effects</vt:lpstr>
      <vt:lpstr>Neuraxial blockade can impact the CV system in the following ways:</vt:lpstr>
      <vt:lpstr>Sympathectomy</vt:lpstr>
      <vt:lpstr>Sympathectomy</vt:lpstr>
      <vt:lpstr>Sympathectomy</vt:lpstr>
      <vt:lpstr>Heart Rate</vt:lpstr>
      <vt:lpstr>Decrease in Heart Rate</vt:lpstr>
      <vt:lpstr>Blood Pressure</vt:lpstr>
      <vt:lpstr>Blood Pressure</vt:lpstr>
      <vt:lpstr>Anticipate the CV changes</vt:lpstr>
      <vt:lpstr>Anticipate the CV changes</vt:lpstr>
      <vt:lpstr>Anticipate the CV changes</vt:lpstr>
      <vt:lpstr>Anticipate the CV changes</vt:lpstr>
      <vt:lpstr>Respiratory Effects</vt:lpstr>
      <vt:lpstr>Respiratory Effects</vt:lpstr>
      <vt:lpstr>Respiratory Effects</vt:lpstr>
      <vt:lpstr>However co-existing morbidities should be carefully considered when choosing neuraxial blockade- especially if the patient has severe lung disease.</vt:lpstr>
      <vt:lpstr>Why?</vt:lpstr>
      <vt:lpstr>Severe Lung Disease</vt:lpstr>
      <vt:lpstr>Severe Lung Disease</vt:lpstr>
      <vt:lpstr>Consequences of thoracic and abdominal surgery</vt:lpstr>
      <vt:lpstr>Positive Benefits of Postoperative Thoracic Epidural Analgesia</vt:lpstr>
      <vt:lpstr>Gastrointestinal Effects</vt:lpstr>
      <vt:lpstr>GI Effects</vt:lpstr>
      <vt:lpstr>Renal Effects</vt:lpstr>
      <vt:lpstr>Renal Effects</vt:lpstr>
      <vt:lpstr>Renal Effects</vt:lpstr>
      <vt:lpstr>Metabolic and Endocrine Effects</vt:lpstr>
      <vt:lpstr>Metabolic and Endocrine Effects</vt:lpstr>
      <vt:lpstr>Some substances released in response to surgical trauma</vt:lpstr>
      <vt:lpstr>Clinical Manifestations of the Neuroendocrine Response</vt:lpstr>
      <vt:lpstr>Metabolic and Endocrine Effects</vt:lpstr>
      <vt:lpstr>Epidural Specific Effects</vt:lpstr>
      <vt:lpstr>References</vt:lpstr>
    </vt:vector>
  </TitlesOfParts>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Physiologic Effects of Neuraxial Blockade</dc:title>
  <dc:creator>Daniel Moos</dc:creator>
  <cp:lastModifiedBy> </cp:lastModifiedBy>
  <cp:revision>22</cp:revision>
  <cp:lastPrinted>1601-01-01T00:00:00Z</cp:lastPrinted>
  <dcterms:created xsi:type="dcterms:W3CDTF">2006-03-31T14:27:20Z</dcterms:created>
  <dcterms:modified xsi:type="dcterms:W3CDTF">2009-11-27T12:48:24Z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Version">
    <vt:i4>7</vt:i4>
  </property>
</Properties>
</file>