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notesMasterIdLst>
    <p:notesMasterId r:id="rId59"/>
  </p:notesMasterIdLst>
  <p:sldIdLst>
    <p:sldId id="256" r:id="rId2"/>
    <p:sldId id="327" r:id="rId3"/>
    <p:sldId id="329" r:id="rId4"/>
    <p:sldId id="330" r:id="rId5"/>
    <p:sldId id="331" r:id="rId6"/>
    <p:sldId id="332" r:id="rId7"/>
    <p:sldId id="334" r:id="rId8"/>
    <p:sldId id="335" r:id="rId9"/>
    <p:sldId id="336" r:id="rId10"/>
    <p:sldId id="321" r:id="rId11"/>
    <p:sldId id="322" r:id="rId12"/>
    <p:sldId id="323" r:id="rId13"/>
    <p:sldId id="324" r:id="rId14"/>
    <p:sldId id="325" r:id="rId15"/>
    <p:sldId id="326" r:id="rId16"/>
    <p:sldId id="257" r:id="rId17"/>
    <p:sldId id="258" r:id="rId18"/>
    <p:sldId id="302" r:id="rId19"/>
    <p:sldId id="316" r:id="rId20"/>
    <p:sldId id="303" r:id="rId21"/>
    <p:sldId id="304" r:id="rId22"/>
    <p:sldId id="319" r:id="rId23"/>
    <p:sldId id="305" r:id="rId24"/>
    <p:sldId id="306" r:id="rId25"/>
    <p:sldId id="307" r:id="rId26"/>
    <p:sldId id="308" r:id="rId27"/>
    <p:sldId id="310" r:id="rId28"/>
    <p:sldId id="311" r:id="rId29"/>
    <p:sldId id="312" r:id="rId30"/>
    <p:sldId id="313" r:id="rId31"/>
    <p:sldId id="320" r:id="rId32"/>
    <p:sldId id="260" r:id="rId33"/>
    <p:sldId id="259" r:id="rId34"/>
    <p:sldId id="261" r:id="rId35"/>
    <p:sldId id="262" r:id="rId36"/>
    <p:sldId id="263" r:id="rId37"/>
    <p:sldId id="264" r:id="rId38"/>
    <p:sldId id="265" r:id="rId39"/>
    <p:sldId id="267" r:id="rId40"/>
    <p:sldId id="268" r:id="rId41"/>
    <p:sldId id="269" r:id="rId42"/>
    <p:sldId id="270" r:id="rId43"/>
    <p:sldId id="271" r:id="rId44"/>
    <p:sldId id="272" r:id="rId45"/>
    <p:sldId id="276" r:id="rId46"/>
    <p:sldId id="277" r:id="rId47"/>
    <p:sldId id="278" r:id="rId48"/>
    <p:sldId id="279" r:id="rId49"/>
    <p:sldId id="280" r:id="rId50"/>
    <p:sldId id="281" r:id="rId51"/>
    <p:sldId id="282" r:id="rId52"/>
    <p:sldId id="283" r:id="rId53"/>
    <p:sldId id="295" r:id="rId54"/>
    <p:sldId id="296" r:id="rId55"/>
    <p:sldId id="297" r:id="rId56"/>
    <p:sldId id="298" r:id="rId57"/>
    <p:sldId id="328" r:id="rId5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08"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04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6F578A-96AF-4CBA-8A4A-F643659341BC}" type="datetimeFigureOut">
              <a:rPr lang="en-US" smtClean="0"/>
              <a:pPr/>
              <a:t>11/27/2009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18841A-983E-4774-B5BE-13323A97DAB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08874BFA-3865-4576-9E49-B80F48E358D8}"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08874BFA-3865-4576-9E49-B80F48E358D8}"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08874BFA-3865-4576-9E49-B80F48E358D8}"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55</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56</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C18841A-983E-4774-B5BE-13323A97DABF}" type="slidenum">
              <a:rPr lang="en-US" smtClean="0"/>
              <a:pPr/>
              <a:t>57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E46F94C7-0FA8-4913-AD67-8EDF7D9AFD5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AAE9F0B-A9E4-4296-88B3-BDBEA76753CA}"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9A68404-45F0-49BE-AB54-B2BD829744E9}"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2E93D93E-26E6-4E18-8392-2D6269CAC197}"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6E10A845-CB89-4035-845F-65794850EF6E}"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2B0FA2D4-1FD2-4B14-BBE0-C8DD36CADE7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B66448D-4869-492D-95DE-C3D87C69710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BDA9596-FE15-4F94-820C-5F94E8ED780E}"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49357B63-A11F-4C65-B5D9-C3D444BD00A2}"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EF58C6-B8BC-4267-A639-CC3B60889CA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1F05BB77-FEE1-46B6-8D31-BB72C279A32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8893129F-1684-49D9-9ECE-C766FB30247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4499CC60-1238-483E-94F0-462BB5C361C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oosd@charter.ne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ctrTitle"/>
          </p:nvPr>
        </p:nvSpPr>
        <p:spPr>
          <a:xfrm>
            <a:off x="838200" y="2590800"/>
            <a:ext cx="8305800" cy="1828800"/>
          </a:xfrm>
        </p:spPr>
        <p:txBody>
          <a:bodyPr>
            <a:normAutofit fontScale="90000"/>
          </a:bodyPr>
          <a:lstStyle/>
          <a:p>
            <a:r>
              <a:rPr lang="en-US" sz="4800" dirty="0"/>
              <a:t>Factors Determining Distribution of Spinal Anesthetics in the Subarachnoid Space</a:t>
            </a:r>
          </a:p>
        </p:txBody>
      </p:sp>
      <p:sp>
        <p:nvSpPr>
          <p:cNvPr id="425987" name="Rectangle 3"/>
          <p:cNvSpPr>
            <a:spLocks noGrp="1" noChangeArrowheads="1"/>
          </p:cNvSpPr>
          <p:nvPr>
            <p:ph type="subTitle" idx="1"/>
          </p:nvPr>
        </p:nvSpPr>
        <p:spPr>
          <a:xfrm>
            <a:off x="2438400" y="6172200"/>
            <a:ext cx="6705600" cy="685800"/>
          </a:xfrm>
        </p:spPr>
        <p:txBody>
          <a:bodyPr>
            <a:normAutofit fontScale="70000" lnSpcReduction="20000"/>
          </a:bodyPr>
          <a:lstStyle/>
          <a:p>
            <a:r>
              <a:rPr lang="en-US" dirty="0" smtClean="0"/>
              <a:t>Developing Countries Regional Anesthesia Lecture Series </a:t>
            </a:r>
          </a:p>
          <a:p>
            <a:r>
              <a:rPr lang="en-US" dirty="0" smtClean="0"/>
              <a:t>Daniel D. Moos CRNA, </a:t>
            </a:r>
            <a:r>
              <a:rPr lang="en-US" dirty="0" err="1" smtClean="0"/>
              <a:t>Ed.D</a:t>
            </a:r>
            <a:r>
              <a:rPr lang="en-US" dirty="0" smtClean="0"/>
              <a:t>.       U.S.A.  </a:t>
            </a:r>
            <a:r>
              <a:rPr lang="en-US" dirty="0" smtClean="0">
                <a:hlinkClick r:id="rId3"/>
              </a:rPr>
              <a:t>moosd@charter.net</a:t>
            </a:r>
            <a:r>
              <a:rPr lang="en-US" dirty="0" smtClean="0"/>
              <a:t> </a:t>
            </a:r>
          </a:p>
          <a:p>
            <a:endParaRPr lang="en-US" dirty="0"/>
          </a:p>
        </p:txBody>
      </p:sp>
      <p:sp>
        <p:nvSpPr>
          <p:cNvPr id="4" name="TextBox 3"/>
          <p:cNvSpPr txBox="1"/>
          <p:nvPr/>
        </p:nvSpPr>
        <p:spPr>
          <a:xfrm>
            <a:off x="152400" y="6248400"/>
            <a:ext cx="1752600" cy="381000"/>
          </a:xfrm>
          <a:prstGeom prst="rect">
            <a:avLst/>
          </a:prstGeom>
          <a:noFill/>
        </p:spPr>
        <p:txBody>
          <a:bodyPr wrap="square" rtlCol="0">
            <a:spAutoFit/>
          </a:bodyPr>
          <a:lstStyle/>
          <a:p>
            <a:r>
              <a:rPr lang="en-US" dirty="0" smtClean="0"/>
              <a:t>Lecture  8</a:t>
            </a:r>
            <a:endParaRPr lang="en-US" dirty="0"/>
          </a:p>
        </p:txBody>
      </p:sp>
      <p:sp>
        <p:nvSpPr>
          <p:cNvPr id="5" name="Rectangle 4"/>
          <p:cNvSpPr/>
          <p:nvPr/>
        </p:nvSpPr>
        <p:spPr>
          <a:xfrm>
            <a:off x="7591972" y="0"/>
            <a:ext cx="1552028" cy="369332"/>
          </a:xfrm>
          <a:prstGeom prst="rect">
            <a:avLst/>
          </a:prstGeom>
        </p:spPr>
        <p:txBody>
          <a:bodyPr wrap="none">
            <a:spAutoFit/>
          </a:bodyPr>
          <a:lstStyle/>
          <a:p>
            <a:r>
              <a:rPr lang="en-US" dirty="0" smtClean="0">
                <a:solidFill>
                  <a:srgbClr val="FF0000"/>
                </a:solidFill>
                <a:latin typeface="Rage Italic" pitchFamily="66" charset="0"/>
              </a:rPr>
              <a:t>Soli </a:t>
            </a:r>
            <a:r>
              <a:rPr lang="en-US" dirty="0" err="1" smtClean="0">
                <a:solidFill>
                  <a:srgbClr val="FF0000"/>
                </a:solidFill>
                <a:latin typeface="Rage Italic" pitchFamily="66" charset="0"/>
              </a:rPr>
              <a:t>Deo</a:t>
            </a:r>
            <a:r>
              <a:rPr lang="en-US" dirty="0" smtClean="0">
                <a:solidFill>
                  <a:srgbClr val="FF0000"/>
                </a:solidFill>
                <a:latin typeface="Rage Italic" pitchFamily="66" charset="0"/>
              </a:rPr>
              <a:t> Gloria </a:t>
            </a:r>
            <a:endParaRPr lang="en-US" dirty="0">
              <a:solidFill>
                <a:srgbClr val="FF0000"/>
              </a:solidFill>
              <a:latin typeface="Rage Italic"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Disclaimer</a:t>
            </a:r>
            <a:endParaRPr lang="en-US" dirty="0"/>
          </a:p>
        </p:txBody>
      </p:sp>
      <p:sp>
        <p:nvSpPr>
          <p:cNvPr id="3" name="Content Placeholder 2"/>
          <p:cNvSpPr>
            <a:spLocks noGrp="1"/>
          </p:cNvSpPr>
          <p:nvPr>
            <p:ph sz="quarter" idx="1"/>
          </p:nvPr>
        </p:nvSpPr>
        <p:spPr/>
        <p:txBody>
          <a:bodyPr/>
          <a:lstStyle/>
          <a:p>
            <a:r>
              <a:rPr lang="en-US" dirty="0" smtClean="0"/>
              <a:t>Every effort was made to ensure that material and information contained in this presentation are correct and up-to-date.  The author can not accept liability/responsibility from errors that may occur from the use of this information.  It is up to each clinician to ensure that they provide safe anesthetic care to their patients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Spinal Anesthesia</a:t>
            </a:r>
            <a:endParaRPr lang="en-US" dirty="0"/>
          </a:p>
        </p:txBody>
      </p:sp>
      <p:sp>
        <p:nvSpPr>
          <p:cNvPr id="3" name="Content Placeholder 2"/>
          <p:cNvSpPr>
            <a:spLocks noGrp="1"/>
          </p:cNvSpPr>
          <p:nvPr>
            <p:ph sz="quarter" idx="1"/>
          </p:nvPr>
        </p:nvSpPr>
        <p:spPr/>
        <p:txBody>
          <a:bodyPr/>
          <a:lstStyle/>
          <a:p>
            <a:r>
              <a:rPr lang="en-US" dirty="0" smtClean="0"/>
              <a:t>Small amounts of local anesthetic injected into the subarachnoid space results in a reversible loss of sensation and motor function.</a:t>
            </a:r>
          </a:p>
          <a:p>
            <a:r>
              <a:rPr lang="en-US" dirty="0" smtClean="0"/>
              <a:t>Needle is placed below L2 to avoid trauma to the spinal cord.</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Surgical Procedures</a:t>
            </a:r>
            <a:endParaRPr lang="en-US" dirty="0"/>
          </a:p>
        </p:txBody>
      </p:sp>
      <p:sp>
        <p:nvSpPr>
          <p:cNvPr id="3" name="Content Placeholder 2"/>
          <p:cNvSpPr>
            <a:spLocks noGrp="1"/>
          </p:cNvSpPr>
          <p:nvPr>
            <p:ph sz="quarter" idx="1"/>
          </p:nvPr>
        </p:nvSpPr>
        <p:spPr/>
        <p:txBody>
          <a:bodyPr/>
          <a:lstStyle/>
          <a:p>
            <a:r>
              <a:rPr lang="en-US" dirty="0" smtClean="0"/>
              <a:t>Any procedure below the umbilicus</a:t>
            </a:r>
          </a:p>
          <a:p>
            <a:r>
              <a:rPr lang="en-US" dirty="0" smtClean="0"/>
              <a:t>Obstetric/gynecological procedures of uterus and perineum</a:t>
            </a:r>
          </a:p>
          <a:p>
            <a:r>
              <a:rPr lang="en-US" dirty="0" smtClean="0"/>
              <a:t>Hernia repairs</a:t>
            </a:r>
          </a:p>
          <a:p>
            <a:r>
              <a:rPr lang="en-US" dirty="0" smtClean="0"/>
              <a:t>Genitourinary procedures</a:t>
            </a:r>
          </a:p>
          <a:p>
            <a:r>
              <a:rPr lang="en-US" dirty="0" smtClean="0"/>
              <a:t>Orthopedic procedures from the hip down</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smtClean="0"/>
              <a:t>Easy to perform</a:t>
            </a:r>
          </a:p>
          <a:p>
            <a:r>
              <a:rPr lang="en-US" dirty="0" smtClean="0"/>
              <a:t>Reliable</a:t>
            </a:r>
          </a:p>
          <a:p>
            <a:r>
              <a:rPr lang="en-US" dirty="0" smtClean="0"/>
              <a:t>Excellent operating conditions</a:t>
            </a:r>
          </a:p>
          <a:p>
            <a:r>
              <a:rPr lang="en-US" dirty="0" smtClean="0"/>
              <a:t>Less costly than general anesthesia</a:t>
            </a:r>
          </a:p>
          <a:p>
            <a:r>
              <a:rPr lang="en-US" dirty="0" err="1" smtClean="0"/>
              <a:t>Gastrointestional</a:t>
            </a:r>
            <a:r>
              <a:rPr lang="en-US" dirty="0" smtClean="0"/>
              <a:t> function returns faster than a general</a:t>
            </a:r>
          </a:p>
          <a:p>
            <a:r>
              <a:rPr lang="en-US" dirty="0" smtClean="0"/>
              <a:t>Patient maintains a patent airway</a:t>
            </a:r>
          </a:p>
          <a:p>
            <a:r>
              <a:rPr lang="en-US" dirty="0" smtClean="0"/>
              <a:t>Decreased pulmonary complications</a:t>
            </a:r>
          </a:p>
          <a:p>
            <a:r>
              <a:rPr lang="en-US" dirty="0" smtClean="0"/>
              <a:t>Decreased incidence of deep vein thrombosis and pulmonary emboli</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a:t>
            </a:r>
            <a:endParaRPr lang="en-US" dirty="0"/>
          </a:p>
        </p:txBody>
      </p:sp>
      <p:sp>
        <p:nvSpPr>
          <p:cNvPr id="3" name="Content Placeholder 2"/>
          <p:cNvSpPr>
            <a:spLocks noGrp="1"/>
          </p:cNvSpPr>
          <p:nvPr>
            <p:ph sz="quarter" idx="1"/>
          </p:nvPr>
        </p:nvSpPr>
        <p:spPr/>
        <p:txBody>
          <a:bodyPr/>
          <a:lstStyle/>
          <a:p>
            <a:r>
              <a:rPr lang="en-US" dirty="0" smtClean="0"/>
              <a:t>Risk of failure…must be prepared to induce general anesthesia</a:t>
            </a:r>
          </a:p>
          <a:p>
            <a:r>
              <a:rPr lang="en-US" dirty="0" smtClean="0"/>
              <a:t>Normal alteration in hemodynamics.  Patient must be monitored with ECG, blood pressure, and pulse oximetry.  Resuscitation equipment and medications should be available.</a:t>
            </a:r>
          </a:p>
          <a:p>
            <a:r>
              <a:rPr lang="en-US" dirty="0" smtClean="0"/>
              <a:t>Risk of complications which will be covered later.</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Absolute Contraindications Spinal</a:t>
            </a:r>
            <a:endParaRPr lang="en-US" sz="3600" dirty="0"/>
          </a:p>
        </p:txBody>
      </p:sp>
      <p:sp>
        <p:nvSpPr>
          <p:cNvPr id="3" name="Content Placeholder 2"/>
          <p:cNvSpPr>
            <a:spLocks noGrp="1"/>
          </p:cNvSpPr>
          <p:nvPr>
            <p:ph sz="quarter" idx="1"/>
          </p:nvPr>
        </p:nvSpPr>
        <p:spPr/>
        <p:txBody>
          <a:bodyPr/>
          <a:lstStyle/>
          <a:p>
            <a:pPr>
              <a:lnSpc>
                <a:spcPct val="90000"/>
              </a:lnSpc>
            </a:pPr>
            <a:r>
              <a:rPr lang="en-US" dirty="0" smtClean="0"/>
              <a:t>Patient refusal</a:t>
            </a:r>
          </a:p>
          <a:p>
            <a:pPr>
              <a:lnSpc>
                <a:spcPct val="90000"/>
              </a:lnSpc>
            </a:pPr>
            <a:r>
              <a:rPr lang="en-US" dirty="0" smtClean="0"/>
              <a:t>Infection at the site of injection</a:t>
            </a:r>
          </a:p>
          <a:p>
            <a:pPr>
              <a:lnSpc>
                <a:spcPct val="90000"/>
              </a:lnSpc>
            </a:pPr>
            <a:r>
              <a:rPr lang="en-US" dirty="0" smtClean="0"/>
              <a:t>Coagulopathy</a:t>
            </a:r>
          </a:p>
          <a:p>
            <a:pPr>
              <a:lnSpc>
                <a:spcPct val="90000"/>
              </a:lnSpc>
            </a:pPr>
            <a:r>
              <a:rPr lang="en-US" dirty="0" smtClean="0"/>
              <a:t>Severe hypovolemia</a:t>
            </a:r>
          </a:p>
          <a:p>
            <a:pPr>
              <a:lnSpc>
                <a:spcPct val="90000"/>
              </a:lnSpc>
            </a:pPr>
            <a:r>
              <a:rPr lang="en-US" dirty="0" smtClean="0"/>
              <a:t>Increased Intracranial pressure</a:t>
            </a:r>
          </a:p>
          <a:p>
            <a:pPr>
              <a:lnSpc>
                <a:spcPct val="90000"/>
              </a:lnSpc>
            </a:pPr>
            <a:r>
              <a:rPr lang="en-US" dirty="0" smtClean="0"/>
              <a:t>Severe Aortic Stenosis</a:t>
            </a:r>
          </a:p>
          <a:p>
            <a:pPr>
              <a:lnSpc>
                <a:spcPct val="90000"/>
              </a:lnSpc>
            </a:pPr>
            <a:r>
              <a:rPr lang="en-US" dirty="0" smtClean="0"/>
              <a:t>Severe Mitral Stenosis</a:t>
            </a:r>
          </a:p>
          <a:p>
            <a:pPr>
              <a:lnSpc>
                <a:spcPct val="90000"/>
              </a:lnSpc>
            </a:pPr>
            <a:r>
              <a:rPr lang="en-US" dirty="0" smtClean="0"/>
              <a:t>Ischemic Hypertrophic Sub-aortic Stenosis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Relative Contraindications</a:t>
            </a:r>
            <a:endParaRPr lang="en-US" dirty="0"/>
          </a:p>
        </p:txBody>
      </p:sp>
      <p:sp>
        <p:nvSpPr>
          <p:cNvPr id="3" name="Content Placeholder 2"/>
          <p:cNvSpPr>
            <a:spLocks noGrp="1"/>
          </p:cNvSpPr>
          <p:nvPr>
            <p:ph sz="quarter" idx="1"/>
          </p:nvPr>
        </p:nvSpPr>
        <p:spPr/>
        <p:txBody>
          <a:bodyPr/>
          <a:lstStyle/>
          <a:p>
            <a:r>
              <a:rPr lang="en-US" dirty="0" smtClean="0"/>
              <a:t>Sepsis</a:t>
            </a:r>
          </a:p>
          <a:p>
            <a:r>
              <a:rPr lang="en-US" dirty="0" smtClean="0"/>
              <a:t>Uncooperative patients</a:t>
            </a:r>
          </a:p>
          <a:p>
            <a:r>
              <a:rPr lang="en-US" dirty="0" smtClean="0"/>
              <a:t>Pre-existing </a:t>
            </a:r>
            <a:r>
              <a:rPr lang="en-US" dirty="0" err="1" smtClean="0"/>
              <a:t>neuro</a:t>
            </a:r>
            <a:r>
              <a:rPr lang="en-US" dirty="0" smtClean="0"/>
              <a:t> deficits/neurological deficits </a:t>
            </a:r>
          </a:p>
          <a:p>
            <a:r>
              <a:rPr lang="en-US" dirty="0" err="1" smtClean="0"/>
              <a:t>Demylenating</a:t>
            </a:r>
            <a:r>
              <a:rPr lang="en-US" dirty="0" smtClean="0"/>
              <a:t> lesions</a:t>
            </a:r>
          </a:p>
          <a:p>
            <a:r>
              <a:rPr lang="en-US" dirty="0" smtClean="0"/>
              <a:t>Stenotic </a:t>
            </a:r>
            <a:r>
              <a:rPr lang="en-US" dirty="0" err="1" smtClean="0"/>
              <a:t>valuvular</a:t>
            </a:r>
            <a:r>
              <a:rPr lang="en-US" dirty="0" smtClean="0"/>
              <a:t> heart lesions (mild to moderate Aortic Stenosis/Ischemic Hypertrophic Sub-aortic Stenosis)</a:t>
            </a:r>
          </a:p>
          <a:p>
            <a:r>
              <a:rPr lang="en-US" dirty="0" smtClean="0"/>
              <a:t>Severe spinal deformities</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Controversial</a:t>
            </a:r>
            <a:endParaRPr lang="en-US" dirty="0"/>
          </a:p>
        </p:txBody>
      </p:sp>
      <p:sp>
        <p:nvSpPr>
          <p:cNvPr id="3" name="Content Placeholder 2"/>
          <p:cNvSpPr>
            <a:spLocks noGrp="1"/>
          </p:cNvSpPr>
          <p:nvPr>
            <p:ph sz="quarter" idx="1"/>
          </p:nvPr>
        </p:nvSpPr>
        <p:spPr/>
        <p:txBody>
          <a:bodyPr/>
          <a:lstStyle/>
          <a:p>
            <a:r>
              <a:rPr lang="en-US" dirty="0" smtClean="0"/>
              <a:t>Prior back surgery</a:t>
            </a:r>
          </a:p>
          <a:p>
            <a:r>
              <a:rPr lang="en-US" dirty="0" smtClean="0"/>
              <a:t>Inability to communicate with the patient</a:t>
            </a:r>
          </a:p>
          <a:p>
            <a:r>
              <a:rPr lang="en-US" dirty="0" smtClean="0"/>
              <a:t>Complicated surgeries that may involved prolonged periods of time to perform, major blood loss, maneuvers that may complicate respiration</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Rectangle 2"/>
          <p:cNvSpPr>
            <a:spLocks noGrp="1" noChangeArrowheads="1"/>
          </p:cNvSpPr>
          <p:nvPr>
            <p:ph type="title"/>
          </p:nvPr>
        </p:nvSpPr>
        <p:spPr/>
        <p:txBody>
          <a:bodyPr>
            <a:normAutofit fontScale="90000"/>
          </a:bodyPr>
          <a:lstStyle/>
          <a:p>
            <a:r>
              <a:rPr lang="en-US" sz="4000"/>
              <a:t>Mechanism of Action for Spinal Anesthetics</a:t>
            </a:r>
          </a:p>
        </p:txBody>
      </p:sp>
      <p:sp>
        <p:nvSpPr>
          <p:cNvPr id="540675" name="Rectangle 3"/>
          <p:cNvSpPr>
            <a:spLocks noGrp="1" noChangeArrowheads="1"/>
          </p:cNvSpPr>
          <p:nvPr>
            <p:ph sz="quarter" idx="1"/>
          </p:nvPr>
        </p:nvSpPr>
        <p:spPr/>
        <p:txBody>
          <a:bodyPr/>
          <a:lstStyle/>
          <a:p>
            <a:r>
              <a:rPr lang="en-US"/>
              <a:t>Local anesthetic solutions block sensory, autonomic and motor impulses as the anterior and posterior nerve roots pass through the CSF.  It is NOT the spinal cord!</a:t>
            </a:r>
          </a:p>
          <a:p>
            <a:r>
              <a:rPr lang="en-US"/>
              <a:t>The site of action includes the spinal nerve roots and the dorsal root ganglion.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p:txBody>
          <a:bodyPr>
            <a:normAutofit/>
          </a:bodyPr>
          <a:lstStyle/>
          <a:p>
            <a:r>
              <a:rPr lang="en-US"/>
              <a:t>Uptake &amp; Elimination- 4 Factors</a:t>
            </a:r>
          </a:p>
        </p:txBody>
      </p:sp>
      <p:sp>
        <p:nvSpPr>
          <p:cNvPr id="541699" name="Rectangle 3"/>
          <p:cNvSpPr>
            <a:spLocks noGrp="1" noChangeArrowheads="1"/>
          </p:cNvSpPr>
          <p:nvPr>
            <p:ph sz="quarter" idx="1"/>
          </p:nvPr>
        </p:nvSpPr>
        <p:spPr/>
        <p:txBody>
          <a:bodyPr/>
          <a:lstStyle/>
          <a:p>
            <a:r>
              <a:rPr lang="en-US"/>
              <a:t>Concentration of local anesthetic in the CSF</a:t>
            </a:r>
          </a:p>
          <a:p>
            <a:r>
              <a:rPr lang="en-US"/>
              <a:t>Surface area of neuronal tissue exposed in the CSF</a:t>
            </a:r>
          </a:p>
          <a:p>
            <a:r>
              <a:rPr lang="en-US"/>
              <a:t>Lipid content of the neuronal tissue</a:t>
            </a:r>
          </a:p>
          <a:p>
            <a:r>
              <a:rPr lang="en-US"/>
              <a:t>Blood flow to the tissue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ChangeArrowheads="1"/>
          </p:cNvSpPr>
          <p:nvPr>
            <p:ph type="title"/>
          </p:nvPr>
        </p:nvSpPr>
        <p:spPr/>
        <p:txBody>
          <a:bodyPr/>
          <a:lstStyle/>
          <a:p>
            <a:r>
              <a:rPr lang="en-US"/>
              <a:t>Uptake &amp; Elimination</a:t>
            </a:r>
          </a:p>
        </p:txBody>
      </p:sp>
      <p:sp>
        <p:nvSpPr>
          <p:cNvPr id="542723" name="Rectangle 3"/>
          <p:cNvSpPr>
            <a:spLocks noGrp="1" noChangeArrowheads="1"/>
          </p:cNvSpPr>
          <p:nvPr>
            <p:ph sz="quarter" idx="1"/>
          </p:nvPr>
        </p:nvSpPr>
        <p:spPr/>
        <p:txBody>
          <a:bodyPr/>
          <a:lstStyle/>
          <a:p>
            <a:r>
              <a:rPr lang="en-US"/>
              <a:t>Concentration is highest at the point of injection</a:t>
            </a:r>
          </a:p>
          <a:p>
            <a:r>
              <a:rPr lang="en-US"/>
              <a:t>Spinal nerve roots are easily blocked since they do not contain an epineurium</a:t>
            </a:r>
          </a:p>
          <a:p>
            <a:r>
              <a:rPr lang="en-US"/>
              <a:t>As the local anesthetic travels away from the site of injection it is diluted secondary to absorption into tissue and dilution by CSF.</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ChangeArrowheads="1"/>
          </p:cNvSpPr>
          <p:nvPr>
            <p:ph type="title"/>
          </p:nvPr>
        </p:nvSpPr>
        <p:spPr/>
        <p:txBody>
          <a:bodyPr/>
          <a:lstStyle/>
          <a:p>
            <a:r>
              <a:rPr lang="en-US"/>
              <a:t>Uptake &amp; Elimination</a:t>
            </a:r>
          </a:p>
        </p:txBody>
      </p:sp>
      <p:sp>
        <p:nvSpPr>
          <p:cNvPr id="543747" name="Rectangle 3"/>
          <p:cNvSpPr>
            <a:spLocks noGrp="1" noChangeArrowheads="1"/>
          </p:cNvSpPr>
          <p:nvPr>
            <p:ph sz="quarter" idx="1"/>
          </p:nvPr>
        </p:nvSpPr>
        <p:spPr/>
        <p:txBody>
          <a:bodyPr/>
          <a:lstStyle/>
          <a:p>
            <a:r>
              <a:rPr lang="en-US"/>
              <a:t>Though the spinal cord is not the site of action it does absorb local anesthetics into the pia mater and the spaces known as Virchow-Robin which are extensions of the subarachnoid space.</a:t>
            </a:r>
          </a:p>
          <a:p>
            <a:pPr>
              <a:buFont typeface="Wingdings" pitchFamily="2" charset="2"/>
              <a:buNone/>
            </a:pP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p:txBody>
          <a:bodyPr/>
          <a:lstStyle/>
          <a:p>
            <a:r>
              <a:rPr lang="en-US"/>
              <a:t>Uptake &amp; Elimination</a:t>
            </a:r>
          </a:p>
        </p:txBody>
      </p:sp>
      <p:sp>
        <p:nvSpPr>
          <p:cNvPr id="544771" name="Rectangle 3"/>
          <p:cNvSpPr>
            <a:spLocks noGrp="1" noChangeArrowheads="1"/>
          </p:cNvSpPr>
          <p:nvPr>
            <p:ph sz="quarter" idx="1"/>
          </p:nvPr>
        </p:nvSpPr>
        <p:spPr/>
        <p:txBody>
          <a:bodyPr/>
          <a:lstStyle/>
          <a:p>
            <a:r>
              <a:rPr lang="en-US"/>
              <a:t>Elimination occurs through vascular absorption in the subarachnoid and epidural space.</a:t>
            </a:r>
          </a:p>
          <a:p>
            <a:r>
              <a:rPr lang="en-US"/>
              <a:t>Initial vascular uptake occurs in the blood vessels of the pia mater and spinal cord.</a:t>
            </a:r>
          </a:p>
          <a:p>
            <a:r>
              <a:rPr lang="en-US"/>
              <a:t>Rate of absorption is proportional to the surface area that the local anesthetic is exposed to.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2"/>
          <p:cNvSpPr>
            <a:spLocks noGrp="1" noChangeArrowheads="1"/>
          </p:cNvSpPr>
          <p:nvPr>
            <p:ph type="title"/>
          </p:nvPr>
        </p:nvSpPr>
        <p:spPr/>
        <p:txBody>
          <a:bodyPr/>
          <a:lstStyle/>
          <a:p>
            <a:r>
              <a:rPr lang="en-US"/>
              <a:t>Uptake &amp; Elimination-</a:t>
            </a:r>
          </a:p>
        </p:txBody>
      </p:sp>
      <p:sp>
        <p:nvSpPr>
          <p:cNvPr id="545795" name="Rectangle 3"/>
          <p:cNvSpPr>
            <a:spLocks noGrp="1" noChangeArrowheads="1"/>
          </p:cNvSpPr>
          <p:nvPr>
            <p:ph sz="quarter" idx="1"/>
          </p:nvPr>
        </p:nvSpPr>
        <p:spPr/>
        <p:txBody>
          <a:bodyPr/>
          <a:lstStyle/>
          <a:p>
            <a:r>
              <a:rPr lang="en-US"/>
              <a:t>Lipid solubility of the local anesthetic also enhances uptake and diminished concentration.</a:t>
            </a:r>
          </a:p>
          <a:p>
            <a:r>
              <a:rPr lang="en-US"/>
              <a:t>Local anesthetics diffuse into the epidural space along a concentration gradient.</a:t>
            </a:r>
          </a:p>
          <a:p>
            <a:r>
              <a:rPr lang="en-US"/>
              <a:t>Once in the epidural space the local anesthetic diffuses into the vasculature.</a:t>
            </a:r>
          </a:p>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Grp="1" noChangeArrowheads="1"/>
          </p:cNvSpPr>
          <p:nvPr>
            <p:ph type="title"/>
          </p:nvPr>
        </p:nvSpPr>
        <p:spPr/>
        <p:txBody>
          <a:bodyPr/>
          <a:lstStyle/>
          <a:p>
            <a:r>
              <a:rPr lang="en-US"/>
              <a:t>Factors</a:t>
            </a:r>
          </a:p>
        </p:txBody>
      </p:sp>
      <p:sp>
        <p:nvSpPr>
          <p:cNvPr id="427011" name="Rectangle 3"/>
          <p:cNvSpPr>
            <a:spLocks noGrp="1" noChangeArrowheads="1"/>
          </p:cNvSpPr>
          <p:nvPr>
            <p:ph sz="quarter" idx="1"/>
          </p:nvPr>
        </p:nvSpPr>
        <p:spPr/>
        <p:txBody>
          <a:bodyPr/>
          <a:lstStyle/>
          <a:p>
            <a:r>
              <a:rPr lang="en-US"/>
              <a:t>15 factors are identified as playing a role in the block height.</a:t>
            </a:r>
          </a:p>
          <a:p>
            <a:r>
              <a:rPr lang="en-US"/>
              <a:t>Some play a minor role, some play a major role, some you have some control, others you don’t.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Grp="1" noChangeArrowheads="1"/>
          </p:cNvSpPr>
          <p:nvPr>
            <p:ph type="title"/>
          </p:nvPr>
        </p:nvSpPr>
        <p:spPr/>
        <p:txBody>
          <a:bodyPr/>
          <a:lstStyle/>
          <a:p>
            <a:r>
              <a:rPr lang="en-US"/>
              <a:t>Factors</a:t>
            </a:r>
          </a:p>
        </p:txBody>
      </p:sp>
      <p:sp>
        <p:nvSpPr>
          <p:cNvPr id="428035" name="Rectangle 3"/>
          <p:cNvSpPr>
            <a:spLocks noGrp="1" noChangeArrowheads="1"/>
          </p:cNvSpPr>
          <p:nvPr>
            <p:ph sz="quarter" idx="1"/>
          </p:nvPr>
        </p:nvSpPr>
        <p:spPr/>
        <p:txBody>
          <a:bodyPr/>
          <a:lstStyle/>
          <a:p>
            <a:r>
              <a:rPr lang="en-US"/>
              <a:t>The 15 factors can be divided into 4 main categories:</a:t>
            </a:r>
          </a:p>
          <a:p>
            <a:r>
              <a:rPr lang="en-US"/>
              <a:t>Characteristics of anesthetic medication </a:t>
            </a:r>
          </a:p>
          <a:p>
            <a:r>
              <a:rPr lang="en-US"/>
              <a:t>Patient characteristics</a:t>
            </a:r>
          </a:p>
          <a:p>
            <a:r>
              <a:rPr lang="en-US"/>
              <a:t>Technique of injection</a:t>
            </a:r>
          </a:p>
          <a:p>
            <a:r>
              <a:rPr lang="en-US"/>
              <a:t>Characteristics of spinal fluid</a:t>
            </a:r>
          </a:p>
          <a:p>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p:txBody>
          <a:bodyPr>
            <a:normAutofit fontScale="90000"/>
          </a:bodyPr>
          <a:lstStyle/>
          <a:p>
            <a:r>
              <a:rPr lang="en-US" sz="4000"/>
              <a:t>Characteristics of the Anesthetic Solution</a:t>
            </a:r>
          </a:p>
        </p:txBody>
      </p:sp>
      <p:sp>
        <p:nvSpPr>
          <p:cNvPr id="508931" name="Rectangle 3"/>
          <p:cNvSpPr>
            <a:spLocks noGrp="1" noChangeArrowheads="1"/>
          </p:cNvSpPr>
          <p:nvPr>
            <p:ph sz="quarter" idx="1"/>
          </p:nvPr>
        </p:nvSpPr>
        <p:spPr/>
        <p:txBody>
          <a:bodyPr/>
          <a:lstStyle/>
          <a:p>
            <a:r>
              <a:rPr lang="en-US"/>
              <a:t>Multiple characteristics of the anesthetic solution will affect the spread of local anesthetic.  This includes the density, dose, concentration, temperature, and volume.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p:txBody>
          <a:bodyPr/>
          <a:lstStyle/>
          <a:p>
            <a:r>
              <a:rPr lang="en-US"/>
              <a:t>Definitions</a:t>
            </a:r>
          </a:p>
        </p:txBody>
      </p:sp>
      <p:sp>
        <p:nvSpPr>
          <p:cNvPr id="527363" name="Rectangle 3"/>
          <p:cNvSpPr>
            <a:spLocks noGrp="1" noChangeArrowheads="1"/>
          </p:cNvSpPr>
          <p:nvPr>
            <p:ph sz="quarter" idx="1"/>
          </p:nvPr>
        </p:nvSpPr>
        <p:spPr/>
        <p:txBody>
          <a:bodyPr/>
          <a:lstStyle/>
          <a:p>
            <a:r>
              <a:rPr lang="en-US"/>
              <a:t>Density- weight of 1 ml of solution in grams at a standard temperature.</a:t>
            </a:r>
          </a:p>
          <a:p>
            <a:r>
              <a:rPr lang="en-US"/>
              <a:t>Specific Gravity- density of a solution in a ratio compared to the density of water.</a:t>
            </a:r>
          </a:p>
          <a:p>
            <a:r>
              <a:rPr lang="en-US"/>
              <a:t>Baracity- the ratio comparing the density of one solution to another.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2"/>
          <p:cNvSpPr>
            <a:spLocks noGrp="1" noChangeArrowheads="1"/>
          </p:cNvSpPr>
          <p:nvPr>
            <p:ph type="title"/>
          </p:nvPr>
        </p:nvSpPr>
        <p:spPr/>
        <p:txBody>
          <a:bodyPr/>
          <a:lstStyle/>
          <a:p>
            <a:r>
              <a:rPr lang="en-US"/>
              <a:t>Density</a:t>
            </a:r>
          </a:p>
        </p:txBody>
      </p:sp>
      <p:sp>
        <p:nvSpPr>
          <p:cNvPr id="509955" name="Rectangle 3"/>
          <p:cNvSpPr>
            <a:spLocks noGrp="1" noChangeArrowheads="1"/>
          </p:cNvSpPr>
          <p:nvPr>
            <p:ph sz="quarter" idx="1"/>
          </p:nvPr>
        </p:nvSpPr>
        <p:spPr/>
        <p:txBody>
          <a:bodyPr/>
          <a:lstStyle/>
          <a:p>
            <a:r>
              <a:rPr lang="en-US"/>
              <a:t>Exerts one of the greatest effects on the spread of local anesthetic within the subarachnoid space.</a:t>
            </a:r>
          </a:p>
          <a:p>
            <a:r>
              <a:rPr lang="en-US"/>
              <a:t>Dependent upon the specific gravity of the solution in relation to the CSF environment.</a:t>
            </a:r>
          </a:p>
          <a:p>
            <a:r>
              <a:rPr lang="en-US"/>
              <a:t>CSF at 37 degrees C has a specific gravity of 1.003-1.008.</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p:txBody>
          <a:bodyPr/>
          <a:lstStyle/>
          <a:p>
            <a:r>
              <a:rPr lang="en-US"/>
              <a:t>Baricity </a:t>
            </a:r>
          </a:p>
        </p:txBody>
      </p:sp>
      <p:sp>
        <p:nvSpPr>
          <p:cNvPr id="510979" name="Rectangle 3"/>
          <p:cNvSpPr>
            <a:spLocks noGrp="1" noChangeArrowheads="1"/>
          </p:cNvSpPr>
          <p:nvPr>
            <p:ph sz="quarter" idx="1"/>
          </p:nvPr>
        </p:nvSpPr>
        <p:spPr/>
        <p:txBody>
          <a:bodyPr/>
          <a:lstStyle/>
          <a:p>
            <a:r>
              <a:rPr lang="en-US"/>
              <a:t>Based on the normal specific gravity of CSF (1.003-1.008)  a local anesthetic solution may be hyperbaric, isobaric, or hypobaric.</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2" name="Rectangle 4"/>
          <p:cNvSpPr>
            <a:spLocks noGrp="1" noChangeArrowheads="1"/>
          </p:cNvSpPr>
          <p:nvPr>
            <p:ph type="title"/>
          </p:nvPr>
        </p:nvSpPr>
        <p:spPr/>
        <p:txBody>
          <a:bodyPr/>
          <a:lstStyle/>
          <a:p>
            <a:r>
              <a:rPr lang="en-US"/>
              <a:t>Baracity</a:t>
            </a:r>
          </a:p>
        </p:txBody>
      </p:sp>
      <p:pic>
        <p:nvPicPr>
          <p:cNvPr id="534540" name="Picture 12" descr="scan0029"/>
          <p:cNvPicPr>
            <a:picLocks noGrp="1" noChangeAspect="1" noChangeArrowheads="1"/>
          </p:cNvPicPr>
          <p:nvPr>
            <p:ph sz="quarter" idx="1"/>
          </p:nvPr>
        </p:nvPicPr>
        <p:blipFill>
          <a:blip r:embed="rId3" cstate="print"/>
          <a:srcRect/>
          <a:stretch>
            <a:fillRect/>
          </a:stretch>
        </p:blipFill>
        <p:spPr>
          <a:xfrm>
            <a:off x="1295400" y="1663700"/>
            <a:ext cx="6553200" cy="4365625"/>
          </a:xfrm>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02" name="Rectangle 2"/>
          <p:cNvSpPr>
            <a:spLocks noGrp="1" noChangeArrowheads="1"/>
          </p:cNvSpPr>
          <p:nvPr>
            <p:ph type="title"/>
          </p:nvPr>
        </p:nvSpPr>
        <p:spPr/>
        <p:txBody>
          <a:bodyPr/>
          <a:lstStyle/>
          <a:p>
            <a:r>
              <a:rPr lang="en-US"/>
              <a:t>Baricity</a:t>
            </a:r>
          </a:p>
        </p:txBody>
      </p:sp>
      <p:sp>
        <p:nvSpPr>
          <p:cNvPr id="512003" name="Rectangle 3"/>
          <p:cNvSpPr>
            <a:spLocks noGrp="1" noChangeArrowheads="1"/>
          </p:cNvSpPr>
          <p:nvPr>
            <p:ph sz="quarter" idx="1"/>
          </p:nvPr>
        </p:nvSpPr>
        <p:spPr/>
        <p:txBody>
          <a:bodyPr/>
          <a:lstStyle/>
          <a:p>
            <a:r>
              <a:rPr lang="en-US"/>
              <a:t>Hyperbaric means that the solution is ‘heavier’ than the CSF.  This is one of the most common forms of local anesthetic used.  A local anesthetic is made to be hyperbaric by adding dextrose to the solution.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p:txBody>
          <a:bodyPr/>
          <a:lstStyle/>
          <a:p>
            <a:r>
              <a:rPr lang="en-US"/>
              <a:t>Baricity</a:t>
            </a:r>
          </a:p>
        </p:txBody>
      </p:sp>
      <p:sp>
        <p:nvSpPr>
          <p:cNvPr id="513027" name="Rectangle 3"/>
          <p:cNvSpPr>
            <a:spLocks noGrp="1" noChangeArrowheads="1"/>
          </p:cNvSpPr>
          <p:nvPr>
            <p:ph sz="quarter" idx="1"/>
          </p:nvPr>
        </p:nvSpPr>
        <p:spPr/>
        <p:txBody>
          <a:bodyPr/>
          <a:lstStyle/>
          <a:p>
            <a:r>
              <a:rPr lang="en-US"/>
              <a:t>Isobaric solutions generally have the same specific gravity as the CSF.  Generally the medication will spread within the area of injection.  The solution may be already manufactured as an isobaric solution or you may mix your local anesthetic solution with CSF in a 1:1 ratio.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Rectangle 2"/>
          <p:cNvSpPr>
            <a:spLocks noGrp="1" noChangeArrowheads="1"/>
          </p:cNvSpPr>
          <p:nvPr>
            <p:ph type="title"/>
          </p:nvPr>
        </p:nvSpPr>
        <p:spPr/>
        <p:txBody>
          <a:bodyPr/>
          <a:lstStyle/>
          <a:p>
            <a:r>
              <a:rPr lang="en-US"/>
              <a:t>Baricity</a:t>
            </a:r>
          </a:p>
        </p:txBody>
      </p:sp>
      <p:sp>
        <p:nvSpPr>
          <p:cNvPr id="514051" name="Rectangle 3"/>
          <p:cNvSpPr>
            <a:spLocks noGrp="1" noChangeArrowheads="1"/>
          </p:cNvSpPr>
          <p:nvPr>
            <p:ph sz="quarter" idx="1"/>
          </p:nvPr>
        </p:nvSpPr>
        <p:spPr/>
        <p:txBody>
          <a:bodyPr/>
          <a:lstStyle/>
          <a:p>
            <a:r>
              <a:rPr lang="en-US"/>
              <a:t>Hypobaric solutions are ‘lighter’ than the CSF.  This means they will move in a cephalad direction as opposed to the hyperbaric movement in a caudad direction.  Hypobaric solutions can be created by adding sterile water to the solution.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4" name="Rectangle 2"/>
          <p:cNvSpPr>
            <a:spLocks noGrp="1" noChangeArrowheads="1"/>
          </p:cNvSpPr>
          <p:nvPr>
            <p:ph type="title"/>
          </p:nvPr>
        </p:nvSpPr>
        <p:spPr/>
        <p:txBody>
          <a:bodyPr>
            <a:normAutofit fontScale="90000"/>
          </a:bodyPr>
          <a:lstStyle/>
          <a:p>
            <a:r>
              <a:rPr lang="en-US" sz="4000"/>
              <a:t>Baricity- Common Spinal Local Anesthetic</a:t>
            </a:r>
          </a:p>
        </p:txBody>
      </p:sp>
      <p:pic>
        <p:nvPicPr>
          <p:cNvPr id="515076" name="Picture 4" descr="scan0030"/>
          <p:cNvPicPr>
            <a:picLocks noGrp="1" noChangeAspect="1" noChangeArrowheads="1"/>
          </p:cNvPicPr>
          <p:nvPr>
            <p:ph sz="quarter" idx="1"/>
          </p:nvPr>
        </p:nvPicPr>
        <p:blipFill>
          <a:blip r:embed="rId3" cstate="print"/>
          <a:stretch>
            <a:fillRect/>
          </a:stretch>
        </p:blipFill>
        <p:spPr>
          <a:xfrm>
            <a:off x="2730373" y="2542794"/>
            <a:ext cx="3918204" cy="2610612"/>
          </a:xfrm>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p:txBody>
          <a:bodyPr/>
          <a:lstStyle/>
          <a:p>
            <a:r>
              <a:rPr lang="en-US"/>
              <a:t>Baricity</a:t>
            </a:r>
          </a:p>
        </p:txBody>
      </p:sp>
      <p:sp>
        <p:nvSpPr>
          <p:cNvPr id="517123" name="Rectangle 3"/>
          <p:cNvSpPr>
            <a:spLocks noGrp="1" noChangeArrowheads="1"/>
          </p:cNvSpPr>
          <p:nvPr>
            <p:ph sz="quarter" idx="1"/>
          </p:nvPr>
        </p:nvSpPr>
        <p:spPr/>
        <p:txBody>
          <a:bodyPr/>
          <a:lstStyle/>
          <a:p>
            <a:pPr>
              <a:lnSpc>
                <a:spcPct val="80000"/>
              </a:lnSpc>
            </a:pPr>
            <a:r>
              <a:rPr lang="en-US" sz="2800"/>
              <a:t>Head down position- hyperbaric solution will move cephalad; hypobaric solution will move caudad.</a:t>
            </a:r>
          </a:p>
          <a:p>
            <a:pPr>
              <a:lnSpc>
                <a:spcPct val="80000"/>
              </a:lnSpc>
            </a:pPr>
            <a:r>
              <a:rPr lang="en-US" sz="2800"/>
              <a:t>Head up position- hyperbaric solution will move in a caudad direction; hypobaric solution will move in cephalad direction.</a:t>
            </a:r>
          </a:p>
          <a:p>
            <a:pPr>
              <a:lnSpc>
                <a:spcPct val="80000"/>
              </a:lnSpc>
            </a:pPr>
            <a:r>
              <a:rPr lang="en-US" sz="2800"/>
              <a:t>Lateral position- hyperbaric solution will move toward the dependent area; hypobaric solution will move towards the non-dependent area.</a:t>
            </a:r>
          </a:p>
          <a:p>
            <a:pPr>
              <a:lnSpc>
                <a:spcPct val="80000"/>
              </a:lnSpc>
            </a:pPr>
            <a:r>
              <a:rPr lang="en-US" sz="2800"/>
              <a:t>Isobaric solutions- will stay in the general area of injection regardless of the position.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Rectangle 2"/>
          <p:cNvSpPr>
            <a:spLocks noGrp="1" noChangeArrowheads="1"/>
          </p:cNvSpPr>
          <p:nvPr>
            <p:ph type="title"/>
          </p:nvPr>
        </p:nvSpPr>
        <p:spPr/>
        <p:txBody>
          <a:bodyPr/>
          <a:lstStyle/>
          <a:p>
            <a:r>
              <a:rPr lang="en-US"/>
              <a:t>Baricity</a:t>
            </a:r>
          </a:p>
        </p:txBody>
      </p:sp>
      <p:sp>
        <p:nvSpPr>
          <p:cNvPr id="518147" name="Rectangle 3"/>
          <p:cNvSpPr>
            <a:spLocks noGrp="1" noChangeArrowheads="1"/>
          </p:cNvSpPr>
          <p:nvPr>
            <p:ph sz="quarter" idx="1"/>
          </p:nvPr>
        </p:nvSpPr>
        <p:spPr/>
        <p:txBody>
          <a:bodyPr/>
          <a:lstStyle/>
          <a:p>
            <a:pPr>
              <a:lnSpc>
                <a:spcPct val="90000"/>
              </a:lnSpc>
            </a:pPr>
            <a:r>
              <a:rPr lang="en-US"/>
              <a:t>In general hyperbaric solutions will be limited in movement when the patient is placed supine.  It should not transverse the apex of the thoracic kyphosis unless the dose or volume is large enough to transverse this area.  As you monitor the progress of your block you can influence the spread by placing your patient in trendelenburg or reverse trendelenburg position.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Rectangle 2"/>
          <p:cNvSpPr>
            <a:spLocks noGrp="1" noChangeArrowheads="1"/>
          </p:cNvSpPr>
          <p:nvPr>
            <p:ph type="title"/>
          </p:nvPr>
        </p:nvSpPr>
        <p:spPr/>
        <p:txBody>
          <a:bodyPr/>
          <a:lstStyle/>
          <a:p>
            <a:r>
              <a:rPr lang="en-US"/>
              <a:t>Baricity</a:t>
            </a:r>
          </a:p>
        </p:txBody>
      </p:sp>
      <p:pic>
        <p:nvPicPr>
          <p:cNvPr id="519183" name="Picture 15" descr="Regional%20Pictures%20038"/>
          <p:cNvPicPr>
            <a:picLocks noGrp="1" noChangeAspect="1" noChangeArrowheads="1"/>
          </p:cNvPicPr>
          <p:nvPr>
            <p:ph sz="quarter" idx="1"/>
          </p:nvPr>
        </p:nvPicPr>
        <p:blipFill>
          <a:blip r:embed="rId3" cstate="print"/>
          <a:stretch>
            <a:fillRect/>
          </a:stretch>
        </p:blipFill>
        <p:spPr>
          <a:xfrm>
            <a:off x="1317625" y="1600200"/>
            <a:ext cx="6743700" cy="4495800"/>
          </a:xfrm>
          <a:noFill/>
          <a:ln/>
        </p:spPr>
      </p:pic>
      <p:sp>
        <p:nvSpPr>
          <p:cNvPr id="519181" name="Rectangle 13"/>
          <p:cNvSpPr>
            <a:spLocks noChangeArrowheads="1"/>
          </p:cNvSpPr>
          <p:nvPr/>
        </p:nvSpPr>
        <p:spPr bwMode="auto">
          <a:xfrm>
            <a:off x="0" y="1828800"/>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519182" name="Rectangle 14"/>
          <p:cNvSpPr>
            <a:spLocks noChangeArrowheads="1"/>
          </p:cNvSpPr>
          <p:nvPr/>
        </p:nvSpPr>
        <p:spPr bwMode="auto">
          <a:xfrm>
            <a:off x="0" y="5029200"/>
            <a:ext cx="9144000" cy="0"/>
          </a:xfrm>
          <a:prstGeom prst="rect">
            <a:avLst/>
          </a:prstGeom>
          <a:noFill/>
          <a:ln w="9525">
            <a:noFill/>
            <a:miter lim="800000"/>
            <a:headEnd/>
            <a:tailEnd/>
          </a:ln>
          <a:effectLst/>
        </p:spPr>
        <p:txBody>
          <a:bodyPr wrap="none" anchor="ctr">
            <a:spAutoFit/>
          </a:bodyPr>
          <a:lstStyle/>
          <a:p>
            <a:pPr eaLnBrk="1" hangingPunct="1"/>
            <a:endParaRPr lang="en-US">
              <a:latin typeface="Arial" charset="0"/>
            </a:endParaRPr>
          </a:p>
        </p:txBody>
      </p:sp>
      <p:sp>
        <p:nvSpPr>
          <p:cNvPr id="519185" name="Line 17"/>
          <p:cNvSpPr>
            <a:spLocks noChangeShapeType="1"/>
          </p:cNvSpPr>
          <p:nvPr/>
        </p:nvSpPr>
        <p:spPr bwMode="auto">
          <a:xfrm flipV="1">
            <a:off x="2362200" y="3429000"/>
            <a:ext cx="0" cy="762000"/>
          </a:xfrm>
          <a:prstGeom prst="line">
            <a:avLst/>
          </a:prstGeom>
          <a:noFill/>
          <a:ln w="76200">
            <a:solidFill>
              <a:schemeClr val="folHlink"/>
            </a:solidFill>
            <a:round/>
            <a:headEnd/>
            <a:tailEnd type="triangle" w="med" len="med"/>
          </a:ln>
          <a:effectLst/>
        </p:spPr>
        <p:txBody>
          <a:bodyPr/>
          <a:lstStyle/>
          <a:p>
            <a:endParaRPr lang="en-US"/>
          </a:p>
        </p:txBody>
      </p:sp>
      <p:sp>
        <p:nvSpPr>
          <p:cNvPr id="519186" name="Line 18"/>
          <p:cNvSpPr>
            <a:spLocks noChangeShapeType="1"/>
          </p:cNvSpPr>
          <p:nvPr/>
        </p:nvSpPr>
        <p:spPr bwMode="auto">
          <a:xfrm flipV="1">
            <a:off x="2667000" y="3505200"/>
            <a:ext cx="0" cy="762000"/>
          </a:xfrm>
          <a:prstGeom prst="line">
            <a:avLst/>
          </a:prstGeom>
          <a:noFill/>
          <a:ln w="76200">
            <a:solidFill>
              <a:schemeClr val="folHlink"/>
            </a:solidFill>
            <a:round/>
            <a:headEnd/>
            <a:tailEnd type="triangle" w="med" len="med"/>
          </a:ln>
          <a:effectLst/>
        </p:spPr>
        <p:txBody>
          <a:bodyPr/>
          <a:lstStyle/>
          <a:p>
            <a:endParaRPr lang="en-US"/>
          </a:p>
        </p:txBody>
      </p:sp>
      <p:sp>
        <p:nvSpPr>
          <p:cNvPr id="519187" name="Line 19"/>
          <p:cNvSpPr>
            <a:spLocks noChangeShapeType="1"/>
          </p:cNvSpPr>
          <p:nvPr/>
        </p:nvSpPr>
        <p:spPr bwMode="auto">
          <a:xfrm flipV="1">
            <a:off x="2971800" y="3581400"/>
            <a:ext cx="0" cy="609600"/>
          </a:xfrm>
          <a:prstGeom prst="line">
            <a:avLst/>
          </a:prstGeom>
          <a:noFill/>
          <a:ln w="76200">
            <a:solidFill>
              <a:schemeClr val="folHlink"/>
            </a:solidFill>
            <a:round/>
            <a:headEnd/>
            <a:tailEnd type="triangle" w="med" len="med"/>
          </a:ln>
          <a:effectLst/>
        </p:spPr>
        <p:txBody>
          <a:bodyPr/>
          <a:lstStyle/>
          <a:p>
            <a:endParaRPr lang="en-US"/>
          </a:p>
        </p:txBody>
      </p:sp>
      <p:sp>
        <p:nvSpPr>
          <p:cNvPr id="519188" name="Line 20"/>
          <p:cNvSpPr>
            <a:spLocks noChangeShapeType="1"/>
          </p:cNvSpPr>
          <p:nvPr/>
        </p:nvSpPr>
        <p:spPr bwMode="auto">
          <a:xfrm flipV="1">
            <a:off x="5029200" y="4114800"/>
            <a:ext cx="0" cy="609600"/>
          </a:xfrm>
          <a:prstGeom prst="line">
            <a:avLst/>
          </a:prstGeom>
          <a:noFill/>
          <a:ln w="76200">
            <a:solidFill>
              <a:schemeClr val="folHlink"/>
            </a:solidFill>
            <a:round/>
            <a:headEnd/>
            <a:tailEnd type="triangle" w="med" len="med"/>
          </a:ln>
          <a:effectLst/>
        </p:spPr>
        <p:txBody>
          <a:bodyPr/>
          <a:lstStyle/>
          <a:p>
            <a:endParaRPr lang="en-US"/>
          </a:p>
        </p:txBody>
      </p:sp>
      <p:sp>
        <p:nvSpPr>
          <p:cNvPr id="519190" name="Line 22"/>
          <p:cNvSpPr>
            <a:spLocks noChangeShapeType="1"/>
          </p:cNvSpPr>
          <p:nvPr/>
        </p:nvSpPr>
        <p:spPr bwMode="auto">
          <a:xfrm flipV="1">
            <a:off x="5410200" y="4114800"/>
            <a:ext cx="0" cy="533400"/>
          </a:xfrm>
          <a:prstGeom prst="line">
            <a:avLst/>
          </a:prstGeom>
          <a:noFill/>
          <a:ln w="76200">
            <a:solidFill>
              <a:schemeClr val="folHlink"/>
            </a:solidFill>
            <a:round/>
            <a:headEnd/>
            <a:tailEnd type="triangle" w="med" len="med"/>
          </a:ln>
          <a:effectLst/>
        </p:spPr>
        <p:txBody>
          <a:bodyPr/>
          <a:lstStyle/>
          <a:p>
            <a:endParaRPr lang="en-US"/>
          </a:p>
        </p:txBody>
      </p:sp>
      <p:sp>
        <p:nvSpPr>
          <p:cNvPr id="519191" name="Line 23"/>
          <p:cNvSpPr>
            <a:spLocks noChangeShapeType="1"/>
          </p:cNvSpPr>
          <p:nvPr/>
        </p:nvSpPr>
        <p:spPr bwMode="auto">
          <a:xfrm flipV="1">
            <a:off x="5715000" y="4191000"/>
            <a:ext cx="0" cy="457200"/>
          </a:xfrm>
          <a:prstGeom prst="line">
            <a:avLst/>
          </a:prstGeom>
          <a:noFill/>
          <a:ln w="76200">
            <a:solidFill>
              <a:schemeClr val="folHlink"/>
            </a:solidFill>
            <a:round/>
            <a:headEnd/>
            <a:tailEnd type="triangle" w="med" len="med"/>
          </a:ln>
          <a:effectLst/>
        </p:spPr>
        <p:txBody>
          <a:bodyPr/>
          <a:lstStyle/>
          <a:p>
            <a:endParaRPr lang="en-US"/>
          </a:p>
        </p:txBody>
      </p:sp>
      <p:sp>
        <p:nvSpPr>
          <p:cNvPr id="519192" name="Text Box 24"/>
          <p:cNvSpPr txBox="1">
            <a:spLocks noChangeArrowheads="1"/>
          </p:cNvSpPr>
          <p:nvPr/>
        </p:nvSpPr>
        <p:spPr bwMode="auto">
          <a:xfrm>
            <a:off x="1371600" y="6477000"/>
            <a:ext cx="6705600" cy="366713"/>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Lumbar 4,3,2                               Thoracic 7,6,5</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p:txBody>
          <a:bodyPr>
            <a:normAutofit fontScale="90000"/>
          </a:bodyPr>
          <a:lstStyle/>
          <a:p>
            <a:r>
              <a:rPr lang="en-US" sz="4000"/>
              <a:t>Other Characteristics of Local Anesthetic Solution</a:t>
            </a:r>
          </a:p>
        </p:txBody>
      </p:sp>
      <p:sp>
        <p:nvSpPr>
          <p:cNvPr id="520195" name="Rectangle 3"/>
          <p:cNvSpPr>
            <a:spLocks noGrp="1" noChangeArrowheads="1"/>
          </p:cNvSpPr>
          <p:nvPr>
            <p:ph type="body" sz="half" idx="1"/>
          </p:nvPr>
        </p:nvSpPr>
        <p:spPr>
          <a:xfrm>
            <a:off x="457200" y="1600200"/>
            <a:ext cx="7086600" cy="4495800"/>
          </a:xfrm>
        </p:spPr>
        <p:txBody>
          <a:bodyPr/>
          <a:lstStyle/>
          <a:p>
            <a:r>
              <a:rPr lang="en-US" sz="2800" dirty="0"/>
              <a:t>Dose- the larger the dose the higher the block.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Rectangle 2"/>
          <p:cNvSpPr>
            <a:spLocks noGrp="1" noChangeArrowheads="1"/>
          </p:cNvSpPr>
          <p:nvPr>
            <p:ph type="title"/>
          </p:nvPr>
        </p:nvSpPr>
        <p:spPr/>
        <p:txBody>
          <a:bodyPr>
            <a:normAutofit fontScale="90000"/>
          </a:bodyPr>
          <a:lstStyle/>
          <a:p>
            <a:r>
              <a:rPr lang="en-US" sz="4000"/>
              <a:t>Other Characteristics of Local Anesthetic Solution</a:t>
            </a:r>
          </a:p>
        </p:txBody>
      </p:sp>
      <p:sp>
        <p:nvSpPr>
          <p:cNvPr id="538627" name="Rectangle 3"/>
          <p:cNvSpPr>
            <a:spLocks noGrp="1" noChangeArrowheads="1"/>
          </p:cNvSpPr>
          <p:nvPr>
            <p:ph sz="quarter" idx="1"/>
          </p:nvPr>
        </p:nvSpPr>
        <p:spPr/>
        <p:txBody>
          <a:bodyPr/>
          <a:lstStyle/>
          <a:p>
            <a:r>
              <a:rPr lang="en-US"/>
              <a:t>Concentration- the higher the concentration the higher the block</a:t>
            </a:r>
          </a:p>
          <a:p>
            <a:r>
              <a:rPr lang="en-US"/>
              <a:t>Temperature- very minor but if the solution is cold it will be more viscous and spread less; the opposite is true for warm solutions.</a:t>
            </a:r>
          </a:p>
          <a:p>
            <a:r>
              <a:rPr lang="en-US"/>
              <a:t>Volume- the greater the volume the greater the spread.</a:t>
            </a:r>
          </a:p>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a:xfrm>
            <a:off x="533400" y="2743200"/>
            <a:ext cx="8229600" cy="1143000"/>
          </a:xfrm>
        </p:spPr>
        <p:txBody>
          <a:bodyPr/>
          <a:lstStyle/>
          <a:p>
            <a:r>
              <a:rPr lang="en-US"/>
              <a:t>Patient Characteristics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p:txBody>
          <a:bodyPr/>
          <a:lstStyle/>
          <a:p>
            <a:r>
              <a:rPr lang="en-US"/>
              <a:t>Patient Characteristics</a:t>
            </a:r>
          </a:p>
        </p:txBody>
      </p:sp>
      <p:sp>
        <p:nvSpPr>
          <p:cNvPr id="429059" name="Rectangle 3"/>
          <p:cNvSpPr>
            <a:spLocks noGrp="1" noChangeArrowheads="1"/>
          </p:cNvSpPr>
          <p:nvPr>
            <p:ph sz="quarter" idx="1"/>
          </p:nvPr>
        </p:nvSpPr>
        <p:spPr/>
        <p:txBody>
          <a:bodyPr/>
          <a:lstStyle/>
          <a:p>
            <a:r>
              <a:rPr lang="en-US"/>
              <a:t>Age</a:t>
            </a:r>
          </a:p>
          <a:p>
            <a:r>
              <a:rPr lang="en-US"/>
              <a:t>Height</a:t>
            </a:r>
          </a:p>
          <a:p>
            <a:r>
              <a:rPr lang="en-US"/>
              <a:t>Intra-abdominal pressure</a:t>
            </a:r>
          </a:p>
          <a:p>
            <a:r>
              <a:rPr lang="en-US"/>
              <a:t>Anatomic configuration of the spinal cord</a:t>
            </a:r>
          </a:p>
          <a:p>
            <a:r>
              <a:rPr lang="en-US"/>
              <a:t>Patient position (during and after injection)</a:t>
            </a:r>
          </a:p>
          <a:p>
            <a:pPr>
              <a:buFont typeface="Wingdings" pitchFamily="2" charset="2"/>
              <a:buNone/>
            </a:pP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p:txBody>
          <a:bodyPr/>
          <a:lstStyle/>
          <a:p>
            <a:r>
              <a:rPr lang="en-US"/>
              <a:t>Age</a:t>
            </a:r>
          </a:p>
        </p:txBody>
      </p:sp>
      <p:sp>
        <p:nvSpPr>
          <p:cNvPr id="433155" name="Rectangle 3"/>
          <p:cNvSpPr>
            <a:spLocks noGrp="1" noChangeArrowheads="1"/>
          </p:cNvSpPr>
          <p:nvPr>
            <p:ph sz="quarter" idx="1"/>
          </p:nvPr>
        </p:nvSpPr>
        <p:spPr/>
        <p:txBody>
          <a:bodyPr/>
          <a:lstStyle/>
          <a:p>
            <a:r>
              <a:rPr lang="en-US"/>
              <a:t>Minor role</a:t>
            </a:r>
          </a:p>
          <a:p>
            <a:r>
              <a:rPr lang="en-US"/>
              <a:t>Anatomical changes as we age occur that may raise the height of the block</a:t>
            </a:r>
          </a:p>
          <a:p>
            <a:r>
              <a:rPr lang="en-US"/>
              <a:t>Similar doses of isobaric bupivacaine administered to patients in the 20’s and greater than 80 years found a 3 level difference.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ChangeArrowheads="1"/>
          </p:cNvSpPr>
          <p:nvPr>
            <p:ph type="title"/>
          </p:nvPr>
        </p:nvSpPr>
        <p:spPr/>
        <p:txBody>
          <a:bodyPr/>
          <a:lstStyle/>
          <a:p>
            <a:r>
              <a:rPr lang="en-US"/>
              <a:t>Height</a:t>
            </a:r>
          </a:p>
        </p:txBody>
      </p:sp>
      <p:sp>
        <p:nvSpPr>
          <p:cNvPr id="434179" name="Rectangle 3"/>
          <p:cNvSpPr>
            <a:spLocks noGrp="1" noChangeArrowheads="1"/>
          </p:cNvSpPr>
          <p:nvPr>
            <p:ph sz="quarter" idx="1"/>
          </p:nvPr>
        </p:nvSpPr>
        <p:spPr/>
        <p:txBody>
          <a:bodyPr/>
          <a:lstStyle/>
          <a:p>
            <a:r>
              <a:rPr lang="en-US"/>
              <a:t>Minor role- unless extremes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Grp="1" noChangeArrowheads="1"/>
          </p:cNvSpPr>
          <p:nvPr>
            <p:ph type="title"/>
          </p:nvPr>
        </p:nvSpPr>
        <p:spPr/>
        <p:txBody>
          <a:bodyPr/>
          <a:lstStyle/>
          <a:p>
            <a:r>
              <a:rPr lang="en-US"/>
              <a:t>Intra-abdominal Pressure</a:t>
            </a:r>
          </a:p>
        </p:txBody>
      </p:sp>
      <p:sp>
        <p:nvSpPr>
          <p:cNvPr id="435203" name="Rectangle 3"/>
          <p:cNvSpPr>
            <a:spLocks noGrp="1" noChangeArrowheads="1"/>
          </p:cNvSpPr>
          <p:nvPr>
            <p:ph sz="quarter" idx="1"/>
          </p:nvPr>
        </p:nvSpPr>
        <p:spPr/>
        <p:txBody>
          <a:bodyPr/>
          <a:lstStyle/>
          <a:p>
            <a:r>
              <a:rPr lang="en-US"/>
              <a:t>Engorgement of epidural veins causes a decrease in CSF volume which results in a higher block.</a:t>
            </a:r>
          </a:p>
          <a:p>
            <a:r>
              <a:rPr lang="en-US"/>
              <a:t>Conditions that may increase intra-abdominal pressure include: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8" name="Rectangle 4"/>
          <p:cNvSpPr>
            <a:spLocks noGrp="1" noChangeArrowheads="1"/>
          </p:cNvSpPr>
          <p:nvPr>
            <p:ph type="title"/>
          </p:nvPr>
        </p:nvSpPr>
        <p:spPr/>
        <p:txBody>
          <a:bodyPr/>
          <a:lstStyle/>
          <a:p>
            <a:r>
              <a:rPr lang="en-US"/>
              <a:t>Pregnancy</a:t>
            </a:r>
          </a:p>
        </p:txBody>
      </p:sp>
      <p:sp>
        <p:nvSpPr>
          <p:cNvPr id="436231" name="Rectangle 7"/>
          <p:cNvSpPr>
            <a:spLocks noGrp="1" noChangeArrowheads="1"/>
          </p:cNvSpPr>
          <p:nvPr>
            <p:ph type="body" sz="half" idx="1"/>
          </p:nvPr>
        </p:nvSpPr>
        <p:spPr>
          <a:xfrm>
            <a:off x="457200" y="1600200"/>
            <a:ext cx="8077200" cy="4495800"/>
          </a:xfrm>
        </p:spPr>
        <p:txBody>
          <a:bodyPr/>
          <a:lstStyle/>
          <a:p>
            <a:r>
              <a:rPr lang="en-US" sz="2800" dirty="0"/>
              <a:t>Local anesthetic does in full term parturient should be decreased by 1/3</a:t>
            </a:r>
            <a:r>
              <a:rPr lang="en-US" sz="2800" baseline="30000" dirty="0"/>
              <a:t>rd</a:t>
            </a:r>
            <a:r>
              <a:rPr lang="en-US" sz="2800" dirty="0"/>
              <a:t> to achieve the same height as a non-parturient.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300" name="Rectangle 4"/>
          <p:cNvSpPr>
            <a:spLocks noGrp="1" noChangeArrowheads="1"/>
          </p:cNvSpPr>
          <p:nvPr>
            <p:ph type="title"/>
          </p:nvPr>
        </p:nvSpPr>
        <p:spPr/>
        <p:txBody>
          <a:bodyPr>
            <a:normAutofit fontScale="90000"/>
          </a:bodyPr>
          <a:lstStyle/>
          <a:p>
            <a:pPr algn="ctr"/>
            <a:r>
              <a:rPr lang="en-US" dirty="0" smtClean="0"/>
              <a:t>Additional Conditions: Increased Intra-abdominal Pressure</a:t>
            </a:r>
            <a:endParaRPr lang="en-US" dirty="0"/>
          </a:p>
        </p:txBody>
      </p:sp>
      <p:sp>
        <p:nvSpPr>
          <p:cNvPr id="5" name="Content Placeholder 4"/>
          <p:cNvSpPr>
            <a:spLocks noGrp="1"/>
          </p:cNvSpPr>
          <p:nvPr>
            <p:ph sz="quarter" idx="1"/>
          </p:nvPr>
        </p:nvSpPr>
        <p:spPr/>
        <p:txBody>
          <a:bodyPr/>
          <a:lstStyle/>
          <a:p>
            <a:r>
              <a:rPr lang="en-US" dirty="0" smtClean="0"/>
              <a:t>Obesity</a:t>
            </a:r>
          </a:p>
          <a:p>
            <a:r>
              <a:rPr lang="en-US" dirty="0" smtClean="0"/>
              <a:t>Ascites and Abdominal Tumors</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ChangeArrowheads="1"/>
          </p:cNvSpPr>
          <p:nvPr>
            <p:ph type="title"/>
          </p:nvPr>
        </p:nvSpPr>
        <p:spPr/>
        <p:txBody>
          <a:bodyPr>
            <a:normAutofit fontScale="90000"/>
          </a:bodyPr>
          <a:lstStyle/>
          <a:p>
            <a:r>
              <a:rPr lang="en-US" sz="4000"/>
              <a:t>Anatomic Configuration of the Spinal Cord</a:t>
            </a:r>
          </a:p>
        </p:txBody>
      </p:sp>
      <p:sp>
        <p:nvSpPr>
          <p:cNvPr id="447491" name="Rectangle 3"/>
          <p:cNvSpPr>
            <a:spLocks noGrp="1" noChangeArrowheads="1"/>
          </p:cNvSpPr>
          <p:nvPr>
            <p:ph sz="quarter" idx="1"/>
          </p:nvPr>
        </p:nvSpPr>
        <p:spPr>
          <a:xfrm>
            <a:off x="457200" y="2362200"/>
            <a:ext cx="8229600" cy="4495800"/>
          </a:xfrm>
        </p:spPr>
        <p:txBody>
          <a:bodyPr/>
          <a:lstStyle/>
          <a:p>
            <a:r>
              <a:rPr lang="en-US"/>
              <a:t>Normal anatomic curvature influences the spread of hyperbaric solutions.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6" name="Rectangle 4"/>
          <p:cNvSpPr>
            <a:spLocks noGrp="1" noChangeArrowheads="1"/>
          </p:cNvSpPr>
          <p:nvPr>
            <p:ph type="title"/>
          </p:nvPr>
        </p:nvSpPr>
        <p:spPr/>
        <p:txBody>
          <a:bodyPr/>
          <a:lstStyle/>
          <a:p>
            <a:r>
              <a:rPr lang="en-US" sz="4000"/>
              <a:t>This includes the natural lardosis</a:t>
            </a:r>
          </a:p>
        </p:txBody>
      </p:sp>
      <p:sp>
        <p:nvSpPr>
          <p:cNvPr id="448525" name="Line 13"/>
          <p:cNvSpPr>
            <a:spLocks noChangeShapeType="1"/>
          </p:cNvSpPr>
          <p:nvPr/>
        </p:nvSpPr>
        <p:spPr bwMode="auto">
          <a:xfrm flipH="1" flipV="1">
            <a:off x="2971800" y="4724400"/>
            <a:ext cx="0" cy="990600"/>
          </a:xfrm>
          <a:prstGeom prst="line">
            <a:avLst/>
          </a:prstGeom>
          <a:noFill/>
          <a:ln w="76200">
            <a:solidFill>
              <a:schemeClr val="folHlink"/>
            </a:solidFill>
            <a:round/>
            <a:headEnd/>
            <a:tailEnd type="triangle" w="med" len="med"/>
          </a:ln>
          <a:effectLst/>
        </p:spPr>
        <p:txBody>
          <a:bodyPr/>
          <a:lstStyle/>
          <a:p>
            <a:endParaRPr lang="en-US"/>
          </a:p>
        </p:txBody>
      </p:sp>
      <p:sp>
        <p:nvSpPr>
          <p:cNvPr id="448526" name="Text Box 14"/>
          <p:cNvSpPr txBox="1">
            <a:spLocks noChangeArrowheads="1"/>
          </p:cNvSpPr>
          <p:nvPr/>
        </p:nvSpPr>
        <p:spPr bwMode="auto">
          <a:xfrm>
            <a:off x="1981200" y="6019800"/>
            <a:ext cx="2667000" cy="366713"/>
          </a:xfrm>
          <a:prstGeom prst="rect">
            <a:avLst/>
          </a:prstGeom>
          <a:noFill/>
          <a:ln w="9525">
            <a:noFill/>
            <a:miter lim="800000"/>
            <a:headEnd/>
            <a:tailEnd/>
          </a:ln>
          <a:effectLst/>
        </p:spPr>
        <p:txBody>
          <a:bodyPr>
            <a:spAutoFit/>
          </a:bodyPr>
          <a:lstStyle/>
          <a:p>
            <a:pPr>
              <a:spcBef>
                <a:spcPct val="50000"/>
              </a:spcBef>
            </a:pPr>
            <a:r>
              <a:rPr lang="en-US" dirty="0" smtClean="0">
                <a:solidFill>
                  <a:schemeClr val="folHlink"/>
                </a:solidFill>
              </a:rPr>
              <a:t>L2, L3, L4 </a:t>
            </a:r>
            <a:r>
              <a:rPr lang="en-US" dirty="0">
                <a:solidFill>
                  <a:schemeClr val="folHlink"/>
                </a:solidFill>
              </a:rPr>
              <a:t>Region</a:t>
            </a:r>
          </a:p>
        </p:txBody>
      </p:sp>
      <p:pic>
        <p:nvPicPr>
          <p:cNvPr id="7" name="Picture 15" descr="Regional%20Pictures%20038"/>
          <p:cNvPicPr>
            <a:picLocks noGrp="1" noChangeAspect="1" noChangeArrowheads="1"/>
          </p:cNvPicPr>
          <p:nvPr>
            <p:ph sz="quarter" idx="1"/>
          </p:nvPr>
        </p:nvPicPr>
        <p:blipFill>
          <a:blip r:embed="rId3" cstate="print"/>
          <a:stretch>
            <a:fillRect/>
          </a:stretch>
        </p:blipFill>
        <p:spPr>
          <a:xfrm>
            <a:off x="1143000" y="1295400"/>
            <a:ext cx="6743700" cy="4495800"/>
          </a:xfrm>
          <a:noFill/>
          <a:ln/>
        </p:spPr>
      </p:pic>
      <p:sp>
        <p:nvSpPr>
          <p:cNvPr id="8" name="Up Arrow 7"/>
          <p:cNvSpPr/>
          <p:nvPr/>
        </p:nvSpPr>
        <p:spPr>
          <a:xfrm>
            <a:off x="2819400" y="3581400"/>
            <a:ext cx="1066800" cy="1676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8" name="Rectangle 4"/>
          <p:cNvSpPr>
            <a:spLocks noGrp="1" noChangeArrowheads="1"/>
          </p:cNvSpPr>
          <p:nvPr>
            <p:ph type="title"/>
          </p:nvPr>
        </p:nvSpPr>
        <p:spPr/>
        <p:txBody>
          <a:bodyPr/>
          <a:lstStyle/>
          <a:p>
            <a:r>
              <a:rPr lang="en-US"/>
              <a:t>And natural thoracic kyphosis</a:t>
            </a:r>
          </a:p>
        </p:txBody>
      </p:sp>
      <p:sp>
        <p:nvSpPr>
          <p:cNvPr id="451596" name="Text Box 12"/>
          <p:cNvSpPr txBox="1">
            <a:spLocks noChangeArrowheads="1"/>
          </p:cNvSpPr>
          <p:nvPr/>
        </p:nvSpPr>
        <p:spPr bwMode="auto">
          <a:xfrm>
            <a:off x="4343400" y="6096000"/>
            <a:ext cx="3048000" cy="366713"/>
          </a:xfrm>
          <a:prstGeom prst="rect">
            <a:avLst/>
          </a:prstGeom>
          <a:noFill/>
          <a:ln w="9525">
            <a:noFill/>
            <a:miter lim="800000"/>
            <a:headEnd/>
            <a:tailEnd/>
          </a:ln>
          <a:effectLst/>
        </p:spPr>
        <p:txBody>
          <a:bodyPr>
            <a:spAutoFit/>
          </a:bodyPr>
          <a:lstStyle/>
          <a:p>
            <a:pPr>
              <a:spcBef>
                <a:spcPct val="50000"/>
              </a:spcBef>
            </a:pPr>
            <a:r>
              <a:rPr lang="en-US">
                <a:solidFill>
                  <a:schemeClr val="folHlink"/>
                </a:solidFill>
              </a:rPr>
              <a:t>T7, T6, T5  Region</a:t>
            </a:r>
          </a:p>
        </p:txBody>
      </p:sp>
      <p:pic>
        <p:nvPicPr>
          <p:cNvPr id="7" name="Picture 15" descr="Regional%20Pictures%20038"/>
          <p:cNvPicPr>
            <a:picLocks noGrp="1" noChangeAspect="1" noChangeArrowheads="1"/>
          </p:cNvPicPr>
          <p:nvPr>
            <p:ph sz="quarter" idx="1"/>
          </p:nvPr>
        </p:nvPicPr>
        <p:blipFill>
          <a:blip r:embed="rId3" cstate="print"/>
          <a:stretch>
            <a:fillRect/>
          </a:stretch>
        </p:blipFill>
        <p:spPr>
          <a:xfrm>
            <a:off x="1143000" y="1295400"/>
            <a:ext cx="6743700" cy="4495800"/>
          </a:xfrm>
          <a:noFill/>
          <a:ln/>
        </p:spPr>
      </p:pic>
      <p:sp>
        <p:nvSpPr>
          <p:cNvPr id="8" name="Up Arrow 7"/>
          <p:cNvSpPr/>
          <p:nvPr/>
        </p:nvSpPr>
        <p:spPr>
          <a:xfrm>
            <a:off x="4648200" y="3810000"/>
            <a:ext cx="1066800" cy="1676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p:txBody>
          <a:bodyPr/>
          <a:lstStyle/>
          <a:p>
            <a:r>
              <a:rPr lang="en-US"/>
              <a:t>Normal Spinal Configuration</a:t>
            </a:r>
          </a:p>
        </p:txBody>
      </p:sp>
      <p:sp>
        <p:nvSpPr>
          <p:cNvPr id="454659" name="Rectangle 3"/>
          <p:cNvSpPr>
            <a:spLocks noGrp="1" noChangeArrowheads="1"/>
          </p:cNvSpPr>
          <p:nvPr>
            <p:ph sz="quarter" idx="1"/>
          </p:nvPr>
        </p:nvSpPr>
        <p:spPr/>
        <p:txBody>
          <a:bodyPr/>
          <a:lstStyle/>
          <a:p>
            <a:r>
              <a:rPr lang="en-US"/>
              <a:t>When medications are injected above L3 and the patient is placed in a supine position the medication will spread cephalad until it reaches the T4 curvature which should limit its spread.</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4" name="Rectangle 4"/>
          <p:cNvSpPr>
            <a:spLocks noGrp="1" noChangeArrowheads="1"/>
          </p:cNvSpPr>
          <p:nvPr>
            <p:ph type="title"/>
          </p:nvPr>
        </p:nvSpPr>
        <p:spPr/>
        <p:txBody>
          <a:bodyPr/>
          <a:lstStyle/>
          <a:p>
            <a:r>
              <a:rPr lang="en-US"/>
              <a:t>Abnormal Spinal Configuration</a:t>
            </a:r>
          </a:p>
        </p:txBody>
      </p:sp>
      <p:sp>
        <p:nvSpPr>
          <p:cNvPr id="455685" name="Rectangle 5"/>
          <p:cNvSpPr>
            <a:spLocks noGrp="1" noChangeArrowheads="1"/>
          </p:cNvSpPr>
          <p:nvPr>
            <p:ph sz="quarter" idx="1"/>
          </p:nvPr>
        </p:nvSpPr>
        <p:spPr/>
        <p:txBody>
          <a:bodyPr/>
          <a:lstStyle/>
          <a:p>
            <a:r>
              <a:rPr lang="en-US" dirty="0"/>
              <a:t>Abnormal changes in the anatomy of the spine may result in a decrease in the volume of CSF and subsequently increase the height of your block</a:t>
            </a:r>
            <a:r>
              <a:rPr lang="en-US" dirty="0" smtClean="0"/>
              <a:t>.</a:t>
            </a:r>
          </a:p>
          <a:p>
            <a:r>
              <a:rPr lang="en-US" dirty="0" smtClean="0"/>
              <a:t>Conditions include kyphosis, </a:t>
            </a:r>
            <a:r>
              <a:rPr lang="en-US" dirty="0" err="1" smtClean="0"/>
              <a:t>kyphoscolosis</a:t>
            </a:r>
            <a:r>
              <a:rPr lang="en-US" dirty="0" smtClean="0"/>
              <a:t>, and lardosis.</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3" name="Rectangle 5"/>
          <p:cNvSpPr>
            <a:spLocks noGrp="1" noChangeArrowheads="1"/>
          </p:cNvSpPr>
          <p:nvPr>
            <p:ph type="title"/>
          </p:nvPr>
        </p:nvSpPr>
        <p:spPr/>
        <p:txBody>
          <a:bodyPr/>
          <a:lstStyle/>
          <a:p>
            <a:r>
              <a:rPr lang="en-US"/>
              <a:t>Patient Position</a:t>
            </a:r>
          </a:p>
        </p:txBody>
      </p:sp>
      <p:sp>
        <p:nvSpPr>
          <p:cNvPr id="457734" name="Rectangle 6"/>
          <p:cNvSpPr>
            <a:spLocks noGrp="1" noChangeArrowheads="1"/>
          </p:cNvSpPr>
          <p:nvPr>
            <p:ph sz="quarter" idx="1"/>
          </p:nvPr>
        </p:nvSpPr>
        <p:spPr/>
        <p:txBody>
          <a:bodyPr/>
          <a:lstStyle/>
          <a:p>
            <a:r>
              <a:rPr lang="en-US"/>
              <a:t>Patient position during administration and immediately after administration will impact your level.  This is largely the function of the baricity of the anesthetic solution.</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r>
              <a:rPr lang="en-US"/>
              <a:t>Patient Position</a:t>
            </a:r>
          </a:p>
        </p:txBody>
      </p:sp>
      <p:sp>
        <p:nvSpPr>
          <p:cNvPr id="471043" name="Rectangle 3"/>
          <p:cNvSpPr>
            <a:spLocks noGrp="1" noChangeArrowheads="1"/>
          </p:cNvSpPr>
          <p:nvPr>
            <p:ph sz="quarter" idx="1"/>
          </p:nvPr>
        </p:nvSpPr>
        <p:spPr/>
        <p:txBody>
          <a:bodyPr/>
          <a:lstStyle/>
          <a:p>
            <a:pPr>
              <a:lnSpc>
                <a:spcPct val="90000"/>
              </a:lnSpc>
            </a:pPr>
            <a:r>
              <a:rPr lang="en-US" sz="2800"/>
              <a:t>Administration of a hyperbaric solution in a sitting position may result in a higher concentration in the lower lumbar and sacral areas.</a:t>
            </a:r>
          </a:p>
          <a:p>
            <a:pPr>
              <a:lnSpc>
                <a:spcPct val="90000"/>
              </a:lnSpc>
            </a:pPr>
            <a:r>
              <a:rPr lang="en-US" sz="2800"/>
              <a:t>Lateral position- greater concentration of local anesthetic in the dependent area with hyperbaric solutions.</a:t>
            </a:r>
          </a:p>
          <a:p>
            <a:pPr>
              <a:lnSpc>
                <a:spcPct val="90000"/>
              </a:lnSpc>
            </a:pPr>
            <a:r>
              <a:rPr lang="en-US" sz="2800"/>
              <a:t>Jack Knife position- greater concentration of local anesthetic in the non-dependent area with hypobaric solutions.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ChangeArrowheads="1"/>
          </p:cNvSpPr>
          <p:nvPr>
            <p:ph type="title"/>
          </p:nvPr>
        </p:nvSpPr>
        <p:spPr/>
        <p:txBody>
          <a:bodyPr/>
          <a:lstStyle/>
          <a:p>
            <a:r>
              <a:rPr lang="en-US"/>
              <a:t>Patient Position</a:t>
            </a:r>
          </a:p>
        </p:txBody>
      </p:sp>
      <p:sp>
        <p:nvSpPr>
          <p:cNvPr id="472067" name="Rectangle 3"/>
          <p:cNvSpPr>
            <a:spLocks noGrp="1" noChangeArrowheads="1"/>
          </p:cNvSpPr>
          <p:nvPr>
            <p:ph type="body" sz="half" idx="1"/>
          </p:nvPr>
        </p:nvSpPr>
        <p:spPr>
          <a:xfrm>
            <a:off x="457200" y="1600200"/>
            <a:ext cx="7848600" cy="4495800"/>
          </a:xfrm>
        </p:spPr>
        <p:txBody>
          <a:bodyPr/>
          <a:lstStyle/>
          <a:p>
            <a:r>
              <a:rPr lang="en-US" sz="2800"/>
              <a:t>Immediately after a hyperbaric solution a trendelenburg position may help spread the local anesthetic higher.</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p:nvPr>
        </p:nvSpPr>
        <p:spPr/>
        <p:txBody>
          <a:bodyPr/>
          <a:lstStyle/>
          <a:p>
            <a:r>
              <a:rPr lang="en-US"/>
              <a:t>Patient Position</a:t>
            </a:r>
          </a:p>
        </p:txBody>
      </p:sp>
      <p:sp>
        <p:nvSpPr>
          <p:cNvPr id="476163" name="Rectangle 3"/>
          <p:cNvSpPr>
            <a:spLocks noGrp="1" noChangeArrowheads="1"/>
          </p:cNvSpPr>
          <p:nvPr>
            <p:ph type="body" sz="half" idx="1"/>
          </p:nvPr>
        </p:nvSpPr>
        <p:spPr>
          <a:xfrm>
            <a:off x="457200" y="1600200"/>
            <a:ext cx="8153400" cy="4495800"/>
          </a:xfrm>
        </p:spPr>
        <p:txBody>
          <a:bodyPr/>
          <a:lstStyle/>
          <a:p>
            <a:r>
              <a:rPr lang="en-US" sz="2800" dirty="0"/>
              <a:t>A reverse </a:t>
            </a:r>
            <a:r>
              <a:rPr lang="en-US" sz="2800" dirty="0" err="1"/>
              <a:t>trendelenburg</a:t>
            </a:r>
            <a:r>
              <a:rPr lang="en-US" sz="2800" dirty="0"/>
              <a:t> position is helpful to limit the cephalad spread of local anesthetic.</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p:txBody>
          <a:bodyPr/>
          <a:lstStyle/>
          <a:p>
            <a:r>
              <a:rPr lang="en-US"/>
              <a:t>Technique of Injection</a:t>
            </a:r>
          </a:p>
        </p:txBody>
      </p:sp>
      <p:sp>
        <p:nvSpPr>
          <p:cNvPr id="478211" name="Rectangle 3"/>
          <p:cNvSpPr>
            <a:spLocks noGrp="1" noChangeArrowheads="1"/>
          </p:cNvSpPr>
          <p:nvPr>
            <p:ph sz="quarter" idx="1"/>
          </p:nvPr>
        </p:nvSpPr>
        <p:spPr/>
        <p:txBody>
          <a:bodyPr/>
          <a:lstStyle/>
          <a:p>
            <a:r>
              <a:rPr lang="en-US"/>
              <a:t>Site of injection: the level that you place the local anesthetic will influence the spread of local anesthetic.  If you place your medication at L2 it will cover higher levels than if you injected it at L5.</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ChangeArrowheads="1"/>
          </p:cNvSpPr>
          <p:nvPr>
            <p:ph type="title"/>
          </p:nvPr>
        </p:nvSpPr>
        <p:spPr/>
        <p:txBody>
          <a:bodyPr>
            <a:normAutofit fontScale="90000"/>
          </a:bodyPr>
          <a:lstStyle/>
          <a:p>
            <a:r>
              <a:rPr lang="en-US" sz="4000"/>
              <a:t>Technique of Injection- site of injection</a:t>
            </a:r>
          </a:p>
        </p:txBody>
      </p:sp>
      <p:sp>
        <p:nvSpPr>
          <p:cNvPr id="7" name="Content Placeholder 6"/>
          <p:cNvSpPr>
            <a:spLocks noGrp="1"/>
          </p:cNvSpPr>
          <p:nvPr>
            <p:ph sz="quarter" idx="1"/>
          </p:nvPr>
        </p:nvSpPr>
        <p:spPr/>
        <p:txBody>
          <a:bodyPr/>
          <a:lstStyle/>
          <a:p>
            <a:r>
              <a:rPr lang="en-US" dirty="0" smtClean="0"/>
              <a:t>The level of injection will influence spread.  A greater spread of local anesthetic will occur if injected at L2-L3 as opposed to L5-S1.</a:t>
            </a:r>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9" name="Rectangle 5"/>
          <p:cNvSpPr>
            <a:spLocks noGrp="1" noChangeArrowheads="1"/>
          </p:cNvSpPr>
          <p:nvPr>
            <p:ph type="title"/>
          </p:nvPr>
        </p:nvSpPr>
        <p:spPr/>
        <p:txBody>
          <a:bodyPr/>
          <a:lstStyle/>
          <a:p>
            <a:r>
              <a:rPr lang="en-US"/>
              <a:t>Technique of Injection</a:t>
            </a:r>
          </a:p>
        </p:txBody>
      </p:sp>
      <p:sp>
        <p:nvSpPr>
          <p:cNvPr id="482307" name="Rectangle 3"/>
          <p:cNvSpPr>
            <a:spLocks noGrp="1" noChangeArrowheads="1"/>
          </p:cNvSpPr>
          <p:nvPr>
            <p:ph sz="quarter" idx="1"/>
          </p:nvPr>
        </p:nvSpPr>
        <p:spPr/>
        <p:txBody>
          <a:bodyPr/>
          <a:lstStyle/>
          <a:p>
            <a:r>
              <a:rPr lang="en-US"/>
              <a:t>Direction of the needle- if the local anesthetic is injected cephalad it will spread further than if injected in a lateral or caudad direction.</a:t>
            </a:r>
          </a:p>
          <a:p>
            <a:r>
              <a:rPr lang="en-US"/>
              <a:t>It does NOT appear that rate of injection (except isobaric), barbatoge, coughing, or straining affects the height of the block.</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p:cNvSpPr>
            <a:spLocks noGrp="1" noChangeArrowheads="1"/>
          </p:cNvSpPr>
          <p:nvPr>
            <p:ph type="title"/>
          </p:nvPr>
        </p:nvSpPr>
        <p:spPr/>
        <p:txBody>
          <a:bodyPr/>
          <a:lstStyle/>
          <a:p>
            <a:r>
              <a:rPr lang="en-US" sz="4000"/>
              <a:t>Characteristics of the Spinal Fluid</a:t>
            </a:r>
          </a:p>
        </p:txBody>
      </p:sp>
      <p:sp>
        <p:nvSpPr>
          <p:cNvPr id="483331" name="Rectangle 3"/>
          <p:cNvSpPr>
            <a:spLocks noGrp="1" noChangeArrowheads="1"/>
          </p:cNvSpPr>
          <p:nvPr>
            <p:ph sz="quarter" idx="1"/>
          </p:nvPr>
        </p:nvSpPr>
        <p:spPr/>
        <p:txBody>
          <a:bodyPr/>
          <a:lstStyle/>
          <a:p>
            <a:r>
              <a:rPr lang="en-US"/>
              <a:t>Volume and density of the spinal fluid will affect the height of the subarachnoid block.</a:t>
            </a:r>
          </a:p>
          <a:p>
            <a:r>
              <a:rPr lang="en-US"/>
              <a:t>CSF volume is inversely related to height block.  Decreased volumes will have a greater spread and visa versa.</a:t>
            </a:r>
          </a:p>
          <a:p>
            <a:pPr>
              <a:buFont typeface="Wingdings" pitchFamily="2" charset="2"/>
              <a:buNone/>
            </a:pPr>
            <a:r>
              <a:rPr lang="en-US"/>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2"/>
          <p:cNvSpPr>
            <a:spLocks noGrp="1" noChangeArrowheads="1"/>
          </p:cNvSpPr>
          <p:nvPr>
            <p:ph type="title"/>
          </p:nvPr>
        </p:nvSpPr>
        <p:spPr/>
        <p:txBody>
          <a:bodyPr/>
          <a:lstStyle/>
          <a:p>
            <a:r>
              <a:rPr lang="en-US" sz="4000"/>
              <a:t>Characteristics of the Spinal Fluid</a:t>
            </a:r>
          </a:p>
        </p:txBody>
      </p:sp>
      <p:sp>
        <p:nvSpPr>
          <p:cNvPr id="484355" name="Rectangle 3"/>
          <p:cNvSpPr>
            <a:spLocks noGrp="1" noChangeArrowheads="1"/>
          </p:cNvSpPr>
          <p:nvPr>
            <p:ph sz="quarter" idx="1"/>
          </p:nvPr>
        </p:nvSpPr>
        <p:spPr/>
        <p:txBody>
          <a:bodyPr/>
          <a:lstStyle/>
          <a:p>
            <a:r>
              <a:rPr lang="en-US"/>
              <a:t>CSF density- has an impact on the spread of local anesthetic based on the baricity of the local anesthetic.</a:t>
            </a:r>
          </a:p>
          <a:p>
            <a:r>
              <a:rPr lang="en-US"/>
              <a:t>If CSF is concentrated or alternatively dilute with a higher or lower than normal specific gravity this will impact the movement of the local anesthetic medication.</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p:txBody>
          <a:bodyPr>
            <a:normAutofit fontScale="90000"/>
          </a:bodyPr>
          <a:lstStyle/>
          <a:p>
            <a:r>
              <a:rPr lang="en-US" sz="4000"/>
              <a:t>So what does not impact the height of your spinal block?</a:t>
            </a:r>
          </a:p>
        </p:txBody>
      </p:sp>
      <p:sp>
        <p:nvSpPr>
          <p:cNvPr id="499715" name="Rectangle 3"/>
          <p:cNvSpPr>
            <a:spLocks noGrp="1" noChangeArrowheads="1"/>
          </p:cNvSpPr>
          <p:nvPr>
            <p:ph sz="quarter" idx="1"/>
          </p:nvPr>
        </p:nvSpPr>
        <p:spPr/>
        <p:txBody>
          <a:bodyPr/>
          <a:lstStyle/>
          <a:p>
            <a:r>
              <a:rPr lang="en-US"/>
              <a:t>Vasoconstrictors</a:t>
            </a:r>
          </a:p>
          <a:p>
            <a:r>
              <a:rPr lang="en-US"/>
              <a:t>Coughing, straining, baring down, barbotage</a:t>
            </a:r>
          </a:p>
          <a:p>
            <a:r>
              <a:rPr lang="en-US"/>
              <a:t>Rate of injection (except isobaric)</a:t>
            </a:r>
          </a:p>
          <a:p>
            <a:r>
              <a:rPr lang="en-US"/>
              <a:t>Gender</a:t>
            </a:r>
          </a:p>
          <a:p>
            <a:r>
              <a:rPr lang="en-US"/>
              <a:t>Weight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normAutofit fontScale="90000"/>
          </a:bodyPr>
          <a:lstStyle/>
          <a:p>
            <a:r>
              <a:rPr lang="en-US" sz="4000"/>
              <a:t>Factors that affect the height of your block that you have no control of:</a:t>
            </a:r>
          </a:p>
        </p:txBody>
      </p:sp>
      <p:sp>
        <p:nvSpPr>
          <p:cNvPr id="500739" name="Rectangle 3"/>
          <p:cNvSpPr>
            <a:spLocks noGrp="1" noChangeArrowheads="1"/>
          </p:cNvSpPr>
          <p:nvPr>
            <p:ph sz="quarter" idx="1"/>
          </p:nvPr>
        </p:nvSpPr>
        <p:spPr>
          <a:xfrm>
            <a:off x="457200" y="2057400"/>
            <a:ext cx="8229600" cy="4495800"/>
          </a:xfrm>
        </p:spPr>
        <p:txBody>
          <a:bodyPr/>
          <a:lstStyle/>
          <a:p>
            <a:r>
              <a:rPr lang="en-US"/>
              <a:t>Volume of CSF</a:t>
            </a:r>
            <a:br>
              <a:rPr lang="en-US"/>
            </a:br>
            <a:endParaRPr lang="en-US"/>
          </a:p>
          <a:p>
            <a:r>
              <a:rPr lang="en-US"/>
              <a:t>Density of CSF</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p:txBody>
          <a:bodyPr/>
          <a:lstStyle/>
          <a:p>
            <a:r>
              <a:rPr lang="en-US" sz="4000"/>
              <a:t>Factors that you have control of:</a:t>
            </a:r>
          </a:p>
        </p:txBody>
      </p:sp>
      <p:sp>
        <p:nvSpPr>
          <p:cNvPr id="501763" name="Rectangle 3"/>
          <p:cNvSpPr>
            <a:spLocks noGrp="1" noChangeArrowheads="1"/>
          </p:cNvSpPr>
          <p:nvPr>
            <p:ph sz="quarter" idx="1"/>
          </p:nvPr>
        </p:nvSpPr>
        <p:spPr/>
        <p:txBody>
          <a:bodyPr/>
          <a:lstStyle/>
          <a:p>
            <a:r>
              <a:rPr lang="en-US"/>
              <a:t>Dose (volume/concentration)</a:t>
            </a:r>
          </a:p>
          <a:p>
            <a:r>
              <a:rPr lang="en-US"/>
              <a:t>Site of injection</a:t>
            </a:r>
          </a:p>
          <a:p>
            <a:r>
              <a:rPr lang="en-US"/>
              <a:t>Baricity of local anesthetics</a:t>
            </a:r>
          </a:p>
          <a:p>
            <a:r>
              <a:rPr lang="en-US"/>
              <a:t>Posture of the patient during and after the administration of local anesthetic</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p:txBody>
          <a:bodyPr>
            <a:noAutofit/>
          </a:bodyPr>
          <a:lstStyle/>
          <a:p>
            <a:r>
              <a:rPr lang="en-US" sz="3200" dirty="0"/>
              <a:t>Summary:  So what are the most important factors that influence your block height?</a:t>
            </a:r>
          </a:p>
        </p:txBody>
      </p:sp>
      <p:sp>
        <p:nvSpPr>
          <p:cNvPr id="502787" name="Rectangle 3"/>
          <p:cNvSpPr>
            <a:spLocks noGrp="1" noChangeArrowheads="1"/>
          </p:cNvSpPr>
          <p:nvPr>
            <p:ph sz="quarter" idx="1"/>
          </p:nvPr>
        </p:nvSpPr>
        <p:spPr>
          <a:xfrm>
            <a:off x="457200" y="2133600"/>
            <a:ext cx="8229600" cy="4495800"/>
          </a:xfrm>
        </p:spPr>
        <p:txBody>
          <a:bodyPr/>
          <a:lstStyle/>
          <a:p>
            <a:r>
              <a:rPr lang="en-US"/>
              <a:t>Baricity of local anesthetic solution</a:t>
            </a:r>
          </a:p>
          <a:p>
            <a:r>
              <a:rPr lang="en-US"/>
              <a:t>Position of the patient during and immediately after the injection</a:t>
            </a:r>
          </a:p>
          <a:p>
            <a:r>
              <a:rPr lang="en-US"/>
              <a:t>Drug dosage</a:t>
            </a:r>
          </a:p>
          <a:p>
            <a:r>
              <a:rPr lang="en-US"/>
              <a:t>Site of injection</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
          </p:nvPr>
        </p:nvSpPr>
        <p:spPr/>
        <p:txBody>
          <a:bodyPr>
            <a:normAutofit fontScale="40000" lnSpcReduction="20000"/>
          </a:bodyPr>
          <a:lstStyle/>
          <a:p>
            <a:pPr>
              <a:buNone/>
            </a:pPr>
            <a:r>
              <a:rPr lang="en-US" dirty="0" smtClean="0"/>
              <a:t>       </a:t>
            </a:r>
            <a:r>
              <a:rPr lang="en-US" dirty="0" err="1" smtClean="0"/>
              <a:t>Ankcorn</a:t>
            </a:r>
            <a:r>
              <a:rPr lang="en-US" dirty="0" smtClean="0"/>
              <a:t>, C. &amp; Casey W.F.  (1993).  Spinal </a:t>
            </a:r>
            <a:r>
              <a:rPr lang="en-US" dirty="0" err="1" smtClean="0"/>
              <a:t>Anaesthesia</a:t>
            </a:r>
            <a:r>
              <a:rPr lang="en-US" dirty="0" smtClean="0"/>
              <a:t>- A Practical Guide.  </a:t>
            </a:r>
            <a:r>
              <a:rPr lang="en-US" i="1" dirty="0" smtClean="0"/>
              <a:t>Update in </a:t>
            </a:r>
            <a:r>
              <a:rPr lang="en-US" i="1" dirty="0" err="1" smtClean="0"/>
              <a:t>Anaesthesia</a:t>
            </a:r>
            <a:r>
              <a:rPr lang="en-US" i="1" dirty="0" smtClean="0"/>
              <a:t>.</a:t>
            </a:r>
            <a:r>
              <a:rPr lang="en-US" dirty="0" smtClean="0"/>
              <a:t>  Issue 3; Article 2. </a:t>
            </a:r>
          </a:p>
          <a:p>
            <a:pPr>
              <a:buNone/>
            </a:pPr>
            <a:r>
              <a:rPr lang="en-US" dirty="0" smtClean="0"/>
              <a:t> </a:t>
            </a:r>
          </a:p>
          <a:p>
            <a:pPr>
              <a:buNone/>
            </a:pPr>
            <a:r>
              <a:rPr lang="en-US" dirty="0" smtClean="0"/>
              <a:t>       Brown, D.L. (2005).  Spinal, epidural, and caudal anesthesia.  In R.D. Miller </a:t>
            </a:r>
            <a:r>
              <a:rPr lang="en-US" i="1" dirty="0" smtClean="0"/>
              <a:t>Miller’s Anesthesia, 6</a:t>
            </a:r>
            <a:r>
              <a:rPr lang="en-US" i="1" baseline="30000" dirty="0" smtClean="0"/>
              <a:t>th</a:t>
            </a:r>
            <a:r>
              <a:rPr lang="en-US" i="1" dirty="0" smtClean="0"/>
              <a:t> edition.</a:t>
            </a:r>
            <a:r>
              <a:rPr lang="en-US" dirty="0" smtClean="0"/>
              <a:t> Philadelphia: Elsevier Churchill Livingstone.</a:t>
            </a:r>
          </a:p>
          <a:p>
            <a:endParaRPr lang="en-US" dirty="0" smtClean="0"/>
          </a:p>
          <a:p>
            <a:pPr>
              <a:buNone/>
            </a:pPr>
            <a:r>
              <a:rPr lang="en-US" dirty="0" smtClean="0"/>
              <a:t>       </a:t>
            </a:r>
            <a:r>
              <a:rPr lang="en-US" dirty="0" err="1" smtClean="0"/>
              <a:t>Burkard</a:t>
            </a:r>
            <a:r>
              <a:rPr lang="en-US" dirty="0" smtClean="0"/>
              <a:t> J, Lee Olson R., </a:t>
            </a:r>
            <a:r>
              <a:rPr lang="en-US" dirty="0" err="1" smtClean="0"/>
              <a:t>Vacchiano</a:t>
            </a:r>
            <a:r>
              <a:rPr lang="en-US" dirty="0" smtClean="0"/>
              <a:t> CA.  Regional Anesthesia. In JJ </a:t>
            </a:r>
            <a:r>
              <a:rPr lang="en-US" dirty="0" err="1" smtClean="0"/>
              <a:t>Nagelhout</a:t>
            </a:r>
            <a:r>
              <a:rPr lang="en-US" dirty="0" smtClean="0"/>
              <a:t> &amp; KL </a:t>
            </a:r>
            <a:r>
              <a:rPr lang="en-US" dirty="0" err="1" smtClean="0"/>
              <a:t>Zaglaniczny</a:t>
            </a:r>
            <a:r>
              <a:rPr lang="en-US" dirty="0" smtClean="0"/>
              <a:t> (</a:t>
            </a:r>
            <a:r>
              <a:rPr lang="en-US" dirty="0" err="1" smtClean="0"/>
              <a:t>eds</a:t>
            </a:r>
            <a:r>
              <a:rPr lang="en-US" dirty="0" smtClean="0"/>
              <a:t>) Nurse Anesthesia 3</a:t>
            </a:r>
            <a:r>
              <a:rPr lang="en-US" baseline="30000" dirty="0" smtClean="0"/>
              <a:t>rd</a:t>
            </a:r>
            <a:r>
              <a:rPr lang="en-US" dirty="0" smtClean="0"/>
              <a:t> edition.  Pages 977-1030.</a:t>
            </a:r>
          </a:p>
          <a:p>
            <a:endParaRPr lang="en-US" dirty="0" smtClean="0"/>
          </a:p>
          <a:p>
            <a:pPr>
              <a:buNone/>
            </a:pPr>
            <a:r>
              <a:rPr lang="en-US" dirty="0" smtClean="0"/>
              <a:t>        Casey W.F. (2000). Spinal </a:t>
            </a:r>
            <a:r>
              <a:rPr lang="en-US" dirty="0" err="1" smtClean="0"/>
              <a:t>Anaesthesia</a:t>
            </a:r>
            <a:r>
              <a:rPr lang="en-US" dirty="0" smtClean="0"/>
              <a:t>- A Practical Guide.  </a:t>
            </a:r>
            <a:r>
              <a:rPr lang="en-US" i="1" dirty="0" smtClean="0"/>
              <a:t>Update in </a:t>
            </a:r>
            <a:r>
              <a:rPr lang="en-US" i="1" dirty="0" err="1" smtClean="0"/>
              <a:t>Anaesthesia</a:t>
            </a:r>
            <a:r>
              <a:rPr lang="en-US" dirty="0" smtClean="0"/>
              <a:t>.  Issue 12; Article 8. </a:t>
            </a:r>
          </a:p>
          <a:p>
            <a:endParaRPr lang="en-US" dirty="0" smtClean="0"/>
          </a:p>
          <a:p>
            <a:pPr>
              <a:buNone/>
            </a:pPr>
            <a:r>
              <a:rPr lang="en-US" dirty="0" smtClean="0"/>
              <a:t>       Dobson M.B. (2000).  Conduction </a:t>
            </a:r>
            <a:r>
              <a:rPr lang="en-US" dirty="0" err="1" smtClean="0"/>
              <a:t>Anaesthsia</a:t>
            </a:r>
            <a:r>
              <a:rPr lang="en-US" dirty="0" smtClean="0"/>
              <a:t>.  In </a:t>
            </a:r>
            <a:r>
              <a:rPr lang="en-US" i="1" dirty="0" err="1" smtClean="0"/>
              <a:t>Anaesthesia</a:t>
            </a:r>
            <a:r>
              <a:rPr lang="en-US" i="1" dirty="0" smtClean="0"/>
              <a:t> at the District Hospital</a:t>
            </a:r>
            <a:r>
              <a:rPr lang="en-US" dirty="0" smtClean="0"/>
              <a:t>.  Pages 86-102.  World Health Organization. </a:t>
            </a:r>
          </a:p>
          <a:p>
            <a:endParaRPr lang="en-US" dirty="0" smtClean="0"/>
          </a:p>
          <a:p>
            <a:pPr>
              <a:buNone/>
            </a:pPr>
            <a:r>
              <a:rPr lang="en-US" dirty="0" smtClean="0"/>
              <a:t>        </a:t>
            </a:r>
            <a:r>
              <a:rPr lang="en-US" dirty="0" err="1" smtClean="0"/>
              <a:t>Kleinman</a:t>
            </a:r>
            <a:r>
              <a:rPr lang="en-US" dirty="0" smtClean="0"/>
              <a:t>, W. &amp; Mikhail, M. (2006).  Spinal, epidural, &amp; caudal blocks. In G.E. Morgan et al </a:t>
            </a:r>
            <a:r>
              <a:rPr lang="en-US" i="1" dirty="0" smtClean="0"/>
              <a:t>Clinical Anesthesiology, 4</a:t>
            </a:r>
            <a:r>
              <a:rPr lang="en-US" i="1" baseline="30000" dirty="0" smtClean="0"/>
              <a:t>th</a:t>
            </a:r>
            <a:r>
              <a:rPr lang="en-US" i="1" dirty="0" smtClean="0"/>
              <a:t> edition.</a:t>
            </a:r>
            <a:r>
              <a:rPr lang="en-US" dirty="0" smtClean="0"/>
              <a:t>  New York: Lange Medical Books.</a:t>
            </a:r>
          </a:p>
          <a:p>
            <a:pPr>
              <a:buNone/>
            </a:pPr>
            <a:r>
              <a:rPr lang="en-US" dirty="0" smtClean="0"/>
              <a:t> </a:t>
            </a:r>
          </a:p>
          <a:p>
            <a:pPr>
              <a:buNone/>
            </a:pPr>
            <a:r>
              <a:rPr lang="en-US" dirty="0" smtClean="0"/>
              <a:t>        Reese, C.A. (2007).  </a:t>
            </a:r>
            <a:r>
              <a:rPr lang="en-US" i="1" dirty="0" smtClean="0"/>
              <a:t>Clinical Techniques of Regional Anesthesia</a:t>
            </a:r>
            <a:r>
              <a:rPr lang="en-US" dirty="0" smtClean="0"/>
              <a:t>.  Park Ridge, Il: AANA </a:t>
            </a:r>
            <a:r>
              <a:rPr lang="en-US" dirty="0" err="1" smtClean="0"/>
              <a:t>Publising</a:t>
            </a:r>
            <a:r>
              <a:rPr lang="en-US" dirty="0" smtClean="0"/>
              <a:t>.</a:t>
            </a:r>
          </a:p>
          <a:p>
            <a:pPr>
              <a:buNone/>
            </a:pPr>
            <a:r>
              <a:rPr lang="en-US" dirty="0" smtClean="0"/>
              <a:t> </a:t>
            </a:r>
          </a:p>
          <a:p>
            <a:pPr>
              <a:buNone/>
            </a:pPr>
            <a:r>
              <a:rPr lang="en-US" dirty="0" smtClean="0"/>
              <a:t>       Warren, D.T. &amp; Liu, S.S. (2008).  Neuraxial Anesthesia.  In D.E. </a:t>
            </a:r>
            <a:r>
              <a:rPr lang="en-US" dirty="0" err="1" smtClean="0"/>
              <a:t>Longnecker</a:t>
            </a:r>
            <a:r>
              <a:rPr lang="en-US" dirty="0" smtClean="0"/>
              <a:t> et al (</a:t>
            </a:r>
            <a:r>
              <a:rPr lang="en-US" dirty="0" err="1" smtClean="0"/>
              <a:t>eds</a:t>
            </a:r>
            <a:r>
              <a:rPr lang="en-US" dirty="0" smtClean="0"/>
              <a:t>) </a:t>
            </a:r>
            <a:r>
              <a:rPr lang="en-US" i="1" dirty="0" smtClean="0"/>
              <a:t>Anesthesiology.</a:t>
            </a:r>
            <a:r>
              <a:rPr lang="en-US" dirty="0" smtClean="0"/>
              <a:t>  New York: McGraw-Hill Medical.</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230</TotalTime>
  <Words>1901</Words>
  <Application>Microsoft Office PowerPoint</Application>
  <PresentationFormat>On-screen Show (4:3)</PresentationFormat>
  <Paragraphs>263</Paragraphs>
  <Slides>57</Slides>
  <Notes>57</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Median</vt:lpstr>
      <vt:lpstr>Factors Determining Distribution of Spinal Anesthetics in the Subarachnoid Space</vt:lpstr>
      <vt:lpstr>Disclaimer</vt:lpstr>
      <vt:lpstr>Spinal Anesthesia</vt:lpstr>
      <vt:lpstr>Surgical Procedures</vt:lpstr>
      <vt:lpstr>Advantages</vt:lpstr>
      <vt:lpstr>Disadvantages</vt:lpstr>
      <vt:lpstr>Absolute Contraindications Spinal</vt:lpstr>
      <vt:lpstr>Relative Contraindications</vt:lpstr>
      <vt:lpstr>Controversial</vt:lpstr>
      <vt:lpstr>Mechanism of Action for Spinal Anesthetics</vt:lpstr>
      <vt:lpstr>Uptake &amp; Elimination- 4 Factors</vt:lpstr>
      <vt:lpstr>Uptake &amp; Elimination</vt:lpstr>
      <vt:lpstr>Uptake &amp; Elimination</vt:lpstr>
      <vt:lpstr>Uptake &amp; Elimination</vt:lpstr>
      <vt:lpstr>Uptake &amp; Elimination-</vt:lpstr>
      <vt:lpstr>Factors</vt:lpstr>
      <vt:lpstr>Factors</vt:lpstr>
      <vt:lpstr>Characteristics of the Anesthetic Solution</vt:lpstr>
      <vt:lpstr>Definitions</vt:lpstr>
      <vt:lpstr>Density</vt:lpstr>
      <vt:lpstr>Baricity </vt:lpstr>
      <vt:lpstr>Baracity</vt:lpstr>
      <vt:lpstr>Baricity</vt:lpstr>
      <vt:lpstr>Baricity</vt:lpstr>
      <vt:lpstr>Baricity</vt:lpstr>
      <vt:lpstr>Baricity- Common Spinal Local Anesthetic</vt:lpstr>
      <vt:lpstr>Baricity</vt:lpstr>
      <vt:lpstr>Baricity</vt:lpstr>
      <vt:lpstr>Baricity</vt:lpstr>
      <vt:lpstr>Other Characteristics of Local Anesthetic Solution</vt:lpstr>
      <vt:lpstr>Other Characteristics of Local Anesthetic Solution</vt:lpstr>
      <vt:lpstr>Patient Characteristics</vt:lpstr>
      <vt:lpstr>Patient Characteristics</vt:lpstr>
      <vt:lpstr>Age</vt:lpstr>
      <vt:lpstr>Height</vt:lpstr>
      <vt:lpstr>Intra-abdominal Pressure</vt:lpstr>
      <vt:lpstr>Pregnancy</vt:lpstr>
      <vt:lpstr>Additional Conditions: Increased Intra-abdominal Pressure</vt:lpstr>
      <vt:lpstr>Anatomic Configuration of the Spinal Cord</vt:lpstr>
      <vt:lpstr>This includes the natural lardosis</vt:lpstr>
      <vt:lpstr>And natural thoracic kyphosis</vt:lpstr>
      <vt:lpstr>Normal Spinal Configuration</vt:lpstr>
      <vt:lpstr>Abnormal Spinal Configuration</vt:lpstr>
      <vt:lpstr>Patient Position</vt:lpstr>
      <vt:lpstr>Patient Position</vt:lpstr>
      <vt:lpstr>Patient Position</vt:lpstr>
      <vt:lpstr>Patient Position</vt:lpstr>
      <vt:lpstr>Technique of Injection</vt:lpstr>
      <vt:lpstr>Technique of Injection- site of injection</vt:lpstr>
      <vt:lpstr>Technique of Injection</vt:lpstr>
      <vt:lpstr>Characteristics of the Spinal Fluid</vt:lpstr>
      <vt:lpstr>Characteristics of the Spinal Fluid</vt:lpstr>
      <vt:lpstr>So what does not impact the height of your spinal block?</vt:lpstr>
      <vt:lpstr>Factors that affect the height of your block that you have no control of:</vt:lpstr>
      <vt:lpstr>Factors that you have control of:</vt:lpstr>
      <vt:lpstr>Summary:  So what are the most important factors that influence your block height?</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Factors Determining Distribution of Spinal Anesthetics in the Subarachnoid Space</dc:title>
  <dc:creator>Daniel Moos</dc:creator>
  <cp:lastModifiedBy> </cp:lastModifiedBy>
  <cp:revision>20</cp:revision>
  <cp:lastPrinted>1601-01-01T00:00:00Z</cp:lastPrinted>
  <dcterms:created xsi:type="dcterms:W3CDTF">2006-04-22T13:25:30Z</dcterms:created>
  <dcterms:modified xsi:type="dcterms:W3CDTF">2009-11-27T12:48:46Z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