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notesSlides/notesSlide124.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Override PartName="/ppt/notesSlides/notesSlide110.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26.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notesSlides/notesSlide122.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27.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slides/slide118.xml" ContentType="application/vnd.openxmlformats-officedocument.presentationml.slide+xml"/>
  <Override PartName="/ppt/notesSlides/notesSlide128.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notesSlides/notesSlide12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notesMasterIdLst>
    <p:notesMasterId r:id="rId130"/>
  </p:notesMasterIdLst>
  <p:sldIdLst>
    <p:sldId id="256" r:id="rId2"/>
    <p:sldId id="379"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8" r:id="rId34"/>
    <p:sldId id="289" r:id="rId35"/>
    <p:sldId id="290" r:id="rId36"/>
    <p:sldId id="291" r:id="rId37"/>
    <p:sldId id="292" r:id="rId38"/>
    <p:sldId id="293" r:id="rId39"/>
    <p:sldId id="294" r:id="rId40"/>
    <p:sldId id="295" r:id="rId41"/>
    <p:sldId id="296" r:id="rId42"/>
    <p:sldId id="373" r:id="rId43"/>
    <p:sldId id="374" r:id="rId44"/>
    <p:sldId id="375" r:id="rId45"/>
    <p:sldId id="376" r:id="rId46"/>
    <p:sldId id="297" r:id="rId47"/>
    <p:sldId id="298" r:id="rId48"/>
    <p:sldId id="378" r:id="rId49"/>
    <p:sldId id="377"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71" r:id="rId76"/>
    <p:sldId id="324" r:id="rId77"/>
    <p:sldId id="325" r:id="rId78"/>
    <p:sldId id="326" r:id="rId79"/>
    <p:sldId id="327" r:id="rId80"/>
    <p:sldId id="328" r:id="rId81"/>
    <p:sldId id="380" r:id="rId82"/>
    <p:sldId id="381" r:id="rId83"/>
    <p:sldId id="382" r:id="rId84"/>
    <p:sldId id="383" r:id="rId85"/>
    <p:sldId id="384" r:id="rId86"/>
    <p:sldId id="331" r:id="rId87"/>
    <p:sldId id="332" r:id="rId88"/>
    <p:sldId id="333" r:id="rId89"/>
    <p:sldId id="334" r:id="rId90"/>
    <p:sldId id="335" r:id="rId91"/>
    <p:sldId id="336" r:id="rId92"/>
    <p:sldId id="337" r:id="rId93"/>
    <p:sldId id="338" r:id="rId94"/>
    <p:sldId id="340" r:id="rId95"/>
    <p:sldId id="341" r:id="rId96"/>
    <p:sldId id="342" r:id="rId97"/>
    <p:sldId id="343" r:id="rId98"/>
    <p:sldId id="344" r:id="rId99"/>
    <p:sldId id="345" r:id="rId100"/>
    <p:sldId id="346" r:id="rId101"/>
    <p:sldId id="347" r:id="rId102"/>
    <p:sldId id="348" r:id="rId103"/>
    <p:sldId id="349" r:id="rId104"/>
    <p:sldId id="350" r:id="rId105"/>
    <p:sldId id="351" r:id="rId106"/>
    <p:sldId id="352" r:id="rId107"/>
    <p:sldId id="353" r:id="rId108"/>
    <p:sldId id="354" r:id="rId109"/>
    <p:sldId id="355" r:id="rId110"/>
    <p:sldId id="356" r:id="rId111"/>
    <p:sldId id="357" r:id="rId112"/>
    <p:sldId id="358" r:id="rId113"/>
    <p:sldId id="359" r:id="rId114"/>
    <p:sldId id="360" r:id="rId115"/>
    <p:sldId id="361" r:id="rId116"/>
    <p:sldId id="362" r:id="rId117"/>
    <p:sldId id="363" r:id="rId118"/>
    <p:sldId id="364" r:id="rId119"/>
    <p:sldId id="365" r:id="rId120"/>
    <p:sldId id="367" r:id="rId121"/>
    <p:sldId id="368" r:id="rId122"/>
    <p:sldId id="369" r:id="rId123"/>
    <p:sldId id="370" r:id="rId124"/>
    <p:sldId id="386" r:id="rId125"/>
    <p:sldId id="387" r:id="rId126"/>
    <p:sldId id="388" r:id="rId127"/>
    <p:sldId id="389" r:id="rId128"/>
    <p:sldId id="385" r:id="rId129"/>
  </p:sldIdLst>
  <p:sldSz cx="9144000" cy="6858000" type="screen4x3"/>
  <p:notesSz cx="6858000" cy="90678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108"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1520"/>
    </p:cViewPr>
  </p:sorter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339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3390"/>
          </a:xfrm>
          <a:prstGeom prst="rect">
            <a:avLst/>
          </a:prstGeom>
        </p:spPr>
        <p:txBody>
          <a:bodyPr vert="horz" lIns="91440" tIns="45720" rIns="91440" bIns="45720" rtlCol="0"/>
          <a:lstStyle>
            <a:lvl1pPr algn="r">
              <a:defRPr sz="1200"/>
            </a:lvl1pPr>
          </a:lstStyle>
          <a:p>
            <a:fld id="{9D0074B9-B97D-4AB2-84AC-D9CA26AF8664}" type="datetimeFigureOut">
              <a:rPr lang="en-US" smtClean="0"/>
              <a:pPr/>
              <a:t>11/27/2009</a:t>
            </a:fld>
            <a:endParaRPr lang="en-US"/>
          </a:p>
        </p:txBody>
      </p:sp>
      <p:sp>
        <p:nvSpPr>
          <p:cNvPr id="4" name="Slide Image Placeholder 3"/>
          <p:cNvSpPr>
            <a:spLocks noGrp="1" noRot="1" noChangeAspect="1"/>
          </p:cNvSpPr>
          <p:nvPr>
            <p:ph type="sldImg" idx="2"/>
          </p:nvPr>
        </p:nvSpPr>
        <p:spPr>
          <a:xfrm>
            <a:off x="1162050" y="679450"/>
            <a:ext cx="4533900" cy="34004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07205"/>
            <a:ext cx="5486400" cy="408051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12836"/>
            <a:ext cx="2971800" cy="4533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12836"/>
            <a:ext cx="2971800" cy="453390"/>
          </a:xfrm>
          <a:prstGeom prst="rect">
            <a:avLst/>
          </a:prstGeom>
        </p:spPr>
        <p:txBody>
          <a:bodyPr vert="horz" lIns="91440" tIns="45720" rIns="91440" bIns="45720" rtlCol="0" anchor="b"/>
          <a:lstStyle>
            <a:lvl1pPr algn="r">
              <a:defRPr sz="1200"/>
            </a:lvl1pPr>
          </a:lstStyle>
          <a:p>
            <a:fld id="{313768E5-5ED8-47AE-A5EA-A7C51DE1618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50</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51</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52</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53</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54</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55</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56</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57</a:t>
            </a:fld>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58</a:t>
            </a:fld>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59</a:t>
            </a:fld>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60</a:t>
            </a:fld>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61</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62</a:t>
            </a:fld>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63</a:t>
            </a:fld>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64</a:t>
            </a:fld>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65</a:t>
            </a:fld>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66</a:t>
            </a:fld>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67</a:t>
            </a:fld>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68</a:t>
            </a:fld>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69</a:t>
            </a:fld>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70</a:t>
            </a:fld>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71</a:t>
            </a:fld>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72</a:t>
            </a:fld>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73</a:t>
            </a:fld>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74</a:t>
            </a:fld>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75</a:t>
            </a:fld>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76</a:t>
            </a:fld>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77</a:t>
            </a:fld>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78</a:t>
            </a:fld>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79</a:t>
            </a:fld>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80</a:t>
            </a:fld>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81</a:t>
            </a:fld>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82</a:t>
            </a:fld>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83</a:t>
            </a:fld>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84</a:t>
            </a:fld>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85</a:t>
            </a:fld>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86</a:t>
            </a:fld>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87</a:t>
            </a:fld>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88</a:t>
            </a:fld>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89</a:t>
            </a:fld>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90</a:t>
            </a:fld>
            <a:endParaRPr 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91</a:t>
            </a:fld>
            <a:endParaRPr 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92</a:t>
            </a:fld>
            <a:endParaRPr lang="en-U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93</a:t>
            </a:fld>
            <a:endParaRPr lang="en-US"/>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94</a:t>
            </a:fld>
            <a:endParaRPr lang="en-US"/>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95</a:t>
            </a:fld>
            <a:endParaRPr 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96</a:t>
            </a:fld>
            <a:endParaRPr lang="en-U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97</a:t>
            </a:fld>
            <a:endParaRPr lang="en-US"/>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98</a:t>
            </a:fld>
            <a:endParaRPr lang="en-US"/>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99</a:t>
            </a:fld>
            <a:endParaRPr lang="en-U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100</a:t>
            </a:fld>
            <a:endParaRPr lang="en-US"/>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101</a:t>
            </a:fld>
            <a:endParaRPr 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102</a:t>
            </a:fld>
            <a:endParaRPr 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103</a:t>
            </a:fld>
            <a:endParaRPr lang="en-US"/>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104</a:t>
            </a:fld>
            <a:endParaRPr lang="en-US"/>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105</a:t>
            </a:fld>
            <a:endParaRPr lang="en-US"/>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106</a:t>
            </a:fld>
            <a:endParaRPr lang="en-US"/>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107</a:t>
            </a:fld>
            <a:endParaRPr 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108</a:t>
            </a:fld>
            <a:endParaRPr lang="en-US"/>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109</a:t>
            </a:fld>
            <a:endParaRPr lang="en-US"/>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110</a:t>
            </a:fld>
            <a:endParaRPr 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111</a:t>
            </a:fld>
            <a:endParaRPr lang="en-US"/>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112</a:t>
            </a:fld>
            <a:endParaRPr lang="en-US"/>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113</a:t>
            </a:fld>
            <a:endParaRPr 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114</a:t>
            </a:fld>
            <a:endParaRPr lang="en-US"/>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115</a:t>
            </a:fld>
            <a:endParaRPr lang="en-US"/>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116</a:t>
            </a:fld>
            <a:endParaRPr lang="en-US"/>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117</a:t>
            </a:fld>
            <a:endParaRPr lang="en-US"/>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118</a:t>
            </a:fld>
            <a:endParaRPr lang="en-US"/>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119</a:t>
            </a:fld>
            <a:endParaRPr lang="en-US"/>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120</a:t>
            </a:fld>
            <a:endParaRPr lang="en-US"/>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121</a:t>
            </a:fld>
            <a:endParaRPr lang="en-US"/>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122</a:t>
            </a:fld>
            <a:endParaRPr lang="en-US"/>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123</a:t>
            </a:fld>
            <a:endParaRPr lang="en-US"/>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124</a:t>
            </a:fld>
            <a:endParaRPr lang="en-US"/>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125</a:t>
            </a:fld>
            <a:endParaRPr lang="en-US"/>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126</a:t>
            </a:fld>
            <a:endParaRPr lang="en-US"/>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127</a:t>
            </a:fld>
            <a:endParaRPr lang="en-US"/>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13768E5-5ED8-47AE-A5EA-A7C51DE16180}" type="slidenum">
              <a:rPr lang="en-US" smtClean="0"/>
              <a:pPr/>
              <a:t>128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C04E852-FC14-47E8-8F47-9F49D88D750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14A4FD2-E36F-453D-8AD5-42E329B06403}"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DE7CA53-9960-4D36-A84C-AC6D06867480}"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endParaRPr lang="en-US"/>
          </a:p>
        </p:txBody>
      </p:sp>
      <p:sp>
        <p:nvSpPr>
          <p:cNvPr id="10" name="Slide Number Placeholder 9"/>
          <p:cNvSpPr>
            <a:spLocks noGrp="1"/>
          </p:cNvSpPr>
          <p:nvPr>
            <p:ph type="sldNum" sz="quarter" idx="16"/>
          </p:nvPr>
        </p:nvSpPr>
        <p:spPr/>
        <p:txBody>
          <a:bodyPr rtlCol="0"/>
          <a:lstStyle/>
          <a:p>
            <a:fld id="{24BC9DE1-30A6-4AD4-B039-A64A5E614360}"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endParaRPr lang="en-US"/>
          </a:p>
        </p:txBody>
      </p:sp>
      <p:sp>
        <p:nvSpPr>
          <p:cNvPr id="12" name="Slide Number Placeholder 11"/>
          <p:cNvSpPr>
            <a:spLocks noGrp="1"/>
          </p:cNvSpPr>
          <p:nvPr>
            <p:ph type="sldNum" sz="quarter" idx="16"/>
          </p:nvPr>
        </p:nvSpPr>
        <p:spPr/>
        <p:txBody>
          <a:bodyPr rtlCol="0"/>
          <a:lstStyle/>
          <a:p>
            <a:fld id="{33BD8DB4-6C90-4CEE-9D3F-0240AB1DC868}"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322F1F2E-B6A6-49E3-89E6-C44CED91A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DFB57AFA-7209-4730-A25D-1E873D90D1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50A928C-0958-42EE-A17E-558C802FC354}"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CBCB76C7-1E8C-4ECE-8321-E6E6D7910EA0}"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CB50B2-D1EA-4F55-B75E-461BCCA8576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16C6DF77-2A6B-49DD-AF9C-BD5DCF97EC4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27DD2827-E1E2-4F0B-AF2A-253BEEF32997}"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6062B79-1E62-4FC6-93CD-035F94C4041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oosd@charter.ne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2"/>
          <p:cNvSpPr>
            <a:spLocks noGrp="1" noChangeArrowheads="1"/>
          </p:cNvSpPr>
          <p:nvPr>
            <p:ph type="ctrTitle"/>
          </p:nvPr>
        </p:nvSpPr>
        <p:spPr>
          <a:xfrm>
            <a:off x="1295400" y="1905000"/>
            <a:ext cx="6477000" cy="1828800"/>
          </a:xfrm>
        </p:spPr>
        <p:txBody>
          <a:bodyPr>
            <a:normAutofit fontScale="90000"/>
          </a:bodyPr>
          <a:lstStyle/>
          <a:p>
            <a:r>
              <a:rPr lang="en-US" dirty="0"/>
              <a:t>Complications of Neuraxial Blockade</a:t>
            </a:r>
          </a:p>
        </p:txBody>
      </p:sp>
      <p:sp>
        <p:nvSpPr>
          <p:cNvPr id="362499" name="Rectangle 3"/>
          <p:cNvSpPr>
            <a:spLocks noGrp="1" noChangeArrowheads="1"/>
          </p:cNvSpPr>
          <p:nvPr>
            <p:ph type="subTitle" idx="1"/>
          </p:nvPr>
        </p:nvSpPr>
        <p:spPr/>
        <p:txBody>
          <a:bodyPr>
            <a:normAutofit fontScale="55000" lnSpcReduction="20000"/>
          </a:bodyPr>
          <a:lstStyle/>
          <a:p>
            <a:pPr>
              <a:lnSpc>
                <a:spcPct val="80000"/>
              </a:lnSpc>
            </a:pPr>
            <a:r>
              <a:rPr lang="en-US" sz="2800" dirty="0" smtClean="0"/>
              <a:t>Developing Countries Regional Anesthesia Lecture Series</a:t>
            </a:r>
            <a:endParaRPr lang="en-US" sz="2800" dirty="0"/>
          </a:p>
          <a:p>
            <a:pPr>
              <a:lnSpc>
                <a:spcPct val="80000"/>
              </a:lnSpc>
            </a:pPr>
            <a:endParaRPr lang="en-US" sz="2800" dirty="0"/>
          </a:p>
          <a:p>
            <a:pPr>
              <a:lnSpc>
                <a:spcPct val="80000"/>
              </a:lnSpc>
            </a:pPr>
            <a:r>
              <a:rPr lang="en-US" sz="2800" dirty="0"/>
              <a:t>Daniel D. Moos CRNA, </a:t>
            </a:r>
            <a:r>
              <a:rPr lang="en-US" sz="2800" dirty="0" err="1" smtClean="0"/>
              <a:t>Ed.D</a:t>
            </a:r>
            <a:r>
              <a:rPr lang="en-US" sz="2800" dirty="0" smtClean="0"/>
              <a:t>.    U.S.A.      </a:t>
            </a:r>
            <a:r>
              <a:rPr lang="en-US" sz="2800" dirty="0" smtClean="0">
                <a:hlinkClick r:id="rId3"/>
              </a:rPr>
              <a:t>moosd@charter.net</a:t>
            </a:r>
            <a:r>
              <a:rPr lang="en-US" sz="2800" dirty="0" smtClean="0"/>
              <a:t> </a:t>
            </a:r>
            <a:endParaRPr lang="en-US" sz="2800" dirty="0"/>
          </a:p>
        </p:txBody>
      </p:sp>
      <p:sp>
        <p:nvSpPr>
          <p:cNvPr id="4" name="TextBox 3"/>
          <p:cNvSpPr txBox="1"/>
          <p:nvPr/>
        </p:nvSpPr>
        <p:spPr>
          <a:xfrm>
            <a:off x="152400" y="6248400"/>
            <a:ext cx="1981200" cy="381000"/>
          </a:xfrm>
          <a:prstGeom prst="rect">
            <a:avLst/>
          </a:prstGeom>
          <a:noFill/>
        </p:spPr>
        <p:txBody>
          <a:bodyPr wrap="square" rtlCol="0">
            <a:spAutoFit/>
          </a:bodyPr>
          <a:lstStyle/>
          <a:p>
            <a:r>
              <a:rPr lang="en-US" dirty="0" smtClean="0"/>
              <a:t>Lecture  13</a:t>
            </a:r>
            <a:endParaRPr lang="en-US" dirty="0"/>
          </a:p>
        </p:txBody>
      </p:sp>
      <p:sp>
        <p:nvSpPr>
          <p:cNvPr id="5" name="Rectangle 4"/>
          <p:cNvSpPr/>
          <p:nvPr/>
        </p:nvSpPr>
        <p:spPr>
          <a:xfrm>
            <a:off x="7591972" y="0"/>
            <a:ext cx="1552028" cy="369332"/>
          </a:xfrm>
          <a:prstGeom prst="rect">
            <a:avLst/>
          </a:prstGeom>
        </p:spPr>
        <p:txBody>
          <a:bodyPr wrap="none">
            <a:spAutoFit/>
          </a:bodyPr>
          <a:lstStyle/>
          <a:p>
            <a:r>
              <a:rPr lang="en-US" dirty="0" smtClean="0">
                <a:solidFill>
                  <a:srgbClr val="FF0000"/>
                </a:solidFill>
                <a:latin typeface="Rage Italic" pitchFamily="66" charset="0"/>
              </a:rPr>
              <a:t>Soli </a:t>
            </a:r>
            <a:r>
              <a:rPr lang="en-US" dirty="0" err="1" smtClean="0">
                <a:solidFill>
                  <a:srgbClr val="FF0000"/>
                </a:solidFill>
                <a:latin typeface="Rage Italic" pitchFamily="66" charset="0"/>
              </a:rPr>
              <a:t>Deo</a:t>
            </a:r>
            <a:r>
              <a:rPr lang="en-US" dirty="0" smtClean="0">
                <a:solidFill>
                  <a:srgbClr val="FF0000"/>
                </a:solidFill>
                <a:latin typeface="Rage Italic" pitchFamily="66" charset="0"/>
              </a:rPr>
              <a:t> Gloria </a:t>
            </a:r>
            <a:endParaRPr lang="en-US" dirty="0">
              <a:solidFill>
                <a:srgbClr val="FF0000"/>
              </a:solidFill>
              <a:latin typeface="Rage Italic"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Disclaimer</a:t>
            </a:r>
            <a:endParaRPr lang="en-US" dirty="0"/>
          </a:p>
        </p:txBody>
      </p:sp>
      <p:sp>
        <p:nvSpPr>
          <p:cNvPr id="3" name="Content Placeholder 2"/>
          <p:cNvSpPr>
            <a:spLocks noGrp="1"/>
          </p:cNvSpPr>
          <p:nvPr>
            <p:ph sz="quarter" idx="1"/>
          </p:nvPr>
        </p:nvSpPr>
        <p:spPr/>
        <p:txBody>
          <a:bodyPr/>
          <a:lstStyle/>
          <a:p>
            <a:r>
              <a:rPr lang="en-US" dirty="0" smtClean="0"/>
              <a:t>Every effort was made to ensure that material and information contained in this presentation are correct and up-to-date.  The author can not accept liability/responsibility from errors that may occur from the use of this information.  It is up to each clinician to ensure that they provide safe anesthetic care to their patients.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Grp="1" noChangeArrowheads="1"/>
          </p:cNvSpPr>
          <p:nvPr>
            <p:ph type="title"/>
          </p:nvPr>
        </p:nvSpPr>
        <p:spPr/>
        <p:txBody>
          <a:bodyPr/>
          <a:lstStyle/>
          <a:p>
            <a:r>
              <a:rPr lang="en-US"/>
              <a:t>Introduction</a:t>
            </a:r>
          </a:p>
        </p:txBody>
      </p:sp>
      <p:sp>
        <p:nvSpPr>
          <p:cNvPr id="363523" name="Rectangle 3"/>
          <p:cNvSpPr>
            <a:spLocks noGrp="1" noChangeArrowheads="1"/>
          </p:cNvSpPr>
          <p:nvPr>
            <p:ph sz="quarter" idx="1"/>
          </p:nvPr>
        </p:nvSpPr>
        <p:spPr/>
        <p:txBody>
          <a:bodyPr/>
          <a:lstStyle/>
          <a:p>
            <a:r>
              <a:rPr lang="en-US"/>
              <a:t>Exaggerated physiological response</a:t>
            </a:r>
          </a:p>
          <a:p>
            <a:r>
              <a:rPr lang="en-US"/>
              <a:t>Associated with needle placement</a:t>
            </a:r>
          </a:p>
          <a:p>
            <a:r>
              <a:rPr lang="en-US"/>
              <a:t>Associated with catheter placement</a:t>
            </a:r>
          </a:p>
          <a:p>
            <a:r>
              <a:rPr lang="en-US"/>
              <a:t>Associated with medication toxicity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Grp="1" noChangeArrowheads="1"/>
          </p:cNvSpPr>
          <p:nvPr>
            <p:ph type="title"/>
          </p:nvPr>
        </p:nvSpPr>
        <p:spPr/>
        <p:txBody>
          <a:bodyPr/>
          <a:lstStyle/>
          <a:p>
            <a:r>
              <a:rPr lang="en-US"/>
              <a:t>Medical Liability- In General</a:t>
            </a:r>
          </a:p>
        </p:txBody>
      </p:sp>
      <p:sp>
        <p:nvSpPr>
          <p:cNvPr id="364547" name="Rectangle 3"/>
          <p:cNvSpPr>
            <a:spLocks noGrp="1" noChangeArrowheads="1"/>
          </p:cNvSpPr>
          <p:nvPr>
            <p:ph sz="quarter" idx="1"/>
          </p:nvPr>
        </p:nvSpPr>
        <p:spPr/>
        <p:txBody>
          <a:bodyPr/>
          <a:lstStyle/>
          <a:p>
            <a:r>
              <a:rPr lang="en-US"/>
              <a:t>Administration of regional anesthesia constitutes 18% of all claims in the US</a:t>
            </a:r>
          </a:p>
          <a:p>
            <a:r>
              <a:rPr lang="en-US"/>
              <a:t>64% are temporary and non disabling</a:t>
            </a:r>
          </a:p>
          <a:p>
            <a:r>
              <a:rPr lang="en-US"/>
              <a:t>13% involve death</a:t>
            </a:r>
          </a:p>
          <a:p>
            <a:r>
              <a:rPr lang="en-US"/>
              <a:t>10% permanent nerve injury</a:t>
            </a:r>
          </a:p>
          <a:p>
            <a:r>
              <a:rPr lang="en-US"/>
              <a:t>8% brain damage</a:t>
            </a:r>
          </a:p>
          <a:p>
            <a:r>
              <a:rPr lang="en-US"/>
              <a:t>4% are “other”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Grp="1" noChangeArrowheads="1"/>
          </p:cNvSpPr>
          <p:nvPr>
            <p:ph type="title"/>
          </p:nvPr>
        </p:nvSpPr>
        <p:spPr/>
        <p:txBody>
          <a:bodyPr>
            <a:normAutofit fontScale="90000"/>
          </a:bodyPr>
          <a:lstStyle/>
          <a:p>
            <a:r>
              <a:rPr lang="en-US" sz="4000"/>
              <a:t>Medical Liability- Neuraxial Blockade</a:t>
            </a:r>
          </a:p>
        </p:txBody>
      </p:sp>
      <p:sp>
        <p:nvSpPr>
          <p:cNvPr id="365571" name="Rectangle 3"/>
          <p:cNvSpPr>
            <a:spLocks noGrp="1" noChangeArrowheads="1"/>
          </p:cNvSpPr>
          <p:nvPr>
            <p:ph sz="quarter" idx="1"/>
          </p:nvPr>
        </p:nvSpPr>
        <p:spPr/>
        <p:txBody>
          <a:bodyPr/>
          <a:lstStyle/>
          <a:p>
            <a:r>
              <a:rPr lang="en-US"/>
              <a:t>76% of all claims were related to neuraxial blockade</a:t>
            </a:r>
          </a:p>
          <a:p>
            <a:r>
              <a:rPr lang="en-US"/>
              <a:t>Epidural’s comprised 42%</a:t>
            </a:r>
          </a:p>
          <a:p>
            <a:r>
              <a:rPr lang="en-US"/>
              <a:t>Spinal’s comprised 34%</a:t>
            </a:r>
          </a:p>
          <a:p>
            <a:r>
              <a:rPr lang="en-US"/>
              <a:t>Caudal comprised 2%</a:t>
            </a:r>
          </a:p>
          <a:p>
            <a:r>
              <a:rPr lang="en-US"/>
              <a:t>The population most affected is the obstetric population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p:cNvSpPr>
            <a:spLocks noGrp="1" noChangeArrowheads="1"/>
          </p:cNvSpPr>
          <p:nvPr>
            <p:ph type="title"/>
          </p:nvPr>
        </p:nvSpPr>
        <p:spPr/>
        <p:txBody>
          <a:bodyPr>
            <a:normAutofit fontScale="90000"/>
          </a:bodyPr>
          <a:lstStyle/>
          <a:p>
            <a:r>
              <a:rPr lang="en-US" sz="4000"/>
              <a:t>Adverse or Exaggerated Physiological Response Include:</a:t>
            </a:r>
          </a:p>
        </p:txBody>
      </p:sp>
      <p:sp>
        <p:nvSpPr>
          <p:cNvPr id="366595" name="Rectangle 3"/>
          <p:cNvSpPr>
            <a:spLocks noGrp="1" noChangeArrowheads="1"/>
          </p:cNvSpPr>
          <p:nvPr>
            <p:ph sz="quarter" idx="1"/>
          </p:nvPr>
        </p:nvSpPr>
        <p:spPr>
          <a:xfrm>
            <a:off x="533400" y="2327275"/>
            <a:ext cx="8229600" cy="4530725"/>
          </a:xfrm>
        </p:spPr>
        <p:txBody>
          <a:bodyPr/>
          <a:lstStyle/>
          <a:p>
            <a:r>
              <a:rPr lang="en-US"/>
              <a:t>High neural blockade</a:t>
            </a:r>
          </a:p>
          <a:p>
            <a:r>
              <a:rPr lang="en-US"/>
              <a:t>Cardiac arrest</a:t>
            </a:r>
          </a:p>
          <a:p>
            <a:r>
              <a:rPr lang="en-US"/>
              <a:t>Urinary retention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p:txBody>
          <a:bodyPr>
            <a:normAutofit fontScale="90000"/>
          </a:bodyPr>
          <a:lstStyle/>
          <a:p>
            <a:r>
              <a:rPr lang="en-US" sz="4000"/>
              <a:t>Adverse or Exaggerated Physiological Response</a:t>
            </a:r>
          </a:p>
        </p:txBody>
      </p:sp>
      <p:sp>
        <p:nvSpPr>
          <p:cNvPr id="367619" name="Rectangle 3"/>
          <p:cNvSpPr>
            <a:spLocks noGrp="1" noChangeArrowheads="1"/>
          </p:cNvSpPr>
          <p:nvPr>
            <p:ph sz="quarter" idx="1"/>
          </p:nvPr>
        </p:nvSpPr>
        <p:spPr/>
        <p:txBody>
          <a:bodyPr/>
          <a:lstStyle/>
          <a:p>
            <a:r>
              <a:rPr lang="en-US"/>
              <a:t>This category is an extension of “normal” physiologic manifestations.</a:t>
            </a:r>
          </a:p>
          <a:p>
            <a:r>
              <a:rPr lang="en-US"/>
              <a:t>The main point is vigilance and early treatment.  Treat hypotension early and do not let it progress to cardiac arrest.</a:t>
            </a:r>
          </a:p>
          <a:p>
            <a:r>
              <a:rPr lang="en-US"/>
              <a:t>Knowledge, preparation, and anticipation can help reduce adverse or exaggerated physiological responses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Grp="1" noChangeArrowheads="1"/>
          </p:cNvSpPr>
          <p:nvPr>
            <p:ph type="title"/>
          </p:nvPr>
        </p:nvSpPr>
        <p:spPr/>
        <p:txBody>
          <a:bodyPr/>
          <a:lstStyle/>
          <a:p>
            <a:r>
              <a:rPr lang="en-US"/>
              <a:t>High Neural Blockade</a:t>
            </a:r>
          </a:p>
        </p:txBody>
      </p:sp>
      <p:sp>
        <p:nvSpPr>
          <p:cNvPr id="368643" name="Rectangle 3"/>
          <p:cNvSpPr>
            <a:spLocks noGrp="1" noChangeArrowheads="1"/>
          </p:cNvSpPr>
          <p:nvPr>
            <p:ph sz="quarter" idx="1"/>
          </p:nvPr>
        </p:nvSpPr>
        <p:spPr>
          <a:xfrm>
            <a:off x="457200" y="2590800"/>
            <a:ext cx="8229600" cy="4530725"/>
          </a:xfrm>
        </p:spPr>
        <p:txBody>
          <a:bodyPr/>
          <a:lstStyle/>
          <a:p>
            <a:r>
              <a:rPr lang="en-US"/>
              <a:t>Can occur with either spinal or epidural techniques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Grp="1" noChangeArrowheads="1"/>
          </p:cNvSpPr>
          <p:nvPr>
            <p:ph type="title"/>
          </p:nvPr>
        </p:nvSpPr>
        <p:spPr/>
        <p:txBody>
          <a:bodyPr/>
          <a:lstStyle/>
          <a:p>
            <a:r>
              <a:rPr lang="en-US"/>
              <a:t>High Neural Blockade Causes</a:t>
            </a:r>
          </a:p>
        </p:txBody>
      </p:sp>
      <p:sp>
        <p:nvSpPr>
          <p:cNvPr id="369667" name="Rectangle 3"/>
          <p:cNvSpPr>
            <a:spLocks noGrp="1" noChangeArrowheads="1"/>
          </p:cNvSpPr>
          <p:nvPr>
            <p:ph sz="quarter" idx="1"/>
          </p:nvPr>
        </p:nvSpPr>
        <p:spPr/>
        <p:txBody>
          <a:bodyPr/>
          <a:lstStyle/>
          <a:p>
            <a:r>
              <a:rPr lang="en-US"/>
              <a:t>Excessive doses of local anesthetic are administered</a:t>
            </a:r>
          </a:p>
          <a:p>
            <a:r>
              <a:rPr lang="en-US"/>
              <a:t>Failure to reduce dose in patients susceptible to excessive spread (i.e. the elderly, pregnant, obese, or short patients)</a:t>
            </a:r>
          </a:p>
          <a:p>
            <a:r>
              <a:rPr lang="en-US"/>
              <a:t>Unusual sensitivity</a:t>
            </a:r>
          </a:p>
          <a:p>
            <a:r>
              <a:rPr lang="en-US"/>
              <a:t>Unusual excessive spread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Grp="1" noChangeArrowheads="1"/>
          </p:cNvSpPr>
          <p:nvPr>
            <p:ph type="title"/>
          </p:nvPr>
        </p:nvSpPr>
        <p:spPr/>
        <p:txBody>
          <a:bodyPr/>
          <a:lstStyle/>
          <a:p>
            <a:r>
              <a:rPr lang="en-US"/>
              <a:t>High Neural Blockade</a:t>
            </a:r>
          </a:p>
        </p:txBody>
      </p:sp>
      <p:sp>
        <p:nvSpPr>
          <p:cNvPr id="370691" name="Rectangle 3"/>
          <p:cNvSpPr>
            <a:spLocks noGrp="1" noChangeArrowheads="1"/>
          </p:cNvSpPr>
          <p:nvPr>
            <p:ph sz="quarter" idx="1"/>
          </p:nvPr>
        </p:nvSpPr>
        <p:spPr/>
        <p:txBody>
          <a:bodyPr/>
          <a:lstStyle/>
          <a:p>
            <a:r>
              <a:rPr lang="en-US" sz="2800"/>
              <a:t>Constant monitoring of the patients vital signs and block level are imperative </a:t>
            </a:r>
          </a:p>
          <a:p>
            <a:r>
              <a:rPr lang="en-US" sz="2800"/>
              <a:t>Use of alcohol wipes (to assess cold sensation) and/or pinprick test will help</a:t>
            </a:r>
          </a:p>
          <a:p>
            <a:r>
              <a:rPr lang="en-US" sz="2800"/>
              <a:t>Incremental dosing is important with an epidural</a:t>
            </a:r>
          </a:p>
          <a:p>
            <a:r>
              <a:rPr lang="en-US" sz="2800"/>
              <a:t>With hyperbaric techniques you can change the patients position to slow down the cephalad spread (i.e. reverse Trendelenberg)</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2"/>
          <p:cNvSpPr>
            <a:spLocks noGrp="1" noChangeArrowheads="1"/>
          </p:cNvSpPr>
          <p:nvPr>
            <p:ph type="title"/>
          </p:nvPr>
        </p:nvSpPr>
        <p:spPr/>
        <p:txBody>
          <a:bodyPr/>
          <a:lstStyle/>
          <a:p>
            <a:r>
              <a:rPr lang="en-US" sz="4000"/>
              <a:t>High Neural Blockade-Prevention</a:t>
            </a:r>
          </a:p>
        </p:txBody>
      </p:sp>
      <p:sp>
        <p:nvSpPr>
          <p:cNvPr id="371715" name="Rectangle 3"/>
          <p:cNvSpPr>
            <a:spLocks noGrp="1" noChangeArrowheads="1"/>
          </p:cNvSpPr>
          <p:nvPr>
            <p:ph sz="quarter" idx="1"/>
          </p:nvPr>
        </p:nvSpPr>
        <p:spPr/>
        <p:txBody>
          <a:bodyPr/>
          <a:lstStyle/>
          <a:p>
            <a:r>
              <a:rPr lang="en-US"/>
              <a:t>Careful consideration in dosing your block</a:t>
            </a:r>
          </a:p>
          <a:p>
            <a:r>
              <a:rPr lang="en-US"/>
              <a:t>Anticipation of potential complications</a:t>
            </a:r>
          </a:p>
          <a:p>
            <a:r>
              <a:rPr lang="en-US"/>
              <a:t>Plan of action if complications occur</a:t>
            </a:r>
          </a:p>
          <a:p>
            <a:r>
              <a:rPr lang="en-US"/>
              <a:t>Continual monitoring of the patient as the block progresses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Grp="1" noChangeArrowheads="1"/>
          </p:cNvSpPr>
          <p:nvPr>
            <p:ph type="title"/>
          </p:nvPr>
        </p:nvSpPr>
        <p:spPr/>
        <p:txBody>
          <a:bodyPr>
            <a:normAutofit fontScale="90000"/>
          </a:bodyPr>
          <a:lstStyle/>
          <a:p>
            <a:r>
              <a:rPr lang="en-US" sz="4000"/>
              <a:t>High Neural Blockade- Initial Symptoms</a:t>
            </a:r>
          </a:p>
        </p:txBody>
      </p:sp>
      <p:sp>
        <p:nvSpPr>
          <p:cNvPr id="372739" name="Rectangle 3"/>
          <p:cNvSpPr>
            <a:spLocks noGrp="1" noChangeArrowheads="1"/>
          </p:cNvSpPr>
          <p:nvPr>
            <p:ph sz="quarter" idx="1"/>
          </p:nvPr>
        </p:nvSpPr>
        <p:spPr/>
        <p:txBody>
          <a:bodyPr/>
          <a:lstStyle/>
          <a:p>
            <a:r>
              <a:rPr lang="en-US" dirty="0"/>
              <a:t>Dyspnea</a:t>
            </a:r>
          </a:p>
          <a:p>
            <a:r>
              <a:rPr lang="en-US" dirty="0"/>
              <a:t>Numbness and tingling of the upper extremities (i.e. fingers)</a:t>
            </a:r>
          </a:p>
          <a:p>
            <a:r>
              <a:rPr lang="en-US" dirty="0"/>
              <a:t>Nausea generally precedes hypotension due to hypoperfusion of the </a:t>
            </a:r>
            <a:r>
              <a:rPr lang="en-US" dirty="0" smtClean="0"/>
              <a:t>chemoreceptor trigger zone</a:t>
            </a:r>
            <a:endParaRPr lang="en-US" dirty="0"/>
          </a:p>
          <a:p>
            <a:r>
              <a:rPr lang="en-US" dirty="0"/>
              <a:t>Mild to moderate hypotension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Grp="1" noChangeArrowheads="1"/>
          </p:cNvSpPr>
          <p:nvPr>
            <p:ph type="title"/>
          </p:nvPr>
        </p:nvSpPr>
        <p:spPr/>
        <p:txBody>
          <a:bodyPr>
            <a:normAutofit fontScale="90000"/>
          </a:bodyPr>
          <a:lstStyle/>
          <a:p>
            <a:r>
              <a:rPr lang="en-US" sz="4000"/>
              <a:t>High Neural Blockade- Initial Treatment</a:t>
            </a:r>
          </a:p>
        </p:txBody>
      </p:sp>
      <p:sp>
        <p:nvSpPr>
          <p:cNvPr id="373763" name="Rectangle 3"/>
          <p:cNvSpPr>
            <a:spLocks noGrp="1" noChangeArrowheads="1"/>
          </p:cNvSpPr>
          <p:nvPr>
            <p:ph sz="quarter" idx="1"/>
          </p:nvPr>
        </p:nvSpPr>
        <p:spPr/>
        <p:txBody>
          <a:bodyPr/>
          <a:lstStyle/>
          <a:p>
            <a:r>
              <a:rPr lang="en-US"/>
              <a:t>Change position with hyperbaric technique</a:t>
            </a:r>
          </a:p>
          <a:p>
            <a:r>
              <a:rPr lang="en-US"/>
              <a:t>Stop the administration of local anesthetics with an epidural technique</a:t>
            </a:r>
          </a:p>
          <a:p>
            <a:r>
              <a:rPr lang="en-US"/>
              <a:t>Supplemental oxygen</a:t>
            </a:r>
          </a:p>
          <a:p>
            <a:r>
              <a:rPr lang="en-US"/>
              <a:t>Open up the IV fluids</a:t>
            </a:r>
          </a:p>
          <a:p>
            <a:r>
              <a:rPr lang="en-US"/>
              <a:t>Treat hypotension with ephedrine or phenylephrine</a:t>
            </a:r>
          </a:p>
          <a:p>
            <a:r>
              <a:rPr lang="en-US"/>
              <a:t>Treat bradycardia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Grp="1" noChangeArrowheads="1"/>
          </p:cNvSpPr>
          <p:nvPr>
            <p:ph type="title"/>
          </p:nvPr>
        </p:nvSpPr>
        <p:spPr/>
        <p:txBody>
          <a:bodyPr>
            <a:normAutofit fontScale="90000"/>
          </a:bodyPr>
          <a:lstStyle/>
          <a:p>
            <a:r>
              <a:rPr lang="en-US" sz="4000"/>
              <a:t>High Neural Blockade- Initial Treatment</a:t>
            </a:r>
          </a:p>
        </p:txBody>
      </p:sp>
      <p:sp>
        <p:nvSpPr>
          <p:cNvPr id="374787" name="Rectangle 3"/>
          <p:cNvSpPr>
            <a:spLocks noGrp="1" noChangeArrowheads="1"/>
          </p:cNvSpPr>
          <p:nvPr>
            <p:ph sz="quarter" idx="1"/>
          </p:nvPr>
        </p:nvSpPr>
        <p:spPr/>
        <p:txBody>
          <a:bodyPr/>
          <a:lstStyle/>
          <a:p>
            <a:pPr>
              <a:lnSpc>
                <a:spcPct val="90000"/>
              </a:lnSpc>
            </a:pPr>
            <a:r>
              <a:rPr lang="en-US" sz="2800"/>
              <a:t>Choose your vasopressor carefully.</a:t>
            </a:r>
          </a:p>
          <a:p>
            <a:pPr>
              <a:lnSpc>
                <a:spcPct val="90000"/>
              </a:lnSpc>
            </a:pPr>
            <a:r>
              <a:rPr lang="en-US" sz="2800"/>
              <a:t>If patient is hypotensive and bradycardic then ephedrine would be indicated</a:t>
            </a:r>
          </a:p>
          <a:p>
            <a:pPr>
              <a:lnSpc>
                <a:spcPct val="90000"/>
              </a:lnSpc>
            </a:pPr>
            <a:r>
              <a:rPr lang="en-US" sz="2800"/>
              <a:t>Ephedrine will increase heart rate as well as constrict blood vessels</a:t>
            </a:r>
          </a:p>
          <a:p>
            <a:pPr>
              <a:lnSpc>
                <a:spcPct val="90000"/>
              </a:lnSpc>
            </a:pPr>
            <a:r>
              <a:rPr lang="en-US" sz="2800"/>
              <a:t>Phenylephrine can result in reflex bradycardia as it constricts blood vessels</a:t>
            </a:r>
          </a:p>
          <a:p>
            <a:pPr>
              <a:lnSpc>
                <a:spcPct val="90000"/>
              </a:lnSpc>
            </a:pPr>
            <a:r>
              <a:rPr lang="en-US" sz="2800"/>
              <a:t>If patient is hypotensive and tachycardic or normal in respect to heart rate then phenylephrine may be indicated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a:spLocks noGrp="1" noChangeArrowheads="1"/>
          </p:cNvSpPr>
          <p:nvPr>
            <p:ph type="title"/>
          </p:nvPr>
        </p:nvSpPr>
        <p:spPr/>
        <p:txBody>
          <a:bodyPr>
            <a:normAutofit fontScale="90000"/>
          </a:bodyPr>
          <a:lstStyle/>
          <a:p>
            <a:r>
              <a:rPr lang="en-US" sz="4000"/>
              <a:t>High Neural Blockade- Initial Treatment</a:t>
            </a:r>
          </a:p>
        </p:txBody>
      </p:sp>
      <p:sp>
        <p:nvSpPr>
          <p:cNvPr id="375811" name="Rectangle 3"/>
          <p:cNvSpPr>
            <a:spLocks noGrp="1" noChangeArrowheads="1"/>
          </p:cNvSpPr>
          <p:nvPr>
            <p:ph sz="quarter" idx="1"/>
          </p:nvPr>
        </p:nvSpPr>
        <p:spPr/>
        <p:txBody>
          <a:bodyPr/>
          <a:lstStyle/>
          <a:p>
            <a:r>
              <a:rPr lang="en-US"/>
              <a:t>Refractory hypotension and/or hypotension should be treated rapidly with 5-10 mcg of epinephrine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Grp="1" noChangeArrowheads="1"/>
          </p:cNvSpPr>
          <p:nvPr>
            <p:ph type="title"/>
          </p:nvPr>
        </p:nvSpPr>
        <p:spPr/>
        <p:txBody>
          <a:bodyPr>
            <a:noAutofit/>
          </a:bodyPr>
          <a:lstStyle/>
          <a:p>
            <a:r>
              <a:rPr lang="en-US" sz="3200" dirty="0"/>
              <a:t>High Neural Blockade- Spread to Cervical Dermatomes Signs and Symptoms May Include:</a:t>
            </a:r>
          </a:p>
        </p:txBody>
      </p:sp>
      <p:sp>
        <p:nvSpPr>
          <p:cNvPr id="376835" name="Rectangle 3"/>
          <p:cNvSpPr>
            <a:spLocks noGrp="1" noChangeArrowheads="1"/>
          </p:cNvSpPr>
          <p:nvPr>
            <p:ph sz="quarter" idx="1"/>
          </p:nvPr>
        </p:nvSpPr>
        <p:spPr>
          <a:xfrm>
            <a:off x="457200" y="2327275"/>
            <a:ext cx="8229600" cy="4530725"/>
          </a:xfrm>
        </p:spPr>
        <p:txBody>
          <a:bodyPr/>
          <a:lstStyle/>
          <a:p>
            <a:r>
              <a:rPr lang="en-US"/>
              <a:t>Severe hypotension</a:t>
            </a:r>
          </a:p>
          <a:p>
            <a:r>
              <a:rPr lang="en-US"/>
              <a:t>Bradycardia</a:t>
            </a:r>
          </a:p>
          <a:p>
            <a:r>
              <a:rPr lang="en-US"/>
              <a:t>Respiratory insufficiency including apnea</a:t>
            </a:r>
          </a:p>
          <a:p>
            <a:r>
              <a:rPr lang="en-US"/>
              <a:t>Unconsciousness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p:txBody>
          <a:bodyPr>
            <a:normAutofit fontScale="90000"/>
          </a:bodyPr>
          <a:lstStyle/>
          <a:p>
            <a:r>
              <a:rPr lang="en-US" sz="4000"/>
              <a:t>High Neural Blockade- Cervical Dermatomes Treatment</a:t>
            </a:r>
          </a:p>
        </p:txBody>
      </p:sp>
      <p:sp>
        <p:nvSpPr>
          <p:cNvPr id="377859" name="Rectangle 3"/>
          <p:cNvSpPr>
            <a:spLocks noGrp="1" noChangeArrowheads="1"/>
          </p:cNvSpPr>
          <p:nvPr>
            <p:ph sz="quarter" idx="1"/>
          </p:nvPr>
        </p:nvSpPr>
        <p:spPr/>
        <p:txBody>
          <a:bodyPr/>
          <a:lstStyle/>
          <a:p>
            <a:r>
              <a:rPr lang="en-US" sz="2800"/>
              <a:t>The A,B,C’s</a:t>
            </a:r>
          </a:p>
          <a:p>
            <a:r>
              <a:rPr lang="en-US" sz="2800"/>
              <a:t>Airway and breathing- supplemental oxygen, maintain a patent airway, intubation, mechanical ventilation</a:t>
            </a:r>
          </a:p>
          <a:p>
            <a:r>
              <a:rPr lang="en-US" sz="2800"/>
              <a:t>Circulation- aggressive intravenous fluid administration, ephedrine, phenylephrine, epinephrine</a:t>
            </a:r>
          </a:p>
          <a:p>
            <a:r>
              <a:rPr lang="en-US" sz="2800"/>
              <a:t>Bradycardia should be treated with atropine</a:t>
            </a:r>
          </a:p>
          <a:p>
            <a:r>
              <a:rPr lang="en-US" sz="2800"/>
              <a:t>Dopamine infusions may help</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p:txBody>
          <a:bodyPr>
            <a:normAutofit fontScale="90000"/>
          </a:bodyPr>
          <a:lstStyle/>
          <a:p>
            <a:r>
              <a:rPr lang="en-US" sz="4000"/>
              <a:t>High Neural Blockade- Cervical Dermatomes Treatment</a:t>
            </a:r>
          </a:p>
        </p:txBody>
      </p:sp>
      <p:sp>
        <p:nvSpPr>
          <p:cNvPr id="378883" name="Rectangle 3"/>
          <p:cNvSpPr>
            <a:spLocks noGrp="1" noChangeArrowheads="1"/>
          </p:cNvSpPr>
          <p:nvPr>
            <p:ph sz="quarter" idx="1"/>
          </p:nvPr>
        </p:nvSpPr>
        <p:spPr/>
        <p:txBody>
          <a:bodyPr/>
          <a:lstStyle/>
          <a:p>
            <a:r>
              <a:rPr lang="en-US" sz="2800"/>
              <a:t>Early and aggressive treatment may help avoid a cardiac arrest!</a:t>
            </a:r>
          </a:p>
          <a:p>
            <a:r>
              <a:rPr lang="en-US" sz="2800"/>
              <a:t>Once patient has been stabilized and successfully treated the decision to proceed is based on individual circumstances</a:t>
            </a:r>
          </a:p>
          <a:p>
            <a:r>
              <a:rPr lang="en-US" sz="2800"/>
              <a:t>Considerations include time spent hypotensive, indications of myocardial ischemia, etc.</a:t>
            </a:r>
          </a:p>
          <a:p>
            <a:r>
              <a:rPr lang="en-US" sz="2800"/>
              <a:t>The respiratory compromise associated with high neural blockade are often transient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8" name="Rectangle 4"/>
          <p:cNvSpPr>
            <a:spLocks noGrp="1" noChangeArrowheads="1"/>
          </p:cNvSpPr>
          <p:nvPr>
            <p:ph type="title"/>
          </p:nvPr>
        </p:nvSpPr>
        <p:spPr/>
        <p:txBody>
          <a:bodyPr>
            <a:normAutofit fontScale="90000"/>
          </a:bodyPr>
          <a:lstStyle/>
          <a:p>
            <a:r>
              <a:rPr lang="en-US" sz="4000"/>
              <a:t>Cardiac Arrest Due to Neuraxial Blockade</a:t>
            </a:r>
          </a:p>
        </p:txBody>
      </p:sp>
      <p:sp>
        <p:nvSpPr>
          <p:cNvPr id="4" name="Content Placeholder 3"/>
          <p:cNvSpPr>
            <a:spLocks noGrp="1"/>
          </p:cNvSpPr>
          <p:nvPr>
            <p:ph sz="quarter" idx="1"/>
          </p:nvPr>
        </p:nvSpPr>
        <p:spPr/>
        <p:txBody>
          <a:bodyPr/>
          <a:lstStyle/>
          <a:p>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p:cNvSpPr>
            <a:spLocks noGrp="1" noChangeArrowheads="1"/>
          </p:cNvSpPr>
          <p:nvPr>
            <p:ph type="title"/>
          </p:nvPr>
        </p:nvSpPr>
        <p:spPr/>
        <p:txBody>
          <a:bodyPr>
            <a:normAutofit fontScale="90000"/>
          </a:bodyPr>
          <a:lstStyle/>
          <a:p>
            <a:r>
              <a:rPr lang="en-US" sz="4000"/>
              <a:t>Cardiac Arrest Due to Neuraxial Blockade</a:t>
            </a:r>
          </a:p>
        </p:txBody>
      </p:sp>
      <p:sp>
        <p:nvSpPr>
          <p:cNvPr id="382979" name="Rectangle 3"/>
          <p:cNvSpPr>
            <a:spLocks noGrp="1" noChangeArrowheads="1"/>
          </p:cNvSpPr>
          <p:nvPr>
            <p:ph sz="quarter" idx="1"/>
          </p:nvPr>
        </p:nvSpPr>
        <p:spPr/>
        <p:txBody>
          <a:bodyPr/>
          <a:lstStyle/>
          <a:p>
            <a:r>
              <a:rPr lang="en-US"/>
              <a:t>Cardiac arrest can occur with either epidural or spinal anesthesia</a:t>
            </a:r>
          </a:p>
          <a:p>
            <a:r>
              <a:rPr lang="en-US"/>
              <a:t>More common with spinal anesthesia and the incidence may be as high as 1:1,500</a:t>
            </a:r>
          </a:p>
          <a:p>
            <a:r>
              <a:rPr lang="en-US"/>
              <a:t>Usually preceded by bradycardia</a:t>
            </a:r>
          </a:p>
          <a:p>
            <a:r>
              <a:rPr lang="en-US"/>
              <a:t>Can easily occur in the young and healthy</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Grp="1" noChangeArrowheads="1"/>
          </p:cNvSpPr>
          <p:nvPr>
            <p:ph type="title"/>
          </p:nvPr>
        </p:nvSpPr>
        <p:spPr/>
        <p:txBody>
          <a:bodyPr>
            <a:normAutofit fontScale="90000"/>
          </a:bodyPr>
          <a:lstStyle/>
          <a:p>
            <a:r>
              <a:rPr lang="en-US" sz="4000"/>
              <a:t>Cardiac Arrest Due to Neuraxial Blockade- Keys to Prevention</a:t>
            </a:r>
          </a:p>
        </p:txBody>
      </p:sp>
      <p:sp>
        <p:nvSpPr>
          <p:cNvPr id="384003" name="Rectangle 3"/>
          <p:cNvSpPr>
            <a:spLocks noGrp="1" noChangeArrowheads="1"/>
          </p:cNvSpPr>
          <p:nvPr>
            <p:ph sz="quarter" idx="1"/>
          </p:nvPr>
        </p:nvSpPr>
        <p:spPr/>
        <p:txBody>
          <a:bodyPr/>
          <a:lstStyle/>
          <a:p>
            <a:pPr>
              <a:lnSpc>
                <a:spcPct val="90000"/>
              </a:lnSpc>
            </a:pPr>
            <a:r>
              <a:rPr lang="en-US" sz="2400"/>
              <a:t>Appropriate hydration (i.e. 1 liter to an average sized adult)- must be administered within approximately 15 minutes since the majority of crystalloid solution will leave the intravascular space</a:t>
            </a:r>
          </a:p>
          <a:p>
            <a:pPr>
              <a:lnSpc>
                <a:spcPct val="90000"/>
              </a:lnSpc>
            </a:pPr>
            <a:r>
              <a:rPr lang="en-US" sz="2400"/>
              <a:t>Aggressively treat bradycardia, atropine, ephedrine, epinephrine</a:t>
            </a:r>
          </a:p>
          <a:p>
            <a:pPr>
              <a:lnSpc>
                <a:spcPct val="90000"/>
              </a:lnSpc>
            </a:pPr>
            <a:r>
              <a:rPr lang="en-US" sz="2400"/>
              <a:t>Do not be fooled by the 26 year old marathon runner- patients with a slow heart rate and high vagal tone are at risk for cardiac arrest during spinal anesthesia</a:t>
            </a:r>
          </a:p>
          <a:p>
            <a:pPr>
              <a:lnSpc>
                <a:spcPct val="90000"/>
              </a:lnSpc>
            </a:pPr>
            <a:r>
              <a:rPr lang="en-US" sz="2400"/>
              <a:t>Total sympathectomy with unopposed vagal stimulation</a:t>
            </a:r>
          </a:p>
          <a:p>
            <a:pPr>
              <a:lnSpc>
                <a:spcPct val="90000"/>
              </a:lnSpc>
            </a:pPr>
            <a:r>
              <a:rPr lang="en-US" sz="2400"/>
              <a:t>Error on the conservative and treat the patient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noChangeArrowheads="1"/>
          </p:cNvSpPr>
          <p:nvPr>
            <p:ph type="title"/>
          </p:nvPr>
        </p:nvSpPr>
        <p:spPr/>
        <p:txBody>
          <a:bodyPr>
            <a:normAutofit fontScale="90000"/>
          </a:bodyPr>
          <a:lstStyle/>
          <a:p>
            <a:r>
              <a:rPr lang="en-US" sz="4000"/>
              <a:t>Cardiac Arrest Due to Neuraxial Blockade- Risk Factors</a:t>
            </a:r>
          </a:p>
        </p:txBody>
      </p:sp>
      <p:sp>
        <p:nvSpPr>
          <p:cNvPr id="385027" name="Rectangle 3"/>
          <p:cNvSpPr>
            <a:spLocks noGrp="1" noChangeArrowheads="1"/>
          </p:cNvSpPr>
          <p:nvPr>
            <p:ph sz="quarter" idx="1"/>
          </p:nvPr>
        </p:nvSpPr>
        <p:spPr>
          <a:xfrm>
            <a:off x="533400" y="2327275"/>
            <a:ext cx="8229600" cy="4530725"/>
          </a:xfrm>
        </p:spPr>
        <p:txBody>
          <a:bodyPr/>
          <a:lstStyle/>
          <a:p>
            <a:r>
              <a:rPr lang="en-US"/>
              <a:t>Baseline heart rate &lt; 60 bpm</a:t>
            </a:r>
          </a:p>
          <a:p>
            <a:r>
              <a:rPr lang="en-US"/>
              <a:t>ASA class I</a:t>
            </a:r>
          </a:p>
          <a:p>
            <a:r>
              <a:rPr lang="en-US"/>
              <a:t>Use of Beta Blockers</a:t>
            </a:r>
          </a:p>
          <a:p>
            <a:r>
              <a:rPr lang="en-US"/>
              <a:t>Sensory level &gt; T6</a:t>
            </a:r>
          </a:p>
          <a:p>
            <a:r>
              <a:rPr lang="en-US"/>
              <a:t>Prolonged P-R interval</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2" name="Rectangle 4"/>
          <p:cNvSpPr>
            <a:spLocks noGrp="1" noChangeArrowheads="1"/>
          </p:cNvSpPr>
          <p:nvPr>
            <p:ph type="title"/>
          </p:nvPr>
        </p:nvSpPr>
        <p:spPr/>
        <p:txBody>
          <a:bodyPr/>
          <a:lstStyle/>
          <a:p>
            <a:r>
              <a:rPr lang="en-US"/>
              <a:t>Urinary Retention</a:t>
            </a:r>
          </a:p>
        </p:txBody>
      </p:sp>
      <p:sp>
        <p:nvSpPr>
          <p:cNvPr id="4" name="Content Placeholder 3"/>
          <p:cNvSpPr>
            <a:spLocks noGrp="1"/>
          </p:cNvSpPr>
          <p:nvPr>
            <p:ph sz="quarter" idx="1"/>
          </p:nvPr>
        </p:nvSpPr>
        <p:spPr/>
        <p:txBody>
          <a:bodyP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2"/>
          <p:cNvSpPr>
            <a:spLocks noGrp="1" noChangeArrowheads="1"/>
          </p:cNvSpPr>
          <p:nvPr>
            <p:ph type="title"/>
          </p:nvPr>
        </p:nvSpPr>
        <p:spPr/>
        <p:txBody>
          <a:bodyPr/>
          <a:lstStyle/>
          <a:p>
            <a:r>
              <a:rPr lang="en-US"/>
              <a:t>Urinary Retention</a:t>
            </a:r>
          </a:p>
        </p:txBody>
      </p:sp>
      <p:sp>
        <p:nvSpPr>
          <p:cNvPr id="389123" name="Rectangle 3"/>
          <p:cNvSpPr>
            <a:spLocks noGrp="1" noChangeArrowheads="1"/>
          </p:cNvSpPr>
          <p:nvPr>
            <p:ph sz="quarter" idx="1"/>
          </p:nvPr>
        </p:nvSpPr>
        <p:spPr/>
        <p:txBody>
          <a:bodyPr/>
          <a:lstStyle/>
          <a:p>
            <a:r>
              <a:rPr lang="en-US" dirty="0"/>
              <a:t>Due to blockade of S2-S4</a:t>
            </a:r>
          </a:p>
          <a:p>
            <a:r>
              <a:rPr lang="en-US" dirty="0"/>
              <a:t>Leads to a decrease in bladder tone and inhibition of normal voiding reflex</a:t>
            </a:r>
          </a:p>
          <a:p>
            <a:r>
              <a:rPr lang="en-US" dirty="0"/>
              <a:t>Neuraxial opioids may contribute to urinary retention</a:t>
            </a:r>
          </a:p>
          <a:p>
            <a:r>
              <a:rPr lang="en-US" dirty="0"/>
              <a:t>More common in elderly men and those with a history of </a:t>
            </a:r>
            <a:r>
              <a:rPr lang="en-US" dirty="0" smtClean="0"/>
              <a:t>benign prostatic hypertrophy</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Grp="1" noChangeArrowheads="1"/>
          </p:cNvSpPr>
          <p:nvPr>
            <p:ph type="title"/>
          </p:nvPr>
        </p:nvSpPr>
        <p:spPr/>
        <p:txBody>
          <a:bodyPr/>
          <a:lstStyle/>
          <a:p>
            <a:r>
              <a:rPr lang="en-US"/>
              <a:t>Urinary Retention</a:t>
            </a:r>
          </a:p>
        </p:txBody>
      </p:sp>
      <p:sp>
        <p:nvSpPr>
          <p:cNvPr id="390147" name="Rectangle 3"/>
          <p:cNvSpPr>
            <a:spLocks noGrp="1" noChangeArrowheads="1"/>
          </p:cNvSpPr>
          <p:nvPr>
            <p:ph sz="quarter" idx="1"/>
          </p:nvPr>
        </p:nvSpPr>
        <p:spPr/>
        <p:txBody>
          <a:bodyPr/>
          <a:lstStyle/>
          <a:p>
            <a:r>
              <a:rPr lang="en-US"/>
              <a:t>Urinary catheterizes should be provided for patients undergoing moderate to lengthy procedures</a:t>
            </a:r>
          </a:p>
          <a:p>
            <a:r>
              <a:rPr lang="en-US"/>
              <a:t>Postoperative assessment is important to detect urinary retention</a:t>
            </a:r>
          </a:p>
          <a:p>
            <a:r>
              <a:rPr lang="en-US"/>
              <a:t>Prolonged urinary retention may be a sign of serious neurological injury</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ChangeArrowheads="1"/>
          </p:cNvSpPr>
          <p:nvPr>
            <p:ph type="title"/>
          </p:nvPr>
        </p:nvSpPr>
        <p:spPr/>
        <p:txBody>
          <a:bodyPr>
            <a:normAutofit fontScale="90000"/>
          </a:bodyPr>
          <a:lstStyle/>
          <a:p>
            <a:r>
              <a:rPr lang="en-US" sz="4000"/>
              <a:t>Complications Associated with Needle Placement or Catheter Insertion</a:t>
            </a:r>
          </a:p>
        </p:txBody>
      </p:sp>
      <p:sp>
        <p:nvSpPr>
          <p:cNvPr id="391171" name="Rectangle 3"/>
          <p:cNvSpPr>
            <a:spLocks noGrp="1" noChangeArrowheads="1"/>
          </p:cNvSpPr>
          <p:nvPr>
            <p:ph sz="quarter" idx="1"/>
          </p:nvPr>
        </p:nvSpPr>
        <p:spPr>
          <a:xfrm>
            <a:off x="457200" y="1981200"/>
            <a:ext cx="8229600" cy="4530725"/>
          </a:xfrm>
        </p:spPr>
        <p:txBody>
          <a:bodyPr>
            <a:normAutofit lnSpcReduction="10000"/>
          </a:bodyPr>
          <a:lstStyle/>
          <a:p>
            <a:pPr>
              <a:lnSpc>
                <a:spcPct val="90000"/>
              </a:lnSpc>
            </a:pPr>
            <a:r>
              <a:rPr lang="en-US" sz="2400"/>
              <a:t>Inadequate anesthesia or analgesia</a:t>
            </a:r>
          </a:p>
          <a:p>
            <a:pPr>
              <a:lnSpc>
                <a:spcPct val="90000"/>
              </a:lnSpc>
            </a:pPr>
            <a:r>
              <a:rPr lang="en-US" sz="2400"/>
              <a:t>Inadvertent intravascular injection</a:t>
            </a:r>
          </a:p>
          <a:p>
            <a:pPr>
              <a:lnSpc>
                <a:spcPct val="90000"/>
              </a:lnSpc>
            </a:pPr>
            <a:r>
              <a:rPr lang="en-US" sz="2400"/>
              <a:t>Total spinal</a:t>
            </a:r>
          </a:p>
          <a:p>
            <a:pPr>
              <a:lnSpc>
                <a:spcPct val="90000"/>
              </a:lnSpc>
            </a:pPr>
            <a:r>
              <a:rPr lang="en-US" sz="2400"/>
              <a:t>Subdural injection</a:t>
            </a:r>
          </a:p>
          <a:p>
            <a:pPr>
              <a:lnSpc>
                <a:spcPct val="90000"/>
              </a:lnSpc>
            </a:pPr>
            <a:r>
              <a:rPr lang="en-US" sz="2400"/>
              <a:t>Backache</a:t>
            </a:r>
          </a:p>
          <a:p>
            <a:pPr>
              <a:lnSpc>
                <a:spcPct val="90000"/>
              </a:lnSpc>
            </a:pPr>
            <a:r>
              <a:rPr lang="en-US" sz="2400"/>
              <a:t>Postdural puncture headache</a:t>
            </a:r>
          </a:p>
          <a:p>
            <a:pPr>
              <a:lnSpc>
                <a:spcPct val="90000"/>
              </a:lnSpc>
            </a:pPr>
            <a:r>
              <a:rPr lang="en-US" sz="2400"/>
              <a:t>Neurological injury</a:t>
            </a:r>
          </a:p>
          <a:p>
            <a:pPr>
              <a:lnSpc>
                <a:spcPct val="90000"/>
              </a:lnSpc>
            </a:pPr>
            <a:r>
              <a:rPr lang="en-US" sz="2400"/>
              <a:t>Spinal or epidural hematoma</a:t>
            </a:r>
          </a:p>
          <a:p>
            <a:pPr>
              <a:lnSpc>
                <a:spcPct val="90000"/>
              </a:lnSpc>
            </a:pPr>
            <a:r>
              <a:rPr lang="en-US" sz="2400"/>
              <a:t>Meningitis and arachnoiditis</a:t>
            </a:r>
          </a:p>
          <a:p>
            <a:pPr>
              <a:lnSpc>
                <a:spcPct val="90000"/>
              </a:lnSpc>
            </a:pPr>
            <a:r>
              <a:rPr lang="en-US" sz="2400"/>
              <a:t>Epidural abscess</a:t>
            </a:r>
          </a:p>
          <a:p>
            <a:pPr>
              <a:lnSpc>
                <a:spcPct val="90000"/>
              </a:lnSpc>
            </a:pPr>
            <a:r>
              <a:rPr lang="en-US" sz="2400"/>
              <a:t>Sheering off the tip of the epidural catheter</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Rectangle 2"/>
          <p:cNvSpPr>
            <a:spLocks noGrp="1" noChangeArrowheads="1"/>
          </p:cNvSpPr>
          <p:nvPr>
            <p:ph type="title"/>
          </p:nvPr>
        </p:nvSpPr>
        <p:spPr/>
        <p:txBody>
          <a:bodyPr>
            <a:normAutofit fontScale="90000"/>
          </a:bodyPr>
          <a:lstStyle/>
          <a:p>
            <a:r>
              <a:rPr lang="en-US" sz="4000"/>
              <a:t>Inadequate Analgesia or Anesthesia</a:t>
            </a:r>
          </a:p>
        </p:txBody>
      </p:sp>
      <p:sp>
        <p:nvSpPr>
          <p:cNvPr id="392195" name="Rectangle 3"/>
          <p:cNvSpPr>
            <a:spLocks noGrp="1" noChangeArrowheads="1"/>
          </p:cNvSpPr>
          <p:nvPr>
            <p:ph sz="quarter" idx="1"/>
          </p:nvPr>
        </p:nvSpPr>
        <p:spPr/>
        <p:txBody>
          <a:bodyPr/>
          <a:lstStyle/>
          <a:p>
            <a:r>
              <a:rPr lang="en-US"/>
              <a:t>Rate of block failure is low but can be frustrating</a:t>
            </a:r>
          </a:p>
          <a:p>
            <a:r>
              <a:rPr lang="en-US"/>
              <a:t>Must always be prepared to convert to general anesthesia or supplement</a:t>
            </a:r>
          </a:p>
          <a:p>
            <a:r>
              <a:rPr lang="en-US"/>
              <a:t>Rate of block failure decreases as experience increases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2"/>
          <p:cNvSpPr>
            <a:spLocks noGrp="1" noChangeArrowheads="1"/>
          </p:cNvSpPr>
          <p:nvPr>
            <p:ph type="title"/>
          </p:nvPr>
        </p:nvSpPr>
        <p:spPr/>
        <p:txBody>
          <a:bodyPr>
            <a:normAutofit fontScale="90000"/>
          </a:bodyPr>
          <a:lstStyle/>
          <a:p>
            <a:r>
              <a:rPr lang="en-US" sz="4000"/>
              <a:t>Inadequate Analgesia or Anesthesia- May be associated with:</a:t>
            </a:r>
          </a:p>
        </p:txBody>
      </p:sp>
      <p:sp>
        <p:nvSpPr>
          <p:cNvPr id="393219" name="Rectangle 3"/>
          <p:cNvSpPr>
            <a:spLocks noGrp="1" noChangeArrowheads="1"/>
          </p:cNvSpPr>
          <p:nvPr>
            <p:ph sz="quarter" idx="1"/>
          </p:nvPr>
        </p:nvSpPr>
        <p:spPr>
          <a:xfrm>
            <a:off x="457200" y="2590800"/>
            <a:ext cx="8229600" cy="4530725"/>
          </a:xfrm>
        </p:spPr>
        <p:txBody>
          <a:bodyPr/>
          <a:lstStyle/>
          <a:p>
            <a:r>
              <a:rPr lang="en-US"/>
              <a:t>Outdated or improperly stored local anesthetics (tetracaine looses potency when stored for long periods in a warm environment)</a:t>
            </a:r>
          </a:p>
          <a:p>
            <a:pPr>
              <a:buFont typeface="Wingdings" pitchFamily="2" charset="2"/>
              <a:buNone/>
            </a:pP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Rectangle 2"/>
          <p:cNvSpPr>
            <a:spLocks noGrp="1" noChangeArrowheads="1"/>
          </p:cNvSpPr>
          <p:nvPr>
            <p:ph type="title"/>
          </p:nvPr>
        </p:nvSpPr>
        <p:spPr/>
        <p:txBody>
          <a:bodyPr>
            <a:normAutofit fontScale="90000"/>
          </a:bodyPr>
          <a:lstStyle/>
          <a:p>
            <a:r>
              <a:rPr lang="en-US" sz="4000"/>
              <a:t>Inadequate Analgesia or Anesthesia- May be associated with:</a:t>
            </a:r>
          </a:p>
        </p:txBody>
      </p:sp>
      <p:sp>
        <p:nvSpPr>
          <p:cNvPr id="394243" name="Rectangle 3"/>
          <p:cNvSpPr>
            <a:spLocks noGrp="1" noChangeArrowheads="1"/>
          </p:cNvSpPr>
          <p:nvPr>
            <p:ph sz="quarter" idx="1"/>
          </p:nvPr>
        </p:nvSpPr>
        <p:spPr>
          <a:xfrm>
            <a:off x="457200" y="1981200"/>
            <a:ext cx="8229600" cy="4530725"/>
          </a:xfrm>
        </p:spPr>
        <p:txBody>
          <a:bodyPr/>
          <a:lstStyle/>
          <a:p>
            <a:r>
              <a:rPr lang="en-US"/>
              <a:t>Needle movement once free flowing CSF is noted- helpful to confirm aspiration before, during, and after injection</a:t>
            </a:r>
          </a:p>
          <a:p>
            <a:r>
              <a:rPr lang="en-US"/>
              <a:t>Even with free flowing CSF it is possible that the spinal needle is not entirely in the subarachnoid space resulting in a partial subdural injection and partial spinal</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2"/>
          <p:cNvSpPr>
            <a:spLocks noGrp="1" noChangeArrowheads="1"/>
          </p:cNvSpPr>
          <p:nvPr>
            <p:ph type="title"/>
          </p:nvPr>
        </p:nvSpPr>
        <p:spPr/>
        <p:txBody>
          <a:bodyPr>
            <a:normAutofit fontScale="90000"/>
          </a:bodyPr>
          <a:lstStyle/>
          <a:p>
            <a:r>
              <a:rPr lang="en-US" sz="4000"/>
              <a:t>Inadequate Analgesia or Anesthesia- May be associated with:</a:t>
            </a:r>
          </a:p>
        </p:txBody>
      </p:sp>
      <p:sp>
        <p:nvSpPr>
          <p:cNvPr id="395267" name="Rectangle 3"/>
          <p:cNvSpPr>
            <a:spLocks noGrp="1" noChangeArrowheads="1"/>
          </p:cNvSpPr>
          <p:nvPr>
            <p:ph sz="quarter" idx="1"/>
          </p:nvPr>
        </p:nvSpPr>
        <p:spPr>
          <a:xfrm>
            <a:off x="457200" y="1981200"/>
            <a:ext cx="8229600" cy="4530725"/>
          </a:xfrm>
        </p:spPr>
        <p:txBody>
          <a:bodyPr/>
          <a:lstStyle/>
          <a:p>
            <a:r>
              <a:rPr lang="en-US"/>
              <a:t>Epidural anesthesia is more subjective since you have to rely on confirmation by loss of resistance or hanging drop technique</a:t>
            </a:r>
          </a:p>
          <a:p>
            <a:r>
              <a:rPr lang="en-US"/>
              <a:t>Either technique can lead to false positives</a:t>
            </a:r>
          </a:p>
          <a:p>
            <a:r>
              <a:rPr lang="en-US"/>
              <a:t>Spread of local anesthetic is less predictable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2"/>
          <p:cNvSpPr>
            <a:spLocks noGrp="1" noChangeArrowheads="1"/>
          </p:cNvSpPr>
          <p:nvPr>
            <p:ph type="title"/>
          </p:nvPr>
        </p:nvSpPr>
        <p:spPr>
          <a:xfrm>
            <a:off x="609600" y="228600"/>
            <a:ext cx="8229600" cy="1139825"/>
          </a:xfrm>
        </p:spPr>
        <p:txBody>
          <a:bodyPr>
            <a:noAutofit/>
          </a:bodyPr>
          <a:lstStyle/>
          <a:p>
            <a:r>
              <a:rPr lang="en-US" sz="3200" dirty="0"/>
              <a:t>Inadequate Analgesia or Anesthesia- May be associated with anatomical factors with epidural</a:t>
            </a:r>
          </a:p>
        </p:txBody>
      </p:sp>
      <p:sp>
        <p:nvSpPr>
          <p:cNvPr id="396291" name="Rectangle 3"/>
          <p:cNvSpPr>
            <a:spLocks noGrp="1" noChangeArrowheads="1"/>
          </p:cNvSpPr>
          <p:nvPr>
            <p:ph sz="quarter" idx="1"/>
          </p:nvPr>
        </p:nvSpPr>
        <p:spPr>
          <a:xfrm>
            <a:off x="457200" y="2327275"/>
            <a:ext cx="8229600" cy="4530725"/>
          </a:xfrm>
        </p:spPr>
        <p:txBody>
          <a:bodyPr/>
          <a:lstStyle/>
          <a:p>
            <a:r>
              <a:rPr lang="en-US"/>
              <a:t>Soft spinal ligament can occur in the very young and in obstetrics…this results in never achieving a good loss of resistance</a:t>
            </a:r>
          </a:p>
          <a:p>
            <a:r>
              <a:rPr lang="en-US"/>
              <a:t>If you are off the midline slightly you may be in the paraspinous muscle and not in the spinal ligaments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Grp="1" noChangeArrowheads="1"/>
          </p:cNvSpPr>
          <p:nvPr>
            <p:ph type="title"/>
          </p:nvPr>
        </p:nvSpPr>
        <p:spPr>
          <a:xfrm>
            <a:off x="533400" y="228600"/>
            <a:ext cx="8229600" cy="1139825"/>
          </a:xfrm>
        </p:spPr>
        <p:txBody>
          <a:bodyPr>
            <a:noAutofit/>
          </a:bodyPr>
          <a:lstStyle/>
          <a:p>
            <a:r>
              <a:rPr lang="en-US" sz="3200" dirty="0"/>
              <a:t>Inadequate Analgesia or Anesthesia- May be associated with anatomical factors with epidural</a:t>
            </a:r>
          </a:p>
        </p:txBody>
      </p:sp>
      <p:sp>
        <p:nvSpPr>
          <p:cNvPr id="397315" name="Rectangle 3"/>
          <p:cNvSpPr>
            <a:spLocks noGrp="1" noChangeArrowheads="1"/>
          </p:cNvSpPr>
          <p:nvPr>
            <p:ph sz="quarter" idx="1"/>
          </p:nvPr>
        </p:nvSpPr>
        <p:spPr>
          <a:xfrm>
            <a:off x="381000" y="2667000"/>
            <a:ext cx="8229600" cy="4530725"/>
          </a:xfrm>
        </p:spPr>
        <p:txBody>
          <a:bodyPr/>
          <a:lstStyle/>
          <a:p>
            <a:r>
              <a:rPr lang="en-US"/>
              <a:t>Block failure may occur if the epidural catheter migrates into the subdural space</a:t>
            </a:r>
          </a:p>
          <a:p>
            <a:r>
              <a:rPr lang="en-US"/>
              <a:t>Injection of local anesthetics into this space may result in Horner’s syndrome, a high spinal, or an absence of any effect</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2"/>
          <p:cNvSpPr>
            <a:spLocks noGrp="1" noChangeArrowheads="1"/>
          </p:cNvSpPr>
          <p:nvPr>
            <p:ph type="title"/>
          </p:nvPr>
        </p:nvSpPr>
        <p:spPr/>
        <p:txBody>
          <a:bodyPr>
            <a:normAutofit fontScale="90000"/>
          </a:bodyPr>
          <a:lstStyle/>
          <a:p>
            <a:r>
              <a:rPr lang="en-US" sz="4000"/>
              <a:t>Inadequate Analgesia or Anesthesia</a:t>
            </a:r>
          </a:p>
        </p:txBody>
      </p:sp>
      <p:sp>
        <p:nvSpPr>
          <p:cNvPr id="401411" name="Rectangle 3"/>
          <p:cNvSpPr>
            <a:spLocks noGrp="1" noChangeArrowheads="1"/>
          </p:cNvSpPr>
          <p:nvPr>
            <p:ph sz="quarter" idx="1"/>
          </p:nvPr>
        </p:nvSpPr>
        <p:spPr/>
        <p:txBody>
          <a:bodyPr/>
          <a:lstStyle/>
          <a:p>
            <a:r>
              <a:rPr lang="en-US"/>
              <a:t>Local anesthetic toxicity can occur if the epidural catheter is placed into a vessel</a:t>
            </a:r>
          </a:p>
          <a:p>
            <a:r>
              <a:rPr lang="en-US"/>
              <a:t>A high spinal can occur if the epidural catheter is placed in a subarachnoid space- stresses importance of the test dose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Grp="1" noChangeArrowheads="1"/>
          </p:cNvSpPr>
          <p:nvPr>
            <p:ph type="title"/>
          </p:nvPr>
        </p:nvSpPr>
        <p:spPr/>
        <p:txBody>
          <a:bodyPr>
            <a:normAutofit fontScale="90000"/>
          </a:bodyPr>
          <a:lstStyle/>
          <a:p>
            <a:r>
              <a:rPr lang="en-US" sz="4000"/>
              <a:t>Inadequate Analgesia or Anesthesia</a:t>
            </a:r>
          </a:p>
        </p:txBody>
      </p:sp>
      <p:sp>
        <p:nvSpPr>
          <p:cNvPr id="402435" name="Rectangle 3"/>
          <p:cNvSpPr>
            <a:spLocks noGrp="1" noChangeArrowheads="1"/>
          </p:cNvSpPr>
          <p:nvPr>
            <p:ph sz="quarter" idx="1"/>
          </p:nvPr>
        </p:nvSpPr>
        <p:spPr/>
        <p:txBody>
          <a:bodyPr/>
          <a:lstStyle/>
          <a:p>
            <a:pPr>
              <a:lnSpc>
                <a:spcPct val="90000"/>
              </a:lnSpc>
            </a:pPr>
            <a:r>
              <a:rPr lang="en-US"/>
              <a:t>Septations within the epidural space may create a barrier to the spread of local anesthetic and some segments may lack anesthesia</a:t>
            </a:r>
          </a:p>
          <a:p>
            <a:pPr>
              <a:lnSpc>
                <a:spcPct val="90000"/>
              </a:lnSpc>
            </a:pPr>
            <a:r>
              <a:rPr lang="en-US"/>
              <a:t>L5, S1, S2 are all large nerve roots and the large size may prevent penetration of local anesthetic- correct by making the area dependent and adding local anesthetic</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Grp="1" noChangeArrowheads="1"/>
          </p:cNvSpPr>
          <p:nvPr>
            <p:ph type="title"/>
          </p:nvPr>
        </p:nvSpPr>
        <p:spPr/>
        <p:txBody>
          <a:bodyPr>
            <a:normAutofit fontScale="90000"/>
          </a:bodyPr>
          <a:lstStyle/>
          <a:p>
            <a:r>
              <a:rPr lang="en-US" sz="4000"/>
              <a:t>Inadequate Analgesia or Anesthesia</a:t>
            </a:r>
          </a:p>
        </p:txBody>
      </p:sp>
      <p:sp>
        <p:nvSpPr>
          <p:cNvPr id="403459" name="Rectangle 3"/>
          <p:cNvSpPr>
            <a:spLocks noGrp="1" noChangeArrowheads="1"/>
          </p:cNvSpPr>
          <p:nvPr>
            <p:ph sz="quarter" idx="1"/>
          </p:nvPr>
        </p:nvSpPr>
        <p:spPr/>
        <p:txBody>
          <a:bodyPr/>
          <a:lstStyle/>
          <a:p>
            <a:r>
              <a:rPr lang="en-US"/>
              <a:t>Visceral pain can occur even if the epidural is adequate.  Visceral afferent fibers travel with the vagus nerve.</a:t>
            </a:r>
          </a:p>
          <a:p>
            <a:r>
              <a:rPr lang="en-US"/>
              <a:t>May increase the level of epidural anesthesia to the thoracic levels with additional local anesthetic</a:t>
            </a:r>
          </a:p>
          <a:p>
            <a:r>
              <a:rPr lang="en-US"/>
              <a:t>IV sedatives and opioids may help</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Grp="1" noChangeArrowheads="1"/>
          </p:cNvSpPr>
          <p:nvPr>
            <p:ph type="title"/>
          </p:nvPr>
        </p:nvSpPr>
        <p:spPr/>
        <p:txBody>
          <a:bodyPr>
            <a:normAutofit fontScale="90000"/>
          </a:bodyPr>
          <a:lstStyle/>
          <a:p>
            <a:r>
              <a:rPr lang="en-US" sz="4000"/>
              <a:t>Inadequate Analgesia or Anesthesia- Failed Epidural</a:t>
            </a:r>
          </a:p>
        </p:txBody>
      </p:sp>
      <p:sp>
        <p:nvSpPr>
          <p:cNvPr id="404483" name="Rectangle 3"/>
          <p:cNvSpPr>
            <a:spLocks noGrp="1" noChangeArrowheads="1"/>
          </p:cNvSpPr>
          <p:nvPr>
            <p:ph sz="quarter" idx="1"/>
          </p:nvPr>
        </p:nvSpPr>
        <p:spPr/>
        <p:txBody>
          <a:bodyPr/>
          <a:lstStyle/>
          <a:p>
            <a:r>
              <a:rPr lang="en-US"/>
              <a:t>Not waiting long enough to let it work</a:t>
            </a:r>
          </a:p>
          <a:p>
            <a:r>
              <a:rPr lang="en-US"/>
              <a:t>Catheter is inserted too far resulting in a “unilateral” block…pull back the catheter 1-2 cm and add local anesthetic with the unaffected side down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2"/>
          <p:cNvSpPr>
            <a:spLocks noGrp="1" noChangeArrowheads="1"/>
          </p:cNvSpPr>
          <p:nvPr>
            <p:ph type="title"/>
          </p:nvPr>
        </p:nvSpPr>
        <p:spPr/>
        <p:txBody>
          <a:bodyPr/>
          <a:lstStyle/>
          <a:p>
            <a:r>
              <a:rPr lang="en-US" sz="4000"/>
              <a:t>Inadvertent Intravascular Injection</a:t>
            </a:r>
          </a:p>
        </p:txBody>
      </p:sp>
      <p:sp>
        <p:nvSpPr>
          <p:cNvPr id="405507" name="Rectangle 3"/>
          <p:cNvSpPr>
            <a:spLocks noGrp="1" noChangeArrowheads="1"/>
          </p:cNvSpPr>
          <p:nvPr>
            <p:ph sz="quarter" idx="1"/>
          </p:nvPr>
        </p:nvSpPr>
        <p:spPr/>
        <p:txBody>
          <a:bodyPr/>
          <a:lstStyle/>
          <a:p>
            <a:r>
              <a:rPr lang="en-US"/>
              <a:t>Risk with spinal anesthesia is extremely low</a:t>
            </a:r>
          </a:p>
          <a:p>
            <a:r>
              <a:rPr lang="en-US"/>
              <a:t>Risk generally lies with epidural or caudal anesthesia</a:t>
            </a:r>
          </a:p>
          <a:p>
            <a:r>
              <a:rPr lang="en-US"/>
              <a:t>Toxicity will affect the central nervous system and cardiovascular system</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Rectangle 2"/>
          <p:cNvSpPr>
            <a:spLocks noGrp="1" noChangeArrowheads="1"/>
          </p:cNvSpPr>
          <p:nvPr>
            <p:ph type="title"/>
          </p:nvPr>
        </p:nvSpPr>
        <p:spPr/>
        <p:txBody>
          <a:bodyPr/>
          <a:lstStyle/>
          <a:p>
            <a:r>
              <a:rPr lang="en-US" sz="4000"/>
              <a:t>Inadvertent Intravascular Injection</a:t>
            </a:r>
          </a:p>
        </p:txBody>
      </p:sp>
      <p:sp>
        <p:nvSpPr>
          <p:cNvPr id="406531" name="Rectangle 3"/>
          <p:cNvSpPr>
            <a:spLocks noGrp="1" noChangeArrowheads="1"/>
          </p:cNvSpPr>
          <p:nvPr>
            <p:ph sz="quarter" idx="1"/>
          </p:nvPr>
        </p:nvSpPr>
        <p:spPr/>
        <p:txBody>
          <a:bodyPr/>
          <a:lstStyle/>
          <a:p>
            <a:r>
              <a:rPr lang="en-US"/>
              <a:t>Local anesthetics vary in their potential to cause toxicity</a:t>
            </a:r>
          </a:p>
          <a:p>
            <a:r>
              <a:rPr lang="en-US"/>
              <a:t>Least to most toxic local anesthetics are as follows:</a:t>
            </a:r>
          </a:p>
          <a:p>
            <a:r>
              <a:rPr lang="en-US"/>
              <a:t>Chloroprocaine&lt; lidocaine &lt; mepivacaine &lt; levobupivacaine&lt; ropivacaine &lt; bupivacaine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Grp="1" noChangeArrowheads="1"/>
          </p:cNvSpPr>
          <p:nvPr>
            <p:ph type="title"/>
          </p:nvPr>
        </p:nvSpPr>
        <p:spPr/>
        <p:txBody>
          <a:bodyPr>
            <a:normAutofit fontScale="90000"/>
          </a:bodyPr>
          <a:lstStyle/>
          <a:p>
            <a:r>
              <a:rPr lang="en-US" sz="4000"/>
              <a:t>Inadvertent Intravascular Injection- Symptoms</a:t>
            </a:r>
          </a:p>
        </p:txBody>
      </p:sp>
      <p:sp>
        <p:nvSpPr>
          <p:cNvPr id="407555" name="Rectangle 3"/>
          <p:cNvSpPr>
            <a:spLocks noGrp="1" noChangeArrowheads="1"/>
          </p:cNvSpPr>
          <p:nvPr>
            <p:ph sz="quarter" idx="1"/>
          </p:nvPr>
        </p:nvSpPr>
        <p:spPr/>
        <p:txBody>
          <a:bodyPr/>
          <a:lstStyle/>
          <a:p>
            <a:r>
              <a:rPr lang="en-US"/>
              <a:t>Hypotension</a:t>
            </a:r>
          </a:p>
          <a:p>
            <a:r>
              <a:rPr lang="en-US"/>
              <a:t>Arrhythmias</a:t>
            </a:r>
          </a:p>
          <a:p>
            <a:r>
              <a:rPr lang="en-US"/>
              <a:t>Cardiovascular collapse</a:t>
            </a:r>
          </a:p>
          <a:p>
            <a:r>
              <a:rPr lang="en-US"/>
              <a:t>Seizures</a:t>
            </a:r>
          </a:p>
          <a:p>
            <a:r>
              <a:rPr lang="en-US"/>
              <a:t>Unconsciousness</a:t>
            </a:r>
          </a:p>
          <a:p>
            <a:pPr>
              <a:buFont typeface="Wingdings" pitchFamily="2" charset="2"/>
              <a:buNone/>
            </a:pPr>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title"/>
          </p:nvPr>
        </p:nvSpPr>
        <p:spPr/>
        <p:txBody>
          <a:bodyPr>
            <a:normAutofit fontScale="90000"/>
          </a:bodyPr>
          <a:lstStyle/>
          <a:p>
            <a:r>
              <a:rPr lang="en-US" sz="4000"/>
              <a:t>Inadvertent Intravascular Injection- Prevention</a:t>
            </a:r>
          </a:p>
        </p:txBody>
      </p:sp>
      <p:sp>
        <p:nvSpPr>
          <p:cNvPr id="408579" name="Rectangle 3"/>
          <p:cNvSpPr>
            <a:spLocks noGrp="1" noChangeArrowheads="1"/>
          </p:cNvSpPr>
          <p:nvPr>
            <p:ph sz="quarter" idx="1"/>
          </p:nvPr>
        </p:nvSpPr>
        <p:spPr/>
        <p:txBody>
          <a:bodyPr/>
          <a:lstStyle/>
          <a:p>
            <a:pPr>
              <a:lnSpc>
                <a:spcPct val="90000"/>
              </a:lnSpc>
            </a:pPr>
            <a:r>
              <a:rPr lang="en-US"/>
              <a:t>Test dose</a:t>
            </a:r>
          </a:p>
          <a:p>
            <a:pPr>
              <a:lnSpc>
                <a:spcPct val="90000"/>
              </a:lnSpc>
            </a:pPr>
            <a:r>
              <a:rPr lang="en-US"/>
              <a:t>Careful aspiration prior to injection</a:t>
            </a:r>
          </a:p>
          <a:p>
            <a:pPr>
              <a:lnSpc>
                <a:spcPct val="90000"/>
              </a:lnSpc>
            </a:pPr>
            <a:r>
              <a:rPr lang="en-US"/>
              <a:t>Incremental dosing</a:t>
            </a:r>
          </a:p>
          <a:p>
            <a:pPr>
              <a:lnSpc>
                <a:spcPct val="90000"/>
              </a:lnSpc>
            </a:pPr>
            <a:r>
              <a:rPr lang="en-US"/>
              <a:t>Vigilant monitoring for early signs and symptoms of intravascular injection</a:t>
            </a:r>
          </a:p>
          <a:p>
            <a:pPr>
              <a:lnSpc>
                <a:spcPct val="90000"/>
              </a:lnSpc>
            </a:pPr>
            <a:r>
              <a:rPr lang="en-US"/>
              <a:t>Early symptoms include increase heart rate (if epi used), tinnitus, funny taste or metallic taste, subjective changes in mental status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Grp="1" noChangeArrowheads="1"/>
          </p:cNvSpPr>
          <p:nvPr>
            <p:ph type="title"/>
          </p:nvPr>
        </p:nvSpPr>
        <p:spPr/>
        <p:txBody>
          <a:bodyPr>
            <a:normAutofit fontScale="90000"/>
          </a:bodyPr>
          <a:lstStyle/>
          <a:p>
            <a:r>
              <a:rPr lang="en-US" sz="4000"/>
              <a:t>Inadvertent Intravascular Injection- Prevention</a:t>
            </a:r>
          </a:p>
        </p:txBody>
      </p:sp>
      <p:sp>
        <p:nvSpPr>
          <p:cNvPr id="409603" name="Rectangle 3"/>
          <p:cNvSpPr>
            <a:spLocks noGrp="1" noChangeArrowheads="1"/>
          </p:cNvSpPr>
          <p:nvPr>
            <p:ph sz="quarter" idx="1"/>
          </p:nvPr>
        </p:nvSpPr>
        <p:spPr/>
        <p:txBody>
          <a:bodyPr/>
          <a:lstStyle/>
          <a:p>
            <a:r>
              <a:rPr lang="en-US" dirty="0"/>
              <a:t>With early </a:t>
            </a:r>
            <a:r>
              <a:rPr lang="en-US" dirty="0" smtClean="0"/>
              <a:t>symptoms </a:t>
            </a:r>
            <a:r>
              <a:rPr lang="en-US" dirty="0"/>
              <a:t>stop administration and anticipate impending complications such as seizures and hypotension, etc.</a:t>
            </a:r>
          </a:p>
          <a:p>
            <a:r>
              <a:rPr lang="en-US" dirty="0"/>
              <a:t>Re-evaluate placement of catheter and reinsert as needed</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2"/>
          <p:cNvSpPr>
            <a:spLocks noGrp="1" noChangeArrowheads="1"/>
          </p:cNvSpPr>
          <p:nvPr>
            <p:ph type="title"/>
          </p:nvPr>
        </p:nvSpPr>
        <p:spPr/>
        <p:txBody>
          <a:bodyPr/>
          <a:lstStyle/>
          <a:p>
            <a:r>
              <a:rPr lang="en-US" sz="4000"/>
              <a:t>Local Anesthetic Toxicity Treatment</a:t>
            </a:r>
          </a:p>
        </p:txBody>
      </p:sp>
      <p:sp>
        <p:nvSpPr>
          <p:cNvPr id="499715" name="Rectangle 3"/>
          <p:cNvSpPr>
            <a:spLocks noGrp="1" noChangeArrowheads="1"/>
          </p:cNvSpPr>
          <p:nvPr>
            <p:ph sz="quarter" idx="1"/>
          </p:nvPr>
        </p:nvSpPr>
        <p:spPr/>
        <p:txBody>
          <a:bodyPr/>
          <a:lstStyle/>
          <a:p>
            <a:r>
              <a:rPr lang="en-US"/>
              <a:t>Standard ACLS treatment</a:t>
            </a:r>
          </a:p>
          <a:p>
            <a:r>
              <a:rPr lang="en-US"/>
              <a:t>Bretyllium may be more effective than other forms of antiarrhythmics</a:t>
            </a:r>
          </a:p>
          <a:p>
            <a:pPr>
              <a:buFont typeface="Wingdings" pitchFamily="2" charset="2"/>
              <a:buNone/>
            </a:pPr>
            <a:endParaRPr lang="en-US"/>
          </a:p>
          <a:p>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p:txBody>
          <a:bodyPr/>
          <a:lstStyle/>
          <a:p>
            <a:r>
              <a:rPr lang="en-US"/>
              <a:t>On the Horizon- Intralipids</a:t>
            </a:r>
          </a:p>
        </p:txBody>
      </p:sp>
      <p:sp>
        <p:nvSpPr>
          <p:cNvPr id="500739" name="Rectangle 3"/>
          <p:cNvSpPr>
            <a:spLocks noGrp="1" noChangeArrowheads="1"/>
          </p:cNvSpPr>
          <p:nvPr>
            <p:ph sz="quarter" idx="1"/>
          </p:nvPr>
        </p:nvSpPr>
        <p:spPr/>
        <p:txBody>
          <a:bodyPr/>
          <a:lstStyle/>
          <a:p>
            <a:r>
              <a:rPr lang="en-US"/>
              <a:t>Several successful resuscitations of local anesthetic overdose as well as other lipophilic medication overdoses</a:t>
            </a:r>
          </a:p>
          <a:p>
            <a:r>
              <a:rPr lang="en-US"/>
              <a:t>Local anesthetics are amphipathic (have an affinity for both lipid and water)</a:t>
            </a:r>
          </a:p>
          <a:p>
            <a:r>
              <a:rPr lang="en-US"/>
              <a:t>This makes local anesthetics potentially toxic for several tissues including the heart, brain, and skeletal muscles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p:txBody>
          <a:bodyPr/>
          <a:lstStyle/>
          <a:p>
            <a:r>
              <a:rPr lang="en-US"/>
              <a:t>On the Horizon- Intralipids</a:t>
            </a:r>
          </a:p>
        </p:txBody>
      </p:sp>
      <p:sp>
        <p:nvSpPr>
          <p:cNvPr id="501763" name="Rectangle 3"/>
          <p:cNvSpPr>
            <a:spLocks noGrp="1" noChangeArrowheads="1"/>
          </p:cNvSpPr>
          <p:nvPr>
            <p:ph type="body" sz="half" idx="1"/>
          </p:nvPr>
        </p:nvSpPr>
        <p:spPr>
          <a:xfrm>
            <a:off x="2667000" y="1676400"/>
            <a:ext cx="4038600" cy="4530725"/>
          </a:xfrm>
        </p:spPr>
        <p:txBody>
          <a:bodyPr/>
          <a:lstStyle/>
          <a:p>
            <a:r>
              <a:rPr lang="en-US" sz="2800"/>
              <a:t>Intralipids expand the lipid compartment and allow for local anesthetic binding (there are more involved and technical explanations but lets keep it simple)</a:t>
            </a:r>
          </a:p>
          <a:p>
            <a:pPr>
              <a:buFont typeface="Wingdings" pitchFamily="2" charset="2"/>
              <a:buNone/>
            </a:pPr>
            <a:endParaRPr lang="en-US" sz="280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2"/>
          <p:cNvSpPr>
            <a:spLocks noGrp="1" noChangeArrowheads="1"/>
          </p:cNvSpPr>
          <p:nvPr>
            <p:ph type="title"/>
          </p:nvPr>
        </p:nvSpPr>
        <p:spPr/>
        <p:txBody>
          <a:bodyPr>
            <a:normAutofit fontScale="90000"/>
          </a:bodyPr>
          <a:lstStyle/>
          <a:p>
            <a:r>
              <a:rPr lang="en-US" sz="4000"/>
              <a:t>Lipid Rescue Protocol (Experimental)</a:t>
            </a:r>
          </a:p>
        </p:txBody>
      </p:sp>
      <p:sp>
        <p:nvSpPr>
          <p:cNvPr id="502787" name="Rectangle 3"/>
          <p:cNvSpPr>
            <a:spLocks noGrp="1" noChangeArrowheads="1"/>
          </p:cNvSpPr>
          <p:nvPr>
            <p:ph sz="quarter" idx="1"/>
          </p:nvPr>
        </p:nvSpPr>
        <p:spPr/>
        <p:txBody>
          <a:bodyPr/>
          <a:lstStyle/>
          <a:p>
            <a:r>
              <a:rPr lang="en-US" dirty="0"/>
              <a:t>20% </a:t>
            </a:r>
            <a:r>
              <a:rPr lang="en-US" dirty="0" err="1"/>
              <a:t>Intralipid</a:t>
            </a:r>
            <a:endParaRPr lang="en-US" dirty="0"/>
          </a:p>
          <a:p>
            <a:r>
              <a:rPr lang="en-US" dirty="0"/>
              <a:t>1.5 mg/kg initial bolus</a:t>
            </a:r>
          </a:p>
          <a:p>
            <a:r>
              <a:rPr lang="en-US" dirty="0"/>
              <a:t>0.25 mg/kg/min infusion for 30-60 minutes</a:t>
            </a:r>
          </a:p>
          <a:p>
            <a:r>
              <a:rPr lang="en-US" dirty="0"/>
              <a:t>Bolus may be repeated 1-2 times for persistent </a:t>
            </a:r>
            <a:r>
              <a:rPr lang="en-US" dirty="0" err="1"/>
              <a:t>asystole</a:t>
            </a:r>
            <a:endParaRPr lang="en-US" dirty="0"/>
          </a:p>
          <a:p>
            <a:r>
              <a:rPr lang="en-US" dirty="0"/>
              <a:t>May increase infusion rate if </a:t>
            </a:r>
            <a:r>
              <a:rPr lang="en-US" dirty="0" smtClean="0"/>
              <a:t>blood pressure </a:t>
            </a:r>
            <a:r>
              <a:rPr lang="en-US" dirty="0"/>
              <a:t>decreases</a:t>
            </a:r>
          </a:p>
          <a:p>
            <a:r>
              <a:rPr lang="en-US" dirty="0"/>
              <a:t>See lipidrescue.com for more information</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Grp="1" noChangeArrowheads="1"/>
          </p:cNvSpPr>
          <p:nvPr>
            <p:ph type="title"/>
          </p:nvPr>
        </p:nvSpPr>
        <p:spPr/>
        <p:txBody>
          <a:bodyPr/>
          <a:lstStyle/>
          <a:p>
            <a:r>
              <a:rPr lang="en-US"/>
              <a:t>Subdural Injection</a:t>
            </a:r>
          </a:p>
        </p:txBody>
      </p:sp>
      <p:sp>
        <p:nvSpPr>
          <p:cNvPr id="410627" name="Rectangle 3"/>
          <p:cNvSpPr>
            <a:spLocks noGrp="1" noChangeArrowheads="1"/>
          </p:cNvSpPr>
          <p:nvPr>
            <p:ph sz="quarter" idx="1"/>
          </p:nvPr>
        </p:nvSpPr>
        <p:spPr/>
        <p:txBody>
          <a:bodyPr/>
          <a:lstStyle/>
          <a:p>
            <a:pPr>
              <a:lnSpc>
                <a:spcPct val="90000"/>
              </a:lnSpc>
            </a:pPr>
            <a:r>
              <a:rPr lang="en-US"/>
              <a:t>Subdural space is a potential space that is found between the dura and arachnoid space</a:t>
            </a:r>
          </a:p>
          <a:p>
            <a:pPr>
              <a:lnSpc>
                <a:spcPct val="90000"/>
              </a:lnSpc>
            </a:pPr>
            <a:r>
              <a:rPr lang="en-US"/>
              <a:t>It contains a small amount of serous fluid</a:t>
            </a:r>
          </a:p>
          <a:p>
            <a:pPr>
              <a:lnSpc>
                <a:spcPct val="90000"/>
              </a:lnSpc>
            </a:pPr>
            <a:r>
              <a:rPr lang="en-US"/>
              <a:t>Subdural space extends from the epidural space to the intracranial space</a:t>
            </a:r>
          </a:p>
          <a:p>
            <a:pPr>
              <a:lnSpc>
                <a:spcPct val="90000"/>
              </a:lnSpc>
            </a:pPr>
            <a:r>
              <a:rPr lang="en-US"/>
              <a:t>Local anesthetics can travel further in the subdural space than they can in the epidural space</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Grp="1" noChangeArrowheads="1"/>
          </p:cNvSpPr>
          <p:nvPr>
            <p:ph type="title"/>
          </p:nvPr>
        </p:nvSpPr>
        <p:spPr/>
        <p:txBody>
          <a:bodyPr/>
          <a:lstStyle/>
          <a:p>
            <a:r>
              <a:rPr lang="en-US"/>
              <a:t>Subdural Injection</a:t>
            </a:r>
          </a:p>
        </p:txBody>
      </p:sp>
      <p:sp>
        <p:nvSpPr>
          <p:cNvPr id="411651" name="Rectangle 3"/>
          <p:cNvSpPr>
            <a:spLocks noGrp="1" noChangeArrowheads="1"/>
          </p:cNvSpPr>
          <p:nvPr>
            <p:ph sz="quarter" idx="1"/>
          </p:nvPr>
        </p:nvSpPr>
        <p:spPr/>
        <p:txBody>
          <a:bodyPr/>
          <a:lstStyle/>
          <a:p>
            <a:r>
              <a:rPr lang="en-US"/>
              <a:t>Small doses of local anesthetic can travel far in the subdural space</a:t>
            </a:r>
          </a:p>
          <a:p>
            <a:r>
              <a:rPr lang="en-US"/>
              <a:t>Small doses of local anesthetic associated with a spinal may result in no local anesthetic blockade</a:t>
            </a:r>
          </a:p>
          <a:p>
            <a:r>
              <a:rPr lang="en-US"/>
              <a:t>Larger doses of local anesthetics associated with epidural analgesia may result in Horner’s Syndrome</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2"/>
          <p:cNvSpPr>
            <a:spLocks noGrp="1" noChangeArrowheads="1"/>
          </p:cNvSpPr>
          <p:nvPr>
            <p:ph type="title"/>
          </p:nvPr>
        </p:nvSpPr>
        <p:spPr/>
        <p:txBody>
          <a:bodyPr/>
          <a:lstStyle/>
          <a:p>
            <a:r>
              <a:rPr lang="en-US"/>
              <a:t>Subdural Injection</a:t>
            </a:r>
          </a:p>
        </p:txBody>
      </p:sp>
      <p:sp>
        <p:nvSpPr>
          <p:cNvPr id="507907" name="Rectangle 3"/>
          <p:cNvSpPr>
            <a:spLocks noGrp="1" noChangeArrowheads="1"/>
          </p:cNvSpPr>
          <p:nvPr>
            <p:ph sz="quarter" idx="1"/>
          </p:nvPr>
        </p:nvSpPr>
        <p:spPr/>
        <p:txBody>
          <a:bodyPr/>
          <a:lstStyle/>
          <a:p>
            <a:r>
              <a:rPr lang="en-US"/>
              <a:t>Manifestations of Horner’s syndrome include miosis (constriction of the pupil); ptosis (drooping of the upper eyelid); and anhidrosis (diminished or absent sweating).</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2" name="Rectangle 4"/>
          <p:cNvSpPr>
            <a:spLocks noGrp="1" noChangeArrowheads="1"/>
          </p:cNvSpPr>
          <p:nvPr>
            <p:ph type="title"/>
          </p:nvPr>
        </p:nvSpPr>
        <p:spPr/>
        <p:txBody>
          <a:bodyPr/>
          <a:lstStyle/>
          <a:p>
            <a:r>
              <a:rPr lang="en-US"/>
              <a:t>Horner’s Syndrome</a:t>
            </a:r>
          </a:p>
        </p:txBody>
      </p:sp>
      <p:sp>
        <p:nvSpPr>
          <p:cNvPr id="4" name="Content Placeholder 3"/>
          <p:cNvSpPr>
            <a:spLocks noGrp="1"/>
          </p:cNvSpPr>
          <p:nvPr>
            <p:ph sz="quarter" idx="1"/>
          </p:nvPr>
        </p:nvSpPr>
        <p:spPr/>
        <p:txBody>
          <a:bodyPr/>
          <a:lstStyle/>
          <a:p>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Grp="1" noChangeArrowheads="1"/>
          </p:cNvSpPr>
          <p:nvPr>
            <p:ph type="title"/>
          </p:nvPr>
        </p:nvSpPr>
        <p:spPr/>
        <p:txBody>
          <a:bodyPr/>
          <a:lstStyle/>
          <a:p>
            <a:r>
              <a:rPr lang="en-US"/>
              <a:t>Subdural Injection</a:t>
            </a:r>
          </a:p>
        </p:txBody>
      </p:sp>
      <p:sp>
        <p:nvSpPr>
          <p:cNvPr id="412675" name="Rectangle 3"/>
          <p:cNvSpPr>
            <a:spLocks noGrp="1" noChangeArrowheads="1"/>
          </p:cNvSpPr>
          <p:nvPr>
            <p:ph sz="quarter" idx="1"/>
          </p:nvPr>
        </p:nvSpPr>
        <p:spPr/>
        <p:txBody>
          <a:bodyPr/>
          <a:lstStyle/>
          <a:p>
            <a:r>
              <a:rPr lang="en-US"/>
              <a:t>Larger doses of local anesthetics associated with epidural anesthesia may result in a total spinal.</a:t>
            </a:r>
          </a:p>
          <a:p>
            <a:r>
              <a:rPr lang="en-US"/>
              <a:t>Prevention is slightly more difficult as aspiration will generally be negative</a:t>
            </a:r>
          </a:p>
          <a:p>
            <a:r>
              <a:rPr lang="en-US"/>
              <a:t>With slow incremental dosing you may note a higher and faster progression of blockade than would be normally expected</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700" name="Rectangle 4"/>
          <p:cNvSpPr>
            <a:spLocks noGrp="1" noChangeArrowheads="1"/>
          </p:cNvSpPr>
          <p:nvPr>
            <p:ph type="title"/>
          </p:nvPr>
        </p:nvSpPr>
        <p:spPr/>
        <p:txBody>
          <a:bodyPr/>
          <a:lstStyle/>
          <a:p>
            <a:r>
              <a:rPr lang="en-US"/>
              <a:t>Backache</a:t>
            </a:r>
          </a:p>
        </p:txBody>
      </p:sp>
      <p:sp>
        <p:nvSpPr>
          <p:cNvPr id="4" name="Content Placeholder 3"/>
          <p:cNvSpPr>
            <a:spLocks noGrp="1"/>
          </p:cNvSpPr>
          <p:nvPr>
            <p:ph sz="quarter" idx="1"/>
          </p:nvPr>
        </p:nvSpPr>
        <p:spPr/>
        <p:txBody>
          <a:bodyPr/>
          <a:lstStyle/>
          <a:p>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Grp="1" noChangeArrowheads="1"/>
          </p:cNvSpPr>
          <p:nvPr>
            <p:ph type="title"/>
          </p:nvPr>
        </p:nvSpPr>
        <p:spPr/>
        <p:txBody>
          <a:bodyPr/>
          <a:lstStyle/>
          <a:p>
            <a:r>
              <a:rPr lang="en-US"/>
              <a:t>Backache</a:t>
            </a:r>
          </a:p>
        </p:txBody>
      </p:sp>
      <p:sp>
        <p:nvSpPr>
          <p:cNvPr id="416771" name="Rectangle 3"/>
          <p:cNvSpPr>
            <a:spLocks noGrp="1" noChangeArrowheads="1"/>
          </p:cNvSpPr>
          <p:nvPr>
            <p:ph sz="quarter" idx="1"/>
          </p:nvPr>
        </p:nvSpPr>
        <p:spPr/>
        <p:txBody>
          <a:bodyPr/>
          <a:lstStyle/>
          <a:p>
            <a:r>
              <a:rPr lang="en-US" dirty="0"/>
              <a:t>Up to 30% of patients undergoing general anesthesia will </a:t>
            </a:r>
            <a:r>
              <a:rPr lang="en-US" dirty="0" smtClean="0"/>
              <a:t>complain of </a:t>
            </a:r>
            <a:r>
              <a:rPr lang="en-US" dirty="0"/>
              <a:t>back pain</a:t>
            </a:r>
          </a:p>
          <a:p>
            <a:r>
              <a:rPr lang="en-US" dirty="0"/>
              <a:t>Large </a:t>
            </a:r>
            <a:r>
              <a:rPr lang="en-US" dirty="0" smtClean="0"/>
              <a:t>number </a:t>
            </a:r>
            <a:r>
              <a:rPr lang="en-US" dirty="0"/>
              <a:t>of patients suffer from chronic back pain</a:t>
            </a:r>
          </a:p>
          <a:p>
            <a:r>
              <a:rPr lang="en-US" dirty="0"/>
              <a:t>Not a contraindication</a:t>
            </a:r>
          </a:p>
          <a:p>
            <a:r>
              <a:rPr lang="en-US" dirty="0"/>
              <a:t>Patient should be aware that spinal or epidural anesthesia may result in some discomfort</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Grp="1" noChangeArrowheads="1"/>
          </p:cNvSpPr>
          <p:nvPr>
            <p:ph type="title"/>
          </p:nvPr>
        </p:nvSpPr>
        <p:spPr/>
        <p:txBody>
          <a:bodyPr/>
          <a:lstStyle/>
          <a:p>
            <a:r>
              <a:rPr lang="en-US"/>
              <a:t>Backache</a:t>
            </a:r>
          </a:p>
        </p:txBody>
      </p:sp>
      <p:sp>
        <p:nvSpPr>
          <p:cNvPr id="417795" name="Rectangle 3"/>
          <p:cNvSpPr>
            <a:spLocks noGrp="1" noChangeArrowheads="1"/>
          </p:cNvSpPr>
          <p:nvPr>
            <p:ph sz="quarter" idx="1"/>
          </p:nvPr>
        </p:nvSpPr>
        <p:spPr/>
        <p:txBody>
          <a:bodyPr/>
          <a:lstStyle/>
          <a:p>
            <a:pPr>
              <a:lnSpc>
                <a:spcPct val="90000"/>
              </a:lnSpc>
            </a:pPr>
            <a:r>
              <a:rPr lang="en-US" sz="2800"/>
              <a:t>Inflammatory reaction due to tissue trauma</a:t>
            </a:r>
          </a:p>
          <a:p>
            <a:pPr>
              <a:lnSpc>
                <a:spcPct val="90000"/>
              </a:lnSpc>
            </a:pPr>
            <a:r>
              <a:rPr lang="en-US" sz="2800"/>
              <a:t>May result in back spasms</a:t>
            </a:r>
          </a:p>
          <a:p>
            <a:pPr>
              <a:lnSpc>
                <a:spcPct val="90000"/>
              </a:lnSpc>
            </a:pPr>
            <a:r>
              <a:rPr lang="en-US" sz="2800"/>
              <a:t>Short lived, analgesics, ice</a:t>
            </a:r>
          </a:p>
          <a:p>
            <a:pPr>
              <a:lnSpc>
                <a:spcPct val="90000"/>
              </a:lnSpc>
            </a:pPr>
            <a:r>
              <a:rPr lang="en-US" sz="2800"/>
              <a:t>May last a few weeks</a:t>
            </a:r>
          </a:p>
          <a:p>
            <a:pPr>
              <a:lnSpc>
                <a:spcPct val="90000"/>
              </a:lnSpc>
            </a:pPr>
            <a:r>
              <a:rPr lang="en-US" sz="2800"/>
              <a:t>Back ache may be a sign of serious complications such as epidural/spinal hematoma, abscess</a:t>
            </a:r>
          </a:p>
          <a:p>
            <a:pPr>
              <a:lnSpc>
                <a:spcPct val="90000"/>
              </a:lnSpc>
            </a:pPr>
            <a:r>
              <a:rPr lang="en-US" sz="2800"/>
              <a:t>Careful evaluation to determine if a common/benign complication or something more serious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2"/>
          <p:cNvSpPr>
            <a:spLocks noGrp="1" noChangeArrowheads="1"/>
          </p:cNvSpPr>
          <p:nvPr>
            <p:ph type="title"/>
          </p:nvPr>
        </p:nvSpPr>
        <p:spPr/>
        <p:txBody>
          <a:bodyPr/>
          <a:lstStyle/>
          <a:p>
            <a:r>
              <a:rPr lang="en-US"/>
              <a:t>Postdural Puncture Headache</a:t>
            </a:r>
          </a:p>
        </p:txBody>
      </p:sp>
      <p:sp>
        <p:nvSpPr>
          <p:cNvPr id="418819" name="Rectangle 3"/>
          <p:cNvSpPr>
            <a:spLocks noGrp="1" noChangeArrowheads="1"/>
          </p:cNvSpPr>
          <p:nvPr>
            <p:ph sz="quarter" idx="1"/>
          </p:nvPr>
        </p:nvSpPr>
        <p:spPr/>
        <p:txBody>
          <a:bodyPr/>
          <a:lstStyle/>
          <a:p>
            <a:r>
              <a:rPr lang="en-US"/>
              <a:t>Caused by disrupting the integrity of the dura</a:t>
            </a:r>
          </a:p>
          <a:p>
            <a:r>
              <a:rPr lang="en-US"/>
              <a:t>Can occur due to: spinal anesthesia, “wet” tap with epidural, epidural catheter migration, tip of the epidural needle “indenting” the dura enough to cause a leak.</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Grp="1" noChangeArrowheads="1"/>
          </p:cNvSpPr>
          <p:nvPr>
            <p:ph type="title"/>
          </p:nvPr>
        </p:nvSpPr>
        <p:spPr/>
        <p:txBody>
          <a:bodyPr/>
          <a:lstStyle/>
          <a:p>
            <a:r>
              <a:rPr lang="en-US"/>
              <a:t>Postdural Puncture Headache</a:t>
            </a:r>
          </a:p>
        </p:txBody>
      </p:sp>
      <p:sp>
        <p:nvSpPr>
          <p:cNvPr id="419843" name="Rectangle 3"/>
          <p:cNvSpPr>
            <a:spLocks noGrp="1" noChangeArrowheads="1"/>
          </p:cNvSpPr>
          <p:nvPr>
            <p:ph sz="quarter" idx="1"/>
          </p:nvPr>
        </p:nvSpPr>
        <p:spPr/>
        <p:txBody>
          <a:bodyPr/>
          <a:lstStyle/>
          <a:p>
            <a:pPr>
              <a:lnSpc>
                <a:spcPct val="90000"/>
              </a:lnSpc>
            </a:pPr>
            <a:r>
              <a:rPr lang="en-US"/>
              <a:t>Headache occurs due to leakage of CSF through the dura</a:t>
            </a:r>
          </a:p>
          <a:p>
            <a:pPr>
              <a:lnSpc>
                <a:spcPct val="90000"/>
              </a:lnSpc>
            </a:pPr>
            <a:r>
              <a:rPr lang="en-US"/>
              <a:t>Decrease in intracranial pressure occurs due to the leak</a:t>
            </a:r>
          </a:p>
          <a:p>
            <a:pPr>
              <a:lnSpc>
                <a:spcPct val="90000"/>
              </a:lnSpc>
            </a:pPr>
            <a:r>
              <a:rPr lang="en-US"/>
              <a:t>Upright position in the patient leads to traction on the dura, tentorium, and blood vessels resulting in pain.</a:t>
            </a:r>
          </a:p>
          <a:p>
            <a:pPr>
              <a:lnSpc>
                <a:spcPct val="90000"/>
              </a:lnSpc>
            </a:pPr>
            <a:r>
              <a:rPr lang="en-US"/>
              <a:t>Traction on the 6</a:t>
            </a:r>
            <a:r>
              <a:rPr lang="en-US" baseline="30000"/>
              <a:t>th</a:t>
            </a:r>
            <a:r>
              <a:rPr lang="en-US"/>
              <a:t> cranial nerve can result in diplopia and tinnitus</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2"/>
          <p:cNvSpPr>
            <a:spLocks noGrp="1" noChangeArrowheads="1"/>
          </p:cNvSpPr>
          <p:nvPr>
            <p:ph type="title"/>
          </p:nvPr>
        </p:nvSpPr>
        <p:spPr/>
        <p:txBody>
          <a:bodyPr>
            <a:normAutofit fontScale="90000"/>
          </a:bodyPr>
          <a:lstStyle/>
          <a:p>
            <a:r>
              <a:rPr lang="en-US" sz="4000"/>
              <a:t>Postdural Puncture Headache- Symptoms</a:t>
            </a:r>
          </a:p>
        </p:txBody>
      </p:sp>
      <p:sp>
        <p:nvSpPr>
          <p:cNvPr id="420867" name="Rectangle 3"/>
          <p:cNvSpPr>
            <a:spLocks noGrp="1" noChangeArrowheads="1"/>
          </p:cNvSpPr>
          <p:nvPr>
            <p:ph sz="quarter" idx="1"/>
          </p:nvPr>
        </p:nvSpPr>
        <p:spPr/>
        <p:txBody>
          <a:bodyPr/>
          <a:lstStyle/>
          <a:p>
            <a:pPr>
              <a:lnSpc>
                <a:spcPct val="90000"/>
              </a:lnSpc>
            </a:pPr>
            <a:r>
              <a:rPr lang="en-US"/>
              <a:t>Headache associated with upright position (i.e. sitting or standing).  Relief found with a supine position</a:t>
            </a:r>
          </a:p>
          <a:p>
            <a:pPr>
              <a:lnSpc>
                <a:spcPct val="90000"/>
              </a:lnSpc>
            </a:pPr>
            <a:r>
              <a:rPr lang="en-US"/>
              <a:t>Headache may be bilateral, frontal, retroorbital and/or occipital with or without radiation to the neck</a:t>
            </a:r>
          </a:p>
          <a:p>
            <a:pPr>
              <a:lnSpc>
                <a:spcPct val="90000"/>
              </a:lnSpc>
            </a:pPr>
            <a:r>
              <a:rPr lang="en-US"/>
              <a:t>Described as “throbbing” or constant</a:t>
            </a:r>
          </a:p>
          <a:p>
            <a:pPr>
              <a:lnSpc>
                <a:spcPct val="90000"/>
              </a:lnSpc>
            </a:pPr>
            <a:r>
              <a:rPr lang="en-US"/>
              <a:t>May be associated with nausea and/or photophobia</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2"/>
          <p:cNvSpPr>
            <a:spLocks noGrp="1" noChangeArrowheads="1"/>
          </p:cNvSpPr>
          <p:nvPr>
            <p:ph type="title"/>
          </p:nvPr>
        </p:nvSpPr>
        <p:spPr/>
        <p:txBody>
          <a:bodyPr>
            <a:normAutofit fontScale="90000"/>
          </a:bodyPr>
          <a:lstStyle/>
          <a:p>
            <a:r>
              <a:rPr lang="en-US" sz="4000"/>
              <a:t>Postdural Puncture Headache- Symptoms</a:t>
            </a:r>
          </a:p>
        </p:txBody>
      </p:sp>
      <p:sp>
        <p:nvSpPr>
          <p:cNvPr id="421891" name="Rectangle 3"/>
          <p:cNvSpPr>
            <a:spLocks noGrp="1" noChangeArrowheads="1"/>
          </p:cNvSpPr>
          <p:nvPr>
            <p:ph sz="quarter" idx="1"/>
          </p:nvPr>
        </p:nvSpPr>
        <p:spPr/>
        <p:txBody>
          <a:bodyPr/>
          <a:lstStyle/>
          <a:p>
            <a:r>
              <a:rPr lang="en-US"/>
              <a:t>Onset is generally 12-72 hours; rarely is the onset immediate</a:t>
            </a:r>
          </a:p>
          <a:p>
            <a:r>
              <a:rPr lang="en-US"/>
              <a:t>If untreated it may last for weeks</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p:txBody>
          <a:bodyPr>
            <a:normAutofit fontScale="90000"/>
          </a:bodyPr>
          <a:lstStyle/>
          <a:p>
            <a:r>
              <a:rPr lang="en-US" sz="4000"/>
              <a:t>Postdural Puncture Headache- Associations</a:t>
            </a:r>
          </a:p>
        </p:txBody>
      </p:sp>
      <p:sp>
        <p:nvSpPr>
          <p:cNvPr id="422915" name="Rectangle 3"/>
          <p:cNvSpPr>
            <a:spLocks noGrp="1" noChangeArrowheads="1"/>
          </p:cNvSpPr>
          <p:nvPr>
            <p:ph sz="quarter" idx="1"/>
          </p:nvPr>
        </p:nvSpPr>
        <p:spPr/>
        <p:txBody>
          <a:bodyPr/>
          <a:lstStyle/>
          <a:p>
            <a:r>
              <a:rPr lang="en-US" sz="2800" dirty="0"/>
              <a:t>Increased incidence related to needle size, needle type and patient population</a:t>
            </a:r>
          </a:p>
          <a:p>
            <a:r>
              <a:rPr lang="en-US" sz="2800" dirty="0"/>
              <a:t>The larger the needle the higher the incidence</a:t>
            </a:r>
          </a:p>
          <a:p>
            <a:r>
              <a:rPr lang="en-US" sz="2800" dirty="0"/>
              <a:t>Cutting point needles have a higher incidence of </a:t>
            </a:r>
            <a:r>
              <a:rPr lang="en-US" sz="2800" dirty="0" smtClean="0"/>
              <a:t>post dural puncture headache </a:t>
            </a:r>
            <a:r>
              <a:rPr lang="en-US" sz="2800" dirty="0"/>
              <a:t>than pencil points</a:t>
            </a:r>
          </a:p>
          <a:p>
            <a:r>
              <a:rPr lang="en-US" sz="2800" dirty="0"/>
              <a:t>When using cutting point needles orientate the bevel “sideways” so it will be parallel with the fibers.  This will act to “spread” the fibers as opposed to cutting them</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Grp="1" noChangeArrowheads="1"/>
          </p:cNvSpPr>
          <p:nvPr>
            <p:ph type="title"/>
          </p:nvPr>
        </p:nvSpPr>
        <p:spPr/>
        <p:txBody>
          <a:bodyPr>
            <a:normAutofit fontScale="90000"/>
          </a:bodyPr>
          <a:lstStyle/>
          <a:p>
            <a:r>
              <a:rPr lang="en-US" sz="4000"/>
              <a:t>Postdural Puncture Headache- Associations</a:t>
            </a:r>
          </a:p>
        </p:txBody>
      </p:sp>
      <p:sp>
        <p:nvSpPr>
          <p:cNvPr id="423939" name="Rectangle 3"/>
          <p:cNvSpPr>
            <a:spLocks noGrp="1" noChangeArrowheads="1"/>
          </p:cNvSpPr>
          <p:nvPr>
            <p:ph sz="quarter" idx="1"/>
          </p:nvPr>
        </p:nvSpPr>
        <p:spPr/>
        <p:txBody>
          <a:bodyPr/>
          <a:lstStyle/>
          <a:p>
            <a:r>
              <a:rPr lang="en-US" dirty="0" smtClean="0"/>
              <a:t>Recent literature may indicate that pencil points actually cause more trauma then cutting needles.  This actually may reduce the incidence of headache secondary to a localized inflammatory response.</a:t>
            </a:r>
          </a:p>
          <a:p>
            <a:pPr>
              <a:buNone/>
            </a:pPr>
            <a:endParaRPr lang="en-US" dirty="0" smtClean="0"/>
          </a:p>
          <a:p>
            <a:r>
              <a:rPr lang="en-US" dirty="0" smtClean="0"/>
              <a:t>Increased post dural puncture headache </a:t>
            </a:r>
            <a:r>
              <a:rPr lang="en-US" dirty="0"/>
              <a:t>in younger patients, in female patients, and in pregnant patients</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Grp="1" noChangeArrowheads="1"/>
          </p:cNvSpPr>
          <p:nvPr>
            <p:ph type="title"/>
          </p:nvPr>
        </p:nvSpPr>
        <p:spPr/>
        <p:txBody>
          <a:bodyPr/>
          <a:lstStyle/>
          <a:p>
            <a:r>
              <a:rPr lang="en-US"/>
              <a:t>Postdural Puncture Headache</a:t>
            </a:r>
          </a:p>
        </p:txBody>
      </p:sp>
      <p:sp>
        <p:nvSpPr>
          <p:cNvPr id="424963" name="Rectangle 3"/>
          <p:cNvSpPr>
            <a:spLocks noGrp="1" noChangeArrowheads="1"/>
          </p:cNvSpPr>
          <p:nvPr>
            <p:ph sz="quarter" idx="1"/>
          </p:nvPr>
        </p:nvSpPr>
        <p:spPr/>
        <p:txBody>
          <a:bodyPr/>
          <a:lstStyle/>
          <a:p>
            <a:pPr>
              <a:lnSpc>
                <a:spcPct val="90000"/>
              </a:lnSpc>
            </a:pPr>
            <a:r>
              <a:rPr lang="en-US" sz="2800"/>
              <a:t>Some advocate the prophylactic treatment if a wet tap occurs with an epidural needle.</a:t>
            </a:r>
          </a:p>
          <a:p>
            <a:pPr>
              <a:lnSpc>
                <a:spcPct val="90000"/>
              </a:lnSpc>
            </a:pPr>
            <a:r>
              <a:rPr lang="en-US" sz="2800"/>
              <a:t>Methods include epidural blood patch, epidural dextan, or epidural saline.</a:t>
            </a:r>
          </a:p>
          <a:p>
            <a:pPr>
              <a:lnSpc>
                <a:spcPct val="90000"/>
              </a:lnSpc>
            </a:pPr>
            <a:r>
              <a:rPr lang="en-US" sz="2800"/>
              <a:t>A wet tap with a 17 g. epidural needle will yield a 50% incidence of pdph</a:t>
            </a:r>
          </a:p>
          <a:p>
            <a:pPr>
              <a:lnSpc>
                <a:spcPct val="90000"/>
              </a:lnSpc>
            </a:pPr>
            <a:r>
              <a:rPr lang="en-US" sz="2800"/>
              <a:t>A prophylactic epidural blood patch performed within 24 hours of a “wet” tap has a 71% failure rate.</a:t>
            </a:r>
          </a:p>
          <a:p>
            <a:pPr>
              <a:lnSpc>
                <a:spcPct val="90000"/>
              </a:lnSpc>
            </a:pPr>
            <a:r>
              <a:rPr lang="en-US" sz="2800"/>
              <a:t>After 24 hours there is a failure rate of 4%</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p:nvPr>
        </p:nvSpPr>
        <p:spPr/>
        <p:txBody>
          <a:bodyPr/>
          <a:lstStyle/>
          <a:p>
            <a:r>
              <a:rPr lang="en-US"/>
              <a:t>Postdural Puncture Headache</a:t>
            </a:r>
          </a:p>
        </p:txBody>
      </p:sp>
      <p:sp>
        <p:nvSpPr>
          <p:cNvPr id="425987" name="Rectangle 3"/>
          <p:cNvSpPr>
            <a:spLocks noGrp="1" noChangeArrowheads="1"/>
          </p:cNvSpPr>
          <p:nvPr>
            <p:ph sz="quarter" idx="1"/>
          </p:nvPr>
        </p:nvSpPr>
        <p:spPr/>
        <p:txBody>
          <a:bodyPr/>
          <a:lstStyle/>
          <a:p>
            <a:pPr>
              <a:lnSpc>
                <a:spcPct val="90000"/>
              </a:lnSpc>
            </a:pPr>
            <a:r>
              <a:rPr lang="en-US" dirty="0"/>
              <a:t>Epidural blood patches are not without risk.</a:t>
            </a:r>
          </a:p>
          <a:p>
            <a:pPr>
              <a:lnSpc>
                <a:spcPct val="90000"/>
              </a:lnSpc>
            </a:pPr>
            <a:r>
              <a:rPr lang="en-US" dirty="0"/>
              <a:t>Remember 50% of the patients with a “wet” tap will not get a </a:t>
            </a:r>
            <a:r>
              <a:rPr lang="en-US" dirty="0" smtClean="0"/>
              <a:t>post dural puncture headache.</a:t>
            </a:r>
            <a:endParaRPr lang="en-US" dirty="0"/>
          </a:p>
          <a:p>
            <a:pPr>
              <a:lnSpc>
                <a:spcPct val="90000"/>
              </a:lnSpc>
            </a:pPr>
            <a:r>
              <a:rPr lang="en-US" dirty="0"/>
              <a:t>Conservative measure would be to wait and see if symptoms occur</a:t>
            </a:r>
          </a:p>
          <a:p>
            <a:pPr>
              <a:lnSpc>
                <a:spcPct val="90000"/>
              </a:lnSpc>
            </a:pPr>
            <a:r>
              <a:rPr lang="en-US" dirty="0"/>
              <a:t>Prophylactic </a:t>
            </a:r>
            <a:r>
              <a:rPr lang="en-US" dirty="0" smtClean="0"/>
              <a:t>treatment </a:t>
            </a:r>
            <a:r>
              <a:rPr lang="en-US" dirty="0"/>
              <a:t>will only result in unnecessary treatment in 50% of the patients</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Grp="1" noChangeArrowheads="1"/>
          </p:cNvSpPr>
          <p:nvPr>
            <p:ph type="title"/>
          </p:nvPr>
        </p:nvSpPr>
        <p:spPr/>
        <p:txBody>
          <a:bodyPr>
            <a:normAutofit fontScale="90000"/>
          </a:bodyPr>
          <a:lstStyle/>
          <a:p>
            <a:r>
              <a:rPr lang="en-US" sz="4000"/>
              <a:t>Postdural Puncture Headache- Conservative Treatment</a:t>
            </a:r>
          </a:p>
        </p:txBody>
      </p:sp>
      <p:sp>
        <p:nvSpPr>
          <p:cNvPr id="427011" name="Rectangle 3"/>
          <p:cNvSpPr>
            <a:spLocks noGrp="1" noChangeArrowheads="1"/>
          </p:cNvSpPr>
          <p:nvPr>
            <p:ph sz="quarter" idx="1"/>
          </p:nvPr>
        </p:nvSpPr>
        <p:spPr/>
        <p:txBody>
          <a:bodyPr/>
          <a:lstStyle/>
          <a:p>
            <a:r>
              <a:rPr lang="en-US" dirty="0" smtClean="0"/>
              <a:t>Symptoms </a:t>
            </a:r>
            <a:r>
              <a:rPr lang="en-US" dirty="0"/>
              <a:t>can be debilitating</a:t>
            </a:r>
          </a:p>
          <a:p>
            <a:r>
              <a:rPr lang="en-US" dirty="0"/>
              <a:t>Start with conservative measures</a:t>
            </a:r>
          </a:p>
          <a:p>
            <a:r>
              <a:rPr lang="en-US" dirty="0"/>
              <a:t>Supine position- will reduce </a:t>
            </a:r>
            <a:r>
              <a:rPr lang="en-US" dirty="0" smtClean="0"/>
              <a:t>symptoms, </a:t>
            </a:r>
            <a:r>
              <a:rPr lang="en-US" dirty="0"/>
              <a:t>no evidence that bed rest will reduce the duration of </a:t>
            </a:r>
            <a:r>
              <a:rPr lang="en-US" dirty="0" smtClean="0"/>
              <a:t>post dural puncture headache.  </a:t>
            </a:r>
            <a:r>
              <a:rPr lang="en-US" dirty="0"/>
              <a:t>Theoretically it should decrease the amount of CSF leak and allow replacement of lost CSF</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Grp="1" noChangeArrowheads="1"/>
          </p:cNvSpPr>
          <p:nvPr>
            <p:ph type="title"/>
          </p:nvPr>
        </p:nvSpPr>
        <p:spPr/>
        <p:txBody>
          <a:bodyPr>
            <a:normAutofit fontScale="90000"/>
          </a:bodyPr>
          <a:lstStyle/>
          <a:p>
            <a:r>
              <a:rPr lang="en-US" sz="4000"/>
              <a:t>Postdural Puncture Headache- Conservative Treatment</a:t>
            </a:r>
          </a:p>
        </p:txBody>
      </p:sp>
      <p:sp>
        <p:nvSpPr>
          <p:cNvPr id="428035" name="Rectangle 3"/>
          <p:cNvSpPr>
            <a:spLocks noGrp="1" noChangeArrowheads="1"/>
          </p:cNvSpPr>
          <p:nvPr>
            <p:ph sz="quarter" idx="1"/>
          </p:nvPr>
        </p:nvSpPr>
        <p:spPr/>
        <p:txBody>
          <a:bodyPr/>
          <a:lstStyle/>
          <a:p>
            <a:r>
              <a:rPr lang="en-US" dirty="0"/>
              <a:t>Hydration- theoretically helps to encourage the production of CSF.  A dehydrated patient may experience more severe symptoms and hydration is important.  The one study looking at this did not find that hydration decreased the incidence of </a:t>
            </a:r>
            <a:r>
              <a:rPr lang="en-US" dirty="0" smtClean="0"/>
              <a:t>post dural puncture headache.</a:t>
            </a:r>
            <a:endParaRPr lang="en-U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Grp="1" noChangeArrowheads="1"/>
          </p:cNvSpPr>
          <p:nvPr>
            <p:ph type="title"/>
          </p:nvPr>
        </p:nvSpPr>
        <p:spPr/>
        <p:txBody>
          <a:bodyPr>
            <a:normAutofit fontScale="90000"/>
          </a:bodyPr>
          <a:lstStyle/>
          <a:p>
            <a:r>
              <a:rPr lang="en-US" sz="4000"/>
              <a:t>Postdural Puncture Headache- Conservative Treatment</a:t>
            </a:r>
          </a:p>
        </p:txBody>
      </p:sp>
      <p:sp>
        <p:nvSpPr>
          <p:cNvPr id="429059" name="Rectangle 3"/>
          <p:cNvSpPr>
            <a:spLocks noGrp="1" noChangeArrowheads="1"/>
          </p:cNvSpPr>
          <p:nvPr>
            <p:ph sz="quarter" idx="1"/>
          </p:nvPr>
        </p:nvSpPr>
        <p:spPr/>
        <p:txBody>
          <a:bodyPr/>
          <a:lstStyle/>
          <a:p>
            <a:pPr>
              <a:lnSpc>
                <a:spcPct val="90000"/>
              </a:lnSpc>
            </a:pPr>
            <a:r>
              <a:rPr lang="en-US" sz="2800" dirty="0"/>
              <a:t>Caffeine- theoretically helps to decrease </a:t>
            </a:r>
            <a:r>
              <a:rPr lang="en-US" sz="2800" dirty="0" err="1"/>
              <a:t>sx</a:t>
            </a:r>
            <a:r>
              <a:rPr lang="en-US" sz="2800" dirty="0"/>
              <a:t> by vasoconstriction of the cerebral vessels.  May decrease </a:t>
            </a:r>
            <a:r>
              <a:rPr lang="en-US" sz="2800" dirty="0" smtClean="0"/>
              <a:t>symptoms </a:t>
            </a:r>
            <a:r>
              <a:rPr lang="en-US" sz="2800" dirty="0"/>
              <a:t>but does not necessarily decrease the number of patients that will require an epidural blood patch.</a:t>
            </a:r>
          </a:p>
          <a:p>
            <a:pPr>
              <a:lnSpc>
                <a:spcPct val="90000"/>
              </a:lnSpc>
            </a:pPr>
            <a:r>
              <a:rPr lang="en-US" sz="2800" dirty="0"/>
              <a:t>IV caffeine can be administered in a dose of 500 mg</a:t>
            </a:r>
          </a:p>
          <a:p>
            <a:pPr>
              <a:lnSpc>
                <a:spcPct val="90000"/>
              </a:lnSpc>
            </a:pPr>
            <a:r>
              <a:rPr lang="en-US" sz="2800" dirty="0" smtClean="0"/>
              <a:t>Oral </a:t>
            </a:r>
            <a:r>
              <a:rPr lang="en-US" sz="2800" dirty="0"/>
              <a:t>caffeine can be encouraged.</a:t>
            </a:r>
          </a:p>
          <a:p>
            <a:pPr>
              <a:lnSpc>
                <a:spcPct val="90000"/>
              </a:lnSpc>
            </a:pPr>
            <a:r>
              <a:rPr lang="en-US" sz="2800" dirty="0"/>
              <a:t>A dose of 300 mg of oral caffeine has been shown to decrease the intensity of </a:t>
            </a:r>
            <a:r>
              <a:rPr lang="en-US" sz="2800" dirty="0" err="1"/>
              <a:t>pdph</a:t>
            </a:r>
            <a:endParaRPr lang="en-US" sz="2800"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ChangeArrowheads="1"/>
          </p:cNvSpPr>
          <p:nvPr>
            <p:ph type="title"/>
          </p:nvPr>
        </p:nvSpPr>
        <p:spPr/>
        <p:txBody>
          <a:bodyPr>
            <a:normAutofit fontScale="90000"/>
          </a:bodyPr>
          <a:lstStyle/>
          <a:p>
            <a:r>
              <a:rPr lang="en-US" sz="4000"/>
              <a:t>Caffeine Content of Common Beverages</a:t>
            </a:r>
          </a:p>
        </p:txBody>
      </p:sp>
      <p:pic>
        <p:nvPicPr>
          <p:cNvPr id="430084" name="Picture 4" descr="SCAN001"/>
          <p:cNvPicPr>
            <a:picLocks noChangeAspect="1" noChangeArrowheads="1"/>
          </p:cNvPicPr>
          <p:nvPr/>
        </p:nvPicPr>
        <p:blipFill>
          <a:blip r:embed="rId3" cstate="print"/>
          <a:srcRect/>
          <a:stretch>
            <a:fillRect/>
          </a:stretch>
        </p:blipFill>
        <p:spPr bwMode="auto">
          <a:xfrm>
            <a:off x="1905000" y="1752600"/>
            <a:ext cx="5562600" cy="44846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Grp="1" noChangeArrowheads="1"/>
          </p:cNvSpPr>
          <p:nvPr>
            <p:ph type="title"/>
          </p:nvPr>
        </p:nvSpPr>
        <p:spPr/>
        <p:txBody>
          <a:bodyPr>
            <a:normAutofit fontScale="90000"/>
          </a:bodyPr>
          <a:lstStyle/>
          <a:p>
            <a:r>
              <a:rPr lang="en-US" sz="4000"/>
              <a:t>Postdural Puncture Headache- Conservative Treatment</a:t>
            </a:r>
          </a:p>
        </p:txBody>
      </p:sp>
      <p:sp>
        <p:nvSpPr>
          <p:cNvPr id="432131" name="Rectangle 3"/>
          <p:cNvSpPr>
            <a:spLocks noGrp="1" noChangeArrowheads="1"/>
          </p:cNvSpPr>
          <p:nvPr>
            <p:ph sz="quarter" idx="1"/>
          </p:nvPr>
        </p:nvSpPr>
        <p:spPr/>
        <p:txBody>
          <a:bodyPr/>
          <a:lstStyle/>
          <a:p>
            <a:r>
              <a:rPr lang="en-US"/>
              <a:t>Analgesics- will decrease the severity of symptoms and include acetaminophen and NSAIDS</a:t>
            </a:r>
          </a:p>
          <a:p>
            <a:r>
              <a:rPr lang="en-US"/>
              <a:t>Stool softners and soft diet may help decrease Valsalva straining which may increase leakage of CSF</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Grp="1" noChangeArrowheads="1"/>
          </p:cNvSpPr>
          <p:nvPr>
            <p:ph type="title"/>
          </p:nvPr>
        </p:nvSpPr>
        <p:spPr/>
        <p:txBody>
          <a:bodyPr>
            <a:normAutofit fontScale="90000"/>
          </a:bodyPr>
          <a:lstStyle/>
          <a:p>
            <a:r>
              <a:rPr lang="en-US" sz="4000"/>
              <a:t>Postdural Puncture Headache- Conservative Treatment</a:t>
            </a:r>
          </a:p>
        </p:txBody>
      </p:sp>
      <p:sp>
        <p:nvSpPr>
          <p:cNvPr id="433155" name="Rectangle 3"/>
          <p:cNvSpPr>
            <a:spLocks noGrp="1" noChangeArrowheads="1"/>
          </p:cNvSpPr>
          <p:nvPr>
            <p:ph sz="quarter" idx="1"/>
          </p:nvPr>
        </p:nvSpPr>
        <p:spPr>
          <a:xfrm>
            <a:off x="457200" y="2327275"/>
            <a:ext cx="8229600" cy="4530725"/>
          </a:xfrm>
        </p:spPr>
        <p:txBody>
          <a:bodyPr/>
          <a:lstStyle/>
          <a:p>
            <a:r>
              <a:rPr lang="en-US"/>
              <a:t>Conservative treatment is mainly symptomatic</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ChangeArrowheads="1"/>
          </p:cNvSpPr>
          <p:nvPr>
            <p:ph type="title"/>
          </p:nvPr>
        </p:nvSpPr>
        <p:spPr/>
        <p:txBody>
          <a:bodyPr>
            <a:normAutofit fontScale="90000"/>
          </a:bodyPr>
          <a:lstStyle/>
          <a:p>
            <a:r>
              <a:rPr lang="en-US" sz="4000"/>
              <a:t>Postdural Puncture Headache- Epidural Blood Patch</a:t>
            </a:r>
          </a:p>
        </p:txBody>
      </p:sp>
      <p:sp>
        <p:nvSpPr>
          <p:cNvPr id="434179" name="Rectangle 3"/>
          <p:cNvSpPr>
            <a:spLocks noGrp="1" noChangeArrowheads="1"/>
          </p:cNvSpPr>
          <p:nvPr>
            <p:ph sz="quarter" idx="1"/>
          </p:nvPr>
        </p:nvSpPr>
        <p:spPr/>
        <p:txBody>
          <a:bodyPr/>
          <a:lstStyle/>
          <a:p>
            <a:r>
              <a:rPr lang="en-US" dirty="0"/>
              <a:t>Definitive treatment</a:t>
            </a:r>
          </a:p>
          <a:p>
            <a:r>
              <a:rPr lang="en-US" dirty="0"/>
              <a:t>Successfully resolves 90% of all </a:t>
            </a:r>
            <a:r>
              <a:rPr lang="en-US" dirty="0" smtClean="0"/>
              <a:t>post dural puncture headache </a:t>
            </a:r>
            <a:r>
              <a:rPr lang="en-US" dirty="0"/>
              <a:t>after the first </a:t>
            </a:r>
            <a:r>
              <a:rPr lang="en-US" dirty="0" smtClean="0"/>
              <a:t>treatment</a:t>
            </a:r>
            <a:endParaRPr lang="en-US" dirty="0"/>
          </a:p>
          <a:p>
            <a:r>
              <a:rPr lang="en-US" dirty="0"/>
              <a:t>Generally offered 12-24 hours after the initiation of conservative treatment</a:t>
            </a:r>
          </a:p>
          <a:p>
            <a:r>
              <a:rPr lang="en-US" dirty="0"/>
              <a:t>Not without risk</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Grp="1" noChangeArrowheads="1"/>
          </p:cNvSpPr>
          <p:nvPr>
            <p:ph type="title"/>
          </p:nvPr>
        </p:nvSpPr>
        <p:spPr/>
        <p:txBody>
          <a:bodyPr>
            <a:normAutofit fontScale="90000"/>
          </a:bodyPr>
          <a:lstStyle/>
          <a:p>
            <a:r>
              <a:rPr lang="en-US" sz="4000"/>
              <a:t>Postdural Puncture Headache- EBP Precautions</a:t>
            </a:r>
          </a:p>
        </p:txBody>
      </p:sp>
      <p:sp>
        <p:nvSpPr>
          <p:cNvPr id="435203" name="Rectangle 3"/>
          <p:cNvSpPr>
            <a:spLocks noGrp="1" noChangeArrowheads="1"/>
          </p:cNvSpPr>
          <p:nvPr>
            <p:ph sz="quarter" idx="1"/>
          </p:nvPr>
        </p:nvSpPr>
        <p:spPr/>
        <p:txBody>
          <a:bodyPr/>
          <a:lstStyle/>
          <a:p>
            <a:r>
              <a:rPr lang="en-US" dirty="0"/>
              <a:t>Check patients </a:t>
            </a:r>
            <a:r>
              <a:rPr lang="en-US" dirty="0" smtClean="0"/>
              <a:t>history </a:t>
            </a:r>
            <a:r>
              <a:rPr lang="en-US" dirty="0"/>
              <a:t>for contraindications</a:t>
            </a:r>
          </a:p>
          <a:p>
            <a:r>
              <a:rPr lang="en-US" dirty="0"/>
              <a:t>Check coagulation status</a:t>
            </a:r>
          </a:p>
          <a:p>
            <a:r>
              <a:rPr lang="en-US" dirty="0"/>
              <a:t>Ensure no anticoagulants have been administered (i.e. DVT prophylaxis)</a:t>
            </a:r>
          </a:p>
          <a:p>
            <a:r>
              <a:rPr lang="en-US" dirty="0"/>
              <a:t>Ensure that the patient is not bacteremic</a:t>
            </a:r>
          </a:p>
          <a:p>
            <a:r>
              <a:rPr lang="en-US" dirty="0"/>
              <a:t>Jehovah’s Witness patients may refuse an </a:t>
            </a:r>
            <a:r>
              <a:rPr lang="en-US" dirty="0" smtClean="0"/>
              <a:t>epidural blood patch </a:t>
            </a:r>
            <a:r>
              <a:rPr lang="en-US" dirty="0"/>
              <a:t>based on </a:t>
            </a:r>
            <a:r>
              <a:rPr lang="en-US" dirty="0" smtClean="0"/>
              <a:t>religious beliefs</a:t>
            </a:r>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Grp="1" noChangeArrowheads="1"/>
          </p:cNvSpPr>
          <p:nvPr>
            <p:ph type="title"/>
          </p:nvPr>
        </p:nvSpPr>
        <p:spPr/>
        <p:txBody>
          <a:bodyPr>
            <a:normAutofit fontScale="90000"/>
          </a:bodyPr>
          <a:lstStyle/>
          <a:p>
            <a:r>
              <a:rPr lang="en-US" sz="4000"/>
              <a:t>Postdural Puncture Headache- Epidural Blood Patch</a:t>
            </a:r>
          </a:p>
        </p:txBody>
      </p:sp>
      <p:sp>
        <p:nvSpPr>
          <p:cNvPr id="436227" name="Rectangle 3"/>
          <p:cNvSpPr>
            <a:spLocks noGrp="1" noChangeArrowheads="1"/>
          </p:cNvSpPr>
          <p:nvPr>
            <p:ph sz="quarter" idx="1"/>
          </p:nvPr>
        </p:nvSpPr>
        <p:spPr/>
        <p:txBody>
          <a:bodyPr/>
          <a:lstStyle/>
          <a:p>
            <a:r>
              <a:rPr lang="en-US"/>
              <a:t>Involves injection of 15-20 ml of the patients own blood at the level of dural puncture</a:t>
            </a:r>
          </a:p>
          <a:p>
            <a:r>
              <a:rPr lang="en-US"/>
              <a:t>May be administered one space below the dural puncture site</a:t>
            </a:r>
          </a:p>
          <a:p>
            <a:r>
              <a:rPr lang="en-US"/>
              <a:t>Blood patch works by mass effect and stops the leakage of CSF or alternatively by coagulating and “plugging” the hole</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Grp="1" noChangeArrowheads="1"/>
          </p:cNvSpPr>
          <p:nvPr>
            <p:ph type="title"/>
          </p:nvPr>
        </p:nvSpPr>
        <p:spPr/>
        <p:txBody>
          <a:bodyPr>
            <a:normAutofit fontScale="90000"/>
          </a:bodyPr>
          <a:lstStyle/>
          <a:p>
            <a:r>
              <a:rPr lang="en-US" sz="4000"/>
              <a:t>Postdural Puncture Headache- Epidural Blood Patch</a:t>
            </a:r>
          </a:p>
        </p:txBody>
      </p:sp>
      <p:sp>
        <p:nvSpPr>
          <p:cNvPr id="437251" name="Rectangle 3"/>
          <p:cNvSpPr>
            <a:spLocks noGrp="1" noChangeArrowheads="1"/>
          </p:cNvSpPr>
          <p:nvPr>
            <p:ph sz="quarter" idx="1"/>
          </p:nvPr>
        </p:nvSpPr>
        <p:spPr/>
        <p:txBody>
          <a:bodyPr/>
          <a:lstStyle/>
          <a:p>
            <a:pPr>
              <a:lnSpc>
                <a:spcPct val="90000"/>
              </a:lnSpc>
            </a:pPr>
            <a:r>
              <a:rPr lang="en-US"/>
              <a:t>Inform the patient of risks and benefits</a:t>
            </a:r>
          </a:p>
          <a:p>
            <a:pPr>
              <a:lnSpc>
                <a:spcPct val="90000"/>
              </a:lnSpc>
            </a:pPr>
            <a:r>
              <a:rPr lang="en-US"/>
              <a:t>Same as with any neuraxial technique with the addition of the increased risk of meningitis or infection (the blood that is removed can be contaminated and placed at an area that has breached the blood brain barrier</a:t>
            </a:r>
          </a:p>
          <a:p>
            <a:pPr>
              <a:lnSpc>
                <a:spcPct val="90000"/>
              </a:lnSpc>
            </a:pPr>
            <a:r>
              <a:rPr lang="en-US"/>
              <a:t>Inform the patient that it is only 90% effective and not 100% effective</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ChangeArrowheads="1"/>
          </p:cNvSpPr>
          <p:nvPr>
            <p:ph type="title"/>
          </p:nvPr>
        </p:nvSpPr>
        <p:spPr/>
        <p:txBody>
          <a:bodyPr>
            <a:normAutofit fontScale="90000"/>
          </a:bodyPr>
          <a:lstStyle/>
          <a:p>
            <a:r>
              <a:rPr lang="en-US" sz="4000"/>
              <a:t>Postdural Puncture Headache- Epidural Blood Patch Technique</a:t>
            </a:r>
          </a:p>
        </p:txBody>
      </p:sp>
      <p:sp>
        <p:nvSpPr>
          <p:cNvPr id="438275" name="Rectangle 3"/>
          <p:cNvSpPr>
            <a:spLocks noGrp="1" noChangeArrowheads="1"/>
          </p:cNvSpPr>
          <p:nvPr>
            <p:ph sz="quarter" idx="1"/>
          </p:nvPr>
        </p:nvSpPr>
        <p:spPr/>
        <p:txBody>
          <a:bodyPr/>
          <a:lstStyle/>
          <a:p>
            <a:r>
              <a:rPr lang="en-US"/>
              <a:t>Assemble your supplies- mask, sterile gloves, epidural tray, additional betadine and alcohol, sterile needle for venipuncture and tourniquet.</a:t>
            </a:r>
          </a:p>
          <a:p>
            <a:r>
              <a:rPr lang="en-US"/>
              <a:t>Prior to locating the epidural space identify a suitable vein to draw blood.  Prep the area with betadine and consider draping  the area with sterile towels</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ChangeArrowheads="1"/>
          </p:cNvSpPr>
          <p:nvPr>
            <p:ph type="title"/>
          </p:nvPr>
        </p:nvSpPr>
        <p:spPr/>
        <p:txBody>
          <a:bodyPr>
            <a:normAutofit fontScale="90000"/>
          </a:bodyPr>
          <a:lstStyle/>
          <a:p>
            <a:r>
              <a:rPr lang="en-US" sz="4000"/>
              <a:t>Postdural Puncture Headache- Epidural Blood Patch Technique</a:t>
            </a:r>
          </a:p>
        </p:txBody>
      </p:sp>
      <p:sp>
        <p:nvSpPr>
          <p:cNvPr id="439299" name="Rectangle 3"/>
          <p:cNvSpPr>
            <a:spLocks noGrp="1" noChangeArrowheads="1"/>
          </p:cNvSpPr>
          <p:nvPr>
            <p:ph sz="quarter" idx="1"/>
          </p:nvPr>
        </p:nvSpPr>
        <p:spPr/>
        <p:txBody>
          <a:bodyPr/>
          <a:lstStyle/>
          <a:p>
            <a:r>
              <a:rPr lang="en-US"/>
              <a:t>Perform usual steps for locating the epidural space</a:t>
            </a:r>
          </a:p>
          <a:p>
            <a:r>
              <a:rPr lang="en-US"/>
              <a:t>Once epidural space is identified then have your assistant aseptically withdraw 15-20 ml of blood.  Keep the blood sterile.</a:t>
            </a:r>
          </a:p>
          <a:p>
            <a:r>
              <a:rPr lang="en-US"/>
              <a:t>Ensure no contamination of the blood has occurred</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ChangeArrowheads="1"/>
          </p:cNvSpPr>
          <p:nvPr>
            <p:ph type="title"/>
          </p:nvPr>
        </p:nvSpPr>
        <p:spPr/>
        <p:txBody>
          <a:bodyPr>
            <a:normAutofit fontScale="90000"/>
          </a:bodyPr>
          <a:lstStyle/>
          <a:p>
            <a:r>
              <a:rPr lang="en-US" sz="4000"/>
              <a:t>Postdural Puncture Headache- Epidural Blood Patch Technique</a:t>
            </a:r>
          </a:p>
        </p:txBody>
      </p:sp>
      <p:sp>
        <p:nvSpPr>
          <p:cNvPr id="440323" name="Rectangle 3"/>
          <p:cNvSpPr>
            <a:spLocks noGrp="1" noChangeArrowheads="1"/>
          </p:cNvSpPr>
          <p:nvPr>
            <p:ph type="body" sz="half" idx="1"/>
          </p:nvPr>
        </p:nvSpPr>
        <p:spPr>
          <a:xfrm>
            <a:off x="457200" y="1600200"/>
            <a:ext cx="7162800" cy="4530725"/>
          </a:xfrm>
        </p:spPr>
        <p:txBody>
          <a:bodyPr/>
          <a:lstStyle/>
          <a:p>
            <a:r>
              <a:rPr lang="en-US" sz="2800" dirty="0"/>
              <a:t>Place 15-20 ml of blood into the epidural space</a:t>
            </a:r>
          </a:p>
          <a:p>
            <a:pPr>
              <a:buFont typeface="Wingdings" pitchFamily="2" charset="2"/>
              <a:buNone/>
            </a:pPr>
            <a:endParaRPr lang="en-US" sz="2800"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p:txBody>
          <a:bodyPr>
            <a:normAutofit fontScale="90000"/>
          </a:bodyPr>
          <a:lstStyle/>
          <a:p>
            <a:r>
              <a:rPr lang="en-US" sz="4000"/>
              <a:t>Postdural Puncture Headache- Epidural Blood Patch Technique</a:t>
            </a:r>
          </a:p>
        </p:txBody>
      </p:sp>
      <p:sp>
        <p:nvSpPr>
          <p:cNvPr id="494595" name="Rectangle 3"/>
          <p:cNvSpPr>
            <a:spLocks noGrp="1" noChangeArrowheads="1"/>
          </p:cNvSpPr>
          <p:nvPr>
            <p:ph sz="quarter" idx="1"/>
          </p:nvPr>
        </p:nvSpPr>
        <p:spPr/>
        <p:txBody>
          <a:bodyPr/>
          <a:lstStyle/>
          <a:p>
            <a:r>
              <a:rPr lang="en-US" dirty="0"/>
              <a:t>The patient should not experience pain but may note pressure</a:t>
            </a:r>
          </a:p>
          <a:p>
            <a:r>
              <a:rPr lang="en-US" dirty="0"/>
              <a:t>The patient should remain supine for 1-2 hours</a:t>
            </a:r>
          </a:p>
          <a:p>
            <a:r>
              <a:rPr lang="en-US" dirty="0"/>
              <a:t>The patient should avoid lifting heavy items or straining for 48 hours (thus avoiding the dislodgement of the </a:t>
            </a:r>
            <a:r>
              <a:rPr lang="en-US" dirty="0" smtClean="0"/>
              <a:t>epidural blood patch</a:t>
            </a:r>
            <a:endParaRPr lang="en-US"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Rectangle 2"/>
          <p:cNvSpPr>
            <a:spLocks noGrp="1" noChangeArrowheads="1"/>
          </p:cNvSpPr>
          <p:nvPr>
            <p:ph type="title"/>
          </p:nvPr>
        </p:nvSpPr>
        <p:spPr/>
        <p:txBody>
          <a:bodyPr/>
          <a:lstStyle/>
          <a:p>
            <a:r>
              <a:rPr lang="en-US"/>
              <a:t>Neurological Injury</a:t>
            </a:r>
          </a:p>
        </p:txBody>
      </p:sp>
      <p:sp>
        <p:nvSpPr>
          <p:cNvPr id="441347" name="Rectangle 3"/>
          <p:cNvSpPr>
            <a:spLocks noGrp="1" noChangeArrowheads="1"/>
          </p:cNvSpPr>
          <p:nvPr>
            <p:ph sz="quarter" idx="1"/>
          </p:nvPr>
        </p:nvSpPr>
        <p:spPr/>
        <p:txBody>
          <a:bodyPr/>
          <a:lstStyle/>
          <a:p>
            <a:r>
              <a:rPr lang="en-US" sz="2800" dirty="0"/>
              <a:t>Can be transient or permanent</a:t>
            </a:r>
          </a:p>
          <a:p>
            <a:r>
              <a:rPr lang="en-US" sz="2800" dirty="0"/>
              <a:t>Prevention is done by avoiding trauma to the nerve roots or spinal cord</a:t>
            </a:r>
          </a:p>
          <a:p>
            <a:r>
              <a:rPr lang="en-US" sz="2800" dirty="0"/>
              <a:t>Identification of appropriate landmarks is essential</a:t>
            </a:r>
          </a:p>
          <a:p>
            <a:r>
              <a:rPr lang="en-US" sz="2800" dirty="0"/>
              <a:t>Always document pre-existing neurological deficits</a:t>
            </a:r>
          </a:p>
          <a:p>
            <a:r>
              <a:rPr lang="en-US" sz="2800" dirty="0"/>
              <a:t>Ask the patient if they suffer from neuropathy, chronic or acute </a:t>
            </a:r>
            <a:r>
              <a:rPr lang="en-US" sz="2800" dirty="0" smtClean="0"/>
              <a:t>low back pain, </a:t>
            </a:r>
            <a:r>
              <a:rPr lang="en-US" sz="2800" dirty="0"/>
              <a:t>motor deficits.</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p:txBody>
          <a:bodyPr/>
          <a:lstStyle/>
          <a:p>
            <a:r>
              <a:rPr lang="en-US"/>
              <a:t>Neurological Injury</a:t>
            </a:r>
          </a:p>
        </p:txBody>
      </p:sp>
      <p:sp>
        <p:nvSpPr>
          <p:cNvPr id="442371" name="Rectangle 3"/>
          <p:cNvSpPr>
            <a:spLocks noGrp="1" noChangeArrowheads="1"/>
          </p:cNvSpPr>
          <p:nvPr>
            <p:ph sz="quarter" idx="1"/>
          </p:nvPr>
        </p:nvSpPr>
        <p:spPr/>
        <p:txBody>
          <a:bodyPr/>
          <a:lstStyle/>
          <a:p>
            <a:pPr>
              <a:lnSpc>
                <a:spcPct val="90000"/>
              </a:lnSpc>
            </a:pPr>
            <a:r>
              <a:rPr lang="en-US" sz="2800" dirty="0"/>
              <a:t>Document concurrent conditions that may contribute to postoperative </a:t>
            </a:r>
            <a:r>
              <a:rPr lang="en-US" sz="2800" dirty="0" err="1"/>
              <a:t>neuro</a:t>
            </a:r>
            <a:r>
              <a:rPr lang="en-US" sz="2800" dirty="0"/>
              <a:t> deficits such as peripheral vascular </a:t>
            </a:r>
            <a:r>
              <a:rPr lang="en-US" sz="2800" dirty="0" smtClean="0"/>
              <a:t>disease, </a:t>
            </a:r>
            <a:r>
              <a:rPr lang="en-US" sz="2800" dirty="0"/>
              <a:t>diabetes, intervertebral disk </a:t>
            </a:r>
            <a:r>
              <a:rPr lang="en-US" sz="2800" dirty="0" smtClean="0"/>
              <a:t>injury, </a:t>
            </a:r>
            <a:r>
              <a:rPr lang="en-US" sz="2800" dirty="0"/>
              <a:t>spinal disorders.</a:t>
            </a:r>
          </a:p>
          <a:p>
            <a:pPr>
              <a:lnSpc>
                <a:spcPct val="90000"/>
              </a:lnSpc>
            </a:pPr>
            <a:r>
              <a:rPr lang="en-US" sz="2800" dirty="0"/>
              <a:t>Perform subarachnoid anesthesia below L1 in adults and L3 in children</a:t>
            </a:r>
          </a:p>
          <a:p>
            <a:pPr>
              <a:lnSpc>
                <a:spcPct val="90000"/>
              </a:lnSpc>
            </a:pPr>
            <a:r>
              <a:rPr lang="en-US" sz="2800" dirty="0"/>
              <a:t>Multiple attempts will increase the risk of trauma- avoid this by proper positioning, identification of landmarks, and take your time being deliberate when performing neuraxial techniques</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p:cNvSpPr>
            <a:spLocks noGrp="1" noChangeArrowheads="1"/>
          </p:cNvSpPr>
          <p:nvPr>
            <p:ph type="title"/>
          </p:nvPr>
        </p:nvSpPr>
        <p:spPr/>
        <p:txBody>
          <a:bodyPr/>
          <a:lstStyle/>
          <a:p>
            <a:r>
              <a:rPr lang="en-US"/>
              <a:t>Neurological Injury</a:t>
            </a:r>
          </a:p>
        </p:txBody>
      </p:sp>
      <p:sp>
        <p:nvSpPr>
          <p:cNvPr id="443395" name="Rectangle 3"/>
          <p:cNvSpPr>
            <a:spLocks noGrp="1" noChangeArrowheads="1"/>
          </p:cNvSpPr>
          <p:nvPr>
            <p:ph sz="quarter" idx="1"/>
          </p:nvPr>
        </p:nvSpPr>
        <p:spPr/>
        <p:txBody>
          <a:bodyPr/>
          <a:lstStyle/>
          <a:p>
            <a:r>
              <a:rPr lang="en-US"/>
              <a:t>If difficulty is encountered do not be afraid to ask another provider to help</a:t>
            </a:r>
          </a:p>
          <a:p>
            <a:r>
              <a:rPr lang="en-US"/>
              <a:t>If a paresthesia is encountered make sure it is transient and redirect the needle</a:t>
            </a:r>
          </a:p>
          <a:p>
            <a:r>
              <a:rPr lang="en-US"/>
              <a:t>When inserting a catheter or injecting and the patient experiences pain stop.  Direct injection into the spinal cord can lead to paraplegia</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Rectangle 2"/>
          <p:cNvSpPr>
            <a:spLocks noGrp="1" noChangeArrowheads="1"/>
          </p:cNvSpPr>
          <p:nvPr>
            <p:ph type="title"/>
          </p:nvPr>
        </p:nvSpPr>
        <p:spPr/>
        <p:txBody>
          <a:bodyPr/>
          <a:lstStyle/>
          <a:p>
            <a:r>
              <a:rPr lang="en-US"/>
              <a:t>Neurological Injury</a:t>
            </a:r>
          </a:p>
        </p:txBody>
      </p:sp>
      <p:sp>
        <p:nvSpPr>
          <p:cNvPr id="444419" name="Rectangle 3"/>
          <p:cNvSpPr>
            <a:spLocks noGrp="1" noChangeArrowheads="1"/>
          </p:cNvSpPr>
          <p:nvPr>
            <p:ph sz="quarter" idx="1"/>
          </p:nvPr>
        </p:nvSpPr>
        <p:spPr/>
        <p:txBody>
          <a:bodyPr/>
          <a:lstStyle/>
          <a:p>
            <a:r>
              <a:rPr lang="en-US"/>
              <a:t>Document the presence of paresthesia or pain during neuraxial blockade</a:t>
            </a:r>
          </a:p>
          <a:p>
            <a:r>
              <a:rPr lang="en-US"/>
              <a:t>Alternatively if the neuraxial technique has been performed without any problems document this (i.e. no pain, no paresthesia, etc.)</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2"/>
          <p:cNvSpPr>
            <a:spLocks noGrp="1" noChangeArrowheads="1"/>
          </p:cNvSpPr>
          <p:nvPr>
            <p:ph type="title"/>
          </p:nvPr>
        </p:nvSpPr>
        <p:spPr/>
        <p:txBody>
          <a:bodyPr>
            <a:normAutofit fontScale="90000"/>
          </a:bodyPr>
          <a:lstStyle/>
          <a:p>
            <a:r>
              <a:rPr lang="en-US" sz="4000"/>
              <a:t>If the patient experiences a neuro deficit after neuraxial blockade:</a:t>
            </a:r>
          </a:p>
        </p:txBody>
      </p:sp>
      <p:sp>
        <p:nvSpPr>
          <p:cNvPr id="445443" name="Rectangle 3"/>
          <p:cNvSpPr>
            <a:spLocks noGrp="1" noChangeArrowheads="1"/>
          </p:cNvSpPr>
          <p:nvPr>
            <p:ph sz="quarter" idx="1"/>
          </p:nvPr>
        </p:nvSpPr>
        <p:spPr/>
        <p:txBody>
          <a:bodyPr/>
          <a:lstStyle/>
          <a:p>
            <a:r>
              <a:rPr lang="en-US" dirty="0"/>
              <a:t>Possible causes include surgical positioning</a:t>
            </a:r>
          </a:p>
          <a:p>
            <a:r>
              <a:rPr lang="en-US" dirty="0"/>
              <a:t>Improper positioning in the post op period</a:t>
            </a:r>
          </a:p>
          <a:p>
            <a:r>
              <a:rPr lang="en-US" dirty="0"/>
              <a:t>Direct trauma related to surgery</a:t>
            </a:r>
          </a:p>
          <a:p>
            <a:r>
              <a:rPr lang="en-US" dirty="0" smtClean="0"/>
              <a:t>Rule out </a:t>
            </a:r>
            <a:r>
              <a:rPr lang="en-US" dirty="0"/>
              <a:t>hematoma or abscess</a:t>
            </a:r>
          </a:p>
          <a:p>
            <a:r>
              <a:rPr lang="en-US" dirty="0"/>
              <a:t>OB patients at risk for </a:t>
            </a:r>
            <a:r>
              <a:rPr lang="en-US" dirty="0" err="1"/>
              <a:t>neuro</a:t>
            </a:r>
            <a:r>
              <a:rPr lang="en-US" dirty="0"/>
              <a:t> deficits related to c-sec and vaginal delivery</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Obstetric Causes</a:t>
            </a:r>
            <a:endParaRPr lang="en-US" dirty="0"/>
          </a:p>
        </p:txBody>
      </p:sp>
      <p:sp>
        <p:nvSpPr>
          <p:cNvPr id="3" name="Content Placeholder 2"/>
          <p:cNvSpPr>
            <a:spLocks noGrp="1"/>
          </p:cNvSpPr>
          <p:nvPr>
            <p:ph sz="quarter" idx="1"/>
          </p:nvPr>
        </p:nvSpPr>
        <p:spPr/>
        <p:txBody>
          <a:bodyPr/>
          <a:lstStyle/>
          <a:p>
            <a:r>
              <a:rPr lang="en-US" dirty="0" smtClean="0"/>
              <a:t>Incidence of neurological complications in OB range from 1:2,600-6,400 and often related to difficult deliveries.</a:t>
            </a:r>
          </a:p>
          <a:p>
            <a:r>
              <a:rPr lang="en-US" dirty="0" err="1" smtClean="0"/>
              <a:t>Prolapse</a:t>
            </a:r>
            <a:r>
              <a:rPr lang="en-US" dirty="0" smtClean="0"/>
              <a:t> of intervertebral disk and subsequent nerve root compression can occur.</a:t>
            </a:r>
            <a:endParaRPr lang="en-US"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Obstetric Causes</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Injury related to descending head or mid to high </a:t>
            </a:r>
            <a:r>
              <a:rPr lang="en-US" dirty="0" err="1" smtClean="0"/>
              <a:t>forcep</a:t>
            </a:r>
            <a:r>
              <a:rPr lang="en-US" dirty="0" smtClean="0"/>
              <a:t> use include </a:t>
            </a:r>
            <a:r>
              <a:rPr lang="en-US" dirty="0" err="1" smtClean="0"/>
              <a:t>lumbrosacral</a:t>
            </a:r>
            <a:r>
              <a:rPr lang="en-US" dirty="0" smtClean="0"/>
              <a:t> injury (L4, L5).  Results in foot drop, weakness of hip adduction and quadriceps.</a:t>
            </a:r>
          </a:p>
          <a:p>
            <a:r>
              <a:rPr lang="en-US" dirty="0" smtClean="0"/>
              <a:t>Acute hip flexion and retractors during a cesarean section can result in injury to the femoral nerve (L2, L3, L4).  Results in </a:t>
            </a:r>
            <a:r>
              <a:rPr lang="en-US" dirty="0" err="1" smtClean="0"/>
              <a:t>quadricep</a:t>
            </a:r>
            <a:r>
              <a:rPr lang="en-US" dirty="0" smtClean="0"/>
              <a:t> paralysis, </a:t>
            </a:r>
            <a:r>
              <a:rPr lang="en-US" dirty="0" err="1" smtClean="0"/>
              <a:t>abscent</a:t>
            </a:r>
            <a:r>
              <a:rPr lang="en-US" dirty="0" smtClean="0"/>
              <a:t> patellar reflex, and altered sensation of anterior thigh and medial calf.</a:t>
            </a:r>
            <a:endParaRPr lang="en-US"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Obstetric Causes</a:t>
            </a:r>
            <a:endParaRPr lang="en-US" dirty="0"/>
          </a:p>
        </p:txBody>
      </p:sp>
      <p:sp>
        <p:nvSpPr>
          <p:cNvPr id="3" name="Content Placeholder 2"/>
          <p:cNvSpPr>
            <a:spLocks noGrp="1"/>
          </p:cNvSpPr>
          <p:nvPr>
            <p:ph sz="quarter" idx="1"/>
          </p:nvPr>
        </p:nvSpPr>
        <p:spPr/>
        <p:txBody>
          <a:bodyPr/>
          <a:lstStyle/>
          <a:p>
            <a:r>
              <a:rPr lang="en-US" dirty="0" smtClean="0"/>
              <a:t>Incorrect lithotomy positioning and retractors during a cesarean section can injury the lateral femoral cutaneous nerve (L2, L3).  This will alter sensation on the anterolateral thigh.</a:t>
            </a:r>
          </a:p>
          <a:p>
            <a:r>
              <a:rPr lang="en-US" dirty="0" smtClean="0"/>
              <a:t>Incorrect lithotomy position with knee extension and external hip rotation may injure the sciatic nerve (L4,L5,S1,S2,S3).  This will result in sciatic type pain (from gluteal area to foot) and the inability to flex the leg.</a:t>
            </a:r>
            <a:endParaRPr lang="en-US"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Obstetric Causes</a:t>
            </a:r>
            <a:endParaRPr lang="en-US" dirty="0"/>
          </a:p>
        </p:txBody>
      </p:sp>
      <p:sp>
        <p:nvSpPr>
          <p:cNvPr id="3" name="Content Placeholder 2"/>
          <p:cNvSpPr>
            <a:spLocks noGrp="1"/>
          </p:cNvSpPr>
          <p:nvPr>
            <p:ph sz="quarter" idx="1"/>
          </p:nvPr>
        </p:nvSpPr>
        <p:spPr/>
        <p:txBody>
          <a:bodyPr/>
          <a:lstStyle/>
          <a:p>
            <a:r>
              <a:rPr lang="en-US" dirty="0" smtClean="0"/>
              <a:t>Lithotomy position with acute flexion of thigh may lead to injury to the obturator nerve (L2,L3,L4).  This may lead to weak or paralyzed thigh adduction.</a:t>
            </a:r>
          </a:p>
          <a:p>
            <a:r>
              <a:rPr lang="en-US" dirty="0" smtClean="0"/>
              <a:t>Compression of lateral knee may lead to common peroneal nerve injury (L4, L5, S1, S2).  This will result in foot drop and the inability to stand erect.</a:t>
            </a:r>
          </a:p>
          <a:p>
            <a:endParaRPr lang="en-US"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Obstetric Causes</a:t>
            </a:r>
            <a:endParaRPr lang="en-US" dirty="0"/>
          </a:p>
        </p:txBody>
      </p:sp>
      <p:sp>
        <p:nvSpPr>
          <p:cNvPr id="3" name="Content Placeholder 2"/>
          <p:cNvSpPr>
            <a:spLocks noGrp="1"/>
          </p:cNvSpPr>
          <p:nvPr>
            <p:ph sz="quarter" idx="1"/>
          </p:nvPr>
        </p:nvSpPr>
        <p:spPr/>
        <p:txBody>
          <a:bodyPr/>
          <a:lstStyle/>
          <a:p>
            <a:r>
              <a:rPr lang="en-US" dirty="0" smtClean="0"/>
              <a:t>Lithotomy positioning may result in injury to the saphenous nerve (L2, L3, L4).  Loss of sensation in the medial foot and anteromedial lower leg. </a:t>
            </a:r>
            <a:endParaRPr lang="en-US"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2"/>
          <p:cNvSpPr>
            <a:spLocks noGrp="1" noChangeArrowheads="1"/>
          </p:cNvSpPr>
          <p:nvPr>
            <p:ph type="title"/>
          </p:nvPr>
        </p:nvSpPr>
        <p:spPr/>
        <p:txBody>
          <a:bodyPr>
            <a:normAutofit fontScale="90000"/>
          </a:bodyPr>
          <a:lstStyle/>
          <a:p>
            <a:r>
              <a:rPr lang="en-US" sz="4000"/>
              <a:t>Document New Neurological Deficits</a:t>
            </a:r>
          </a:p>
        </p:txBody>
      </p:sp>
      <p:sp>
        <p:nvSpPr>
          <p:cNvPr id="450563" name="Rectangle 3"/>
          <p:cNvSpPr>
            <a:spLocks noGrp="1" noChangeArrowheads="1"/>
          </p:cNvSpPr>
          <p:nvPr>
            <p:ph sz="quarter" idx="1"/>
          </p:nvPr>
        </p:nvSpPr>
        <p:spPr/>
        <p:txBody>
          <a:bodyPr/>
          <a:lstStyle/>
          <a:p>
            <a:r>
              <a:rPr lang="en-US" dirty="0"/>
              <a:t>Is the neuropathy in the distribution of neuraxial blockade? (usually transient)</a:t>
            </a:r>
          </a:p>
          <a:p>
            <a:r>
              <a:rPr lang="en-US" dirty="0"/>
              <a:t>Is there sharp back pain?  Leg pain? (severe </a:t>
            </a:r>
            <a:r>
              <a:rPr lang="en-US" dirty="0" smtClean="0"/>
              <a:t>symptoms </a:t>
            </a:r>
            <a:r>
              <a:rPr lang="en-US" dirty="0"/>
              <a:t>may indicate epidural hematoma or </a:t>
            </a:r>
            <a:r>
              <a:rPr lang="en-US" dirty="0" smtClean="0"/>
              <a:t>Transient Neurological Symptoms)</a:t>
            </a:r>
            <a:endParaRPr lang="en-US" dirty="0"/>
          </a:p>
          <a:p>
            <a:r>
              <a:rPr lang="en-US" dirty="0"/>
              <a:t>Is there progressive numbness, motor blockade, or sphincter dysfunction? (may be spinal or epidural hematoma)</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2"/>
          <p:cNvSpPr>
            <a:spLocks noGrp="1" noChangeArrowheads="1"/>
          </p:cNvSpPr>
          <p:nvPr>
            <p:ph type="title"/>
          </p:nvPr>
        </p:nvSpPr>
        <p:spPr/>
        <p:txBody>
          <a:bodyPr>
            <a:normAutofit fontScale="90000"/>
          </a:bodyPr>
          <a:lstStyle/>
          <a:p>
            <a:r>
              <a:rPr lang="en-US" sz="4000"/>
              <a:t>Document New Neurological Deficits</a:t>
            </a:r>
          </a:p>
        </p:txBody>
      </p:sp>
      <p:sp>
        <p:nvSpPr>
          <p:cNvPr id="451587" name="Rectangle 3"/>
          <p:cNvSpPr>
            <a:spLocks noGrp="1" noChangeArrowheads="1"/>
          </p:cNvSpPr>
          <p:nvPr>
            <p:ph sz="quarter" idx="1"/>
          </p:nvPr>
        </p:nvSpPr>
        <p:spPr/>
        <p:txBody>
          <a:bodyPr/>
          <a:lstStyle/>
          <a:p>
            <a:r>
              <a:rPr lang="en-US"/>
              <a:t>Trauma to conus medullaris generally results in sacral dysfunction and you will see:</a:t>
            </a:r>
          </a:p>
          <a:p>
            <a:r>
              <a:rPr lang="en-US"/>
              <a:t>Paralysis of biceps femoral muscle</a:t>
            </a:r>
          </a:p>
          <a:p>
            <a:r>
              <a:rPr lang="en-US"/>
              <a:t>Sensory loss of the posterior thigh, perineal area, or great toes</a:t>
            </a:r>
          </a:p>
          <a:p>
            <a:r>
              <a:rPr lang="en-US"/>
              <a:t>Bowel and bladder dysfunction</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p:cNvSpPr>
            <a:spLocks noGrp="1" noChangeArrowheads="1"/>
          </p:cNvSpPr>
          <p:nvPr>
            <p:ph type="title"/>
          </p:nvPr>
        </p:nvSpPr>
        <p:spPr/>
        <p:txBody>
          <a:bodyPr>
            <a:normAutofit fontScale="90000"/>
          </a:bodyPr>
          <a:lstStyle/>
          <a:p>
            <a:r>
              <a:rPr lang="en-US" sz="4000"/>
              <a:t>Document New Neurological Deficits</a:t>
            </a:r>
          </a:p>
        </p:txBody>
      </p:sp>
      <p:sp>
        <p:nvSpPr>
          <p:cNvPr id="452611" name="Rectangle 3"/>
          <p:cNvSpPr>
            <a:spLocks noGrp="1" noChangeArrowheads="1"/>
          </p:cNvSpPr>
          <p:nvPr>
            <p:ph sz="quarter" idx="1"/>
          </p:nvPr>
        </p:nvSpPr>
        <p:spPr/>
        <p:txBody>
          <a:bodyPr/>
          <a:lstStyle/>
          <a:p>
            <a:r>
              <a:rPr lang="en-US"/>
              <a:t>After evaluation of sx it is reasonable to have a neurological consult</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p:txBody>
          <a:bodyPr/>
          <a:lstStyle/>
          <a:p>
            <a:r>
              <a:rPr lang="en-US"/>
              <a:t>Spinal/Epidural Hematoma</a:t>
            </a:r>
          </a:p>
        </p:txBody>
      </p:sp>
      <p:sp>
        <p:nvSpPr>
          <p:cNvPr id="453635" name="Rectangle 3"/>
          <p:cNvSpPr>
            <a:spLocks noGrp="1" noChangeArrowheads="1"/>
          </p:cNvSpPr>
          <p:nvPr>
            <p:ph type="body" sz="half" idx="1"/>
          </p:nvPr>
        </p:nvSpPr>
        <p:spPr/>
        <p:txBody>
          <a:bodyPr/>
          <a:lstStyle/>
          <a:p>
            <a:r>
              <a:rPr lang="en-US" sz="2800"/>
              <a:t>1:150,000 for epidurals</a:t>
            </a:r>
          </a:p>
          <a:p>
            <a:r>
              <a:rPr lang="en-US" sz="2800"/>
              <a:t>1:220,000 for spinals</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ChangeArrowheads="1"/>
          </p:cNvSpPr>
          <p:nvPr>
            <p:ph type="title"/>
          </p:nvPr>
        </p:nvSpPr>
        <p:spPr/>
        <p:txBody>
          <a:bodyPr>
            <a:normAutofit fontScale="90000"/>
          </a:bodyPr>
          <a:lstStyle/>
          <a:p>
            <a:r>
              <a:rPr lang="en-US" sz="4000"/>
              <a:t>Factors associated with Spinal/Epidural Hematoma</a:t>
            </a:r>
          </a:p>
        </p:txBody>
      </p:sp>
      <p:sp>
        <p:nvSpPr>
          <p:cNvPr id="454659" name="Rectangle 3"/>
          <p:cNvSpPr>
            <a:spLocks noGrp="1" noChangeArrowheads="1"/>
          </p:cNvSpPr>
          <p:nvPr>
            <p:ph sz="quarter" idx="1"/>
          </p:nvPr>
        </p:nvSpPr>
        <p:spPr/>
        <p:txBody>
          <a:bodyPr/>
          <a:lstStyle/>
          <a:p>
            <a:r>
              <a:rPr lang="en-US" dirty="0"/>
              <a:t>Abnormal coagulation due to </a:t>
            </a:r>
            <a:r>
              <a:rPr lang="en-US" dirty="0" smtClean="0"/>
              <a:t>disease/meds</a:t>
            </a:r>
            <a:endParaRPr lang="en-US" dirty="0"/>
          </a:p>
          <a:p>
            <a:r>
              <a:rPr lang="en-US" dirty="0"/>
              <a:t>Multiple attempts at neuraxial blockade</a:t>
            </a:r>
          </a:p>
          <a:p>
            <a:r>
              <a:rPr lang="en-US" dirty="0"/>
              <a:t>Formation after the removal of the epidural catheter</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2"/>
          <p:cNvSpPr>
            <a:spLocks noGrp="1" noChangeArrowheads="1"/>
          </p:cNvSpPr>
          <p:nvPr>
            <p:ph type="title"/>
          </p:nvPr>
        </p:nvSpPr>
        <p:spPr/>
        <p:txBody>
          <a:bodyPr/>
          <a:lstStyle/>
          <a:p>
            <a:r>
              <a:rPr lang="en-US"/>
              <a:t>Spinal/Epidural Hematoma</a:t>
            </a:r>
          </a:p>
        </p:txBody>
      </p:sp>
      <p:sp>
        <p:nvSpPr>
          <p:cNvPr id="455683" name="Rectangle 3"/>
          <p:cNvSpPr>
            <a:spLocks noGrp="1" noChangeArrowheads="1"/>
          </p:cNvSpPr>
          <p:nvPr>
            <p:ph sz="quarter" idx="1"/>
          </p:nvPr>
        </p:nvSpPr>
        <p:spPr/>
        <p:txBody>
          <a:bodyPr/>
          <a:lstStyle/>
          <a:p>
            <a:r>
              <a:rPr lang="en-US"/>
              <a:t>Presence of blood in the subarachnoid or epidural space will result in the compression of neural tissue</a:t>
            </a:r>
          </a:p>
          <a:p>
            <a:r>
              <a:rPr lang="en-US"/>
              <a:t>There is no way to apply pressure and stop the bleeding due to the anatomy.</a:t>
            </a:r>
          </a:p>
          <a:p>
            <a:r>
              <a:rPr lang="en-US"/>
              <a:t>Compression results in ischemia and subsequent injury</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Grp="1" noChangeArrowheads="1"/>
          </p:cNvSpPr>
          <p:nvPr>
            <p:ph type="title"/>
          </p:nvPr>
        </p:nvSpPr>
        <p:spPr/>
        <p:txBody>
          <a:bodyPr>
            <a:normAutofit fontScale="90000"/>
          </a:bodyPr>
          <a:lstStyle/>
          <a:p>
            <a:r>
              <a:rPr lang="en-US" sz="4000"/>
              <a:t>Spinal/Epidural Hematoma Symptoms (generally rapid)</a:t>
            </a:r>
          </a:p>
        </p:txBody>
      </p:sp>
      <p:sp>
        <p:nvSpPr>
          <p:cNvPr id="456707" name="Rectangle 3"/>
          <p:cNvSpPr>
            <a:spLocks noGrp="1" noChangeArrowheads="1"/>
          </p:cNvSpPr>
          <p:nvPr>
            <p:ph sz="quarter" idx="1"/>
          </p:nvPr>
        </p:nvSpPr>
        <p:spPr/>
        <p:txBody>
          <a:bodyPr/>
          <a:lstStyle/>
          <a:p>
            <a:r>
              <a:rPr lang="en-US"/>
              <a:t>Sharp back and leg pain</a:t>
            </a:r>
          </a:p>
          <a:p>
            <a:r>
              <a:rPr lang="en-US"/>
              <a:t>Progression of numbness and motor weakness</a:t>
            </a:r>
          </a:p>
          <a:p>
            <a:r>
              <a:rPr lang="en-US"/>
              <a:t>Sphincter dysfunction</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ChangeArrowheads="1"/>
          </p:cNvSpPr>
          <p:nvPr>
            <p:ph type="title"/>
          </p:nvPr>
        </p:nvSpPr>
        <p:spPr/>
        <p:txBody>
          <a:bodyPr/>
          <a:lstStyle/>
          <a:p>
            <a:r>
              <a:rPr lang="en-US"/>
              <a:t>Spinal/Epidural Hematoma</a:t>
            </a:r>
          </a:p>
        </p:txBody>
      </p:sp>
      <p:sp>
        <p:nvSpPr>
          <p:cNvPr id="457731" name="Rectangle 3"/>
          <p:cNvSpPr>
            <a:spLocks noGrp="1" noChangeArrowheads="1"/>
          </p:cNvSpPr>
          <p:nvPr>
            <p:ph sz="quarter" idx="1"/>
          </p:nvPr>
        </p:nvSpPr>
        <p:spPr/>
        <p:txBody>
          <a:bodyPr/>
          <a:lstStyle/>
          <a:p>
            <a:r>
              <a:rPr lang="en-US" dirty="0"/>
              <a:t>Rapid </a:t>
            </a:r>
            <a:r>
              <a:rPr lang="en-US" dirty="0" smtClean="0"/>
              <a:t>diagnosis </a:t>
            </a:r>
            <a:r>
              <a:rPr lang="en-US" dirty="0"/>
              <a:t>is essential</a:t>
            </a:r>
          </a:p>
          <a:p>
            <a:r>
              <a:rPr lang="en-US" dirty="0"/>
              <a:t>MRI/CT scan can </a:t>
            </a:r>
            <a:r>
              <a:rPr lang="en-US" dirty="0" smtClean="0"/>
              <a:t>diagnose </a:t>
            </a:r>
            <a:r>
              <a:rPr lang="en-US" dirty="0"/>
              <a:t>this complication</a:t>
            </a:r>
          </a:p>
          <a:p>
            <a:r>
              <a:rPr lang="en-US" dirty="0"/>
              <a:t>Surgical decompression must occur in 8-12 from the onset of </a:t>
            </a:r>
            <a:r>
              <a:rPr lang="en-US" dirty="0" smtClean="0"/>
              <a:t>symptoms </a:t>
            </a:r>
            <a:r>
              <a:rPr lang="en-US" dirty="0"/>
              <a:t>to avoid permanent injury</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Rectangle 2"/>
          <p:cNvSpPr>
            <a:spLocks noGrp="1" noChangeArrowheads="1"/>
          </p:cNvSpPr>
          <p:nvPr>
            <p:ph type="title"/>
          </p:nvPr>
        </p:nvSpPr>
        <p:spPr/>
        <p:txBody>
          <a:bodyPr/>
          <a:lstStyle/>
          <a:p>
            <a:r>
              <a:rPr lang="en-US"/>
              <a:t>Meningitis</a:t>
            </a:r>
          </a:p>
        </p:txBody>
      </p:sp>
      <p:sp>
        <p:nvSpPr>
          <p:cNvPr id="461827" name="Rectangle 3"/>
          <p:cNvSpPr>
            <a:spLocks noGrp="1" noChangeArrowheads="1"/>
          </p:cNvSpPr>
          <p:nvPr>
            <p:ph sz="quarter" idx="1"/>
          </p:nvPr>
        </p:nvSpPr>
        <p:spPr/>
        <p:txBody>
          <a:bodyPr/>
          <a:lstStyle/>
          <a:p>
            <a:r>
              <a:rPr lang="en-US"/>
              <a:t>Meningitis is very rare</a:t>
            </a:r>
          </a:p>
          <a:p>
            <a:r>
              <a:rPr lang="en-US"/>
              <a:t>Must always use strict sterile technique</a:t>
            </a:r>
          </a:p>
          <a:p>
            <a:r>
              <a:rPr lang="en-US"/>
              <a:t>Always wear a mask and change it frequently even in OB</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p:txBody>
          <a:bodyPr/>
          <a:lstStyle/>
          <a:p>
            <a:r>
              <a:rPr lang="en-US"/>
              <a:t>Meningitis</a:t>
            </a:r>
          </a:p>
        </p:txBody>
      </p:sp>
      <p:sp>
        <p:nvSpPr>
          <p:cNvPr id="462851" name="Rectangle 3"/>
          <p:cNvSpPr>
            <a:spLocks noGrp="1" noChangeArrowheads="1"/>
          </p:cNvSpPr>
          <p:nvPr>
            <p:ph sz="quarter" idx="1"/>
          </p:nvPr>
        </p:nvSpPr>
        <p:spPr/>
        <p:txBody>
          <a:bodyPr/>
          <a:lstStyle/>
          <a:p>
            <a:r>
              <a:rPr lang="en-US"/>
              <a:t>Most common cause of bacterial meningitis is from contamination of the puncture site by aerosolized mouth particles</a:t>
            </a:r>
          </a:p>
          <a:p>
            <a:r>
              <a:rPr lang="en-US"/>
              <a:t>Viridans streptococcus is the dominant organism and is found in the mouth</a:t>
            </a:r>
          </a:p>
          <a:p>
            <a:r>
              <a:rPr lang="en-US"/>
              <a:t>Stresses the importance of masks!</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Rectangle 2"/>
          <p:cNvSpPr>
            <a:spLocks noGrp="1" noChangeArrowheads="1"/>
          </p:cNvSpPr>
          <p:nvPr>
            <p:ph type="title"/>
          </p:nvPr>
        </p:nvSpPr>
        <p:spPr/>
        <p:txBody>
          <a:bodyPr/>
          <a:lstStyle/>
          <a:p>
            <a:r>
              <a:rPr lang="en-US"/>
              <a:t>Meningitis</a:t>
            </a:r>
          </a:p>
        </p:txBody>
      </p:sp>
      <p:sp>
        <p:nvSpPr>
          <p:cNvPr id="463875" name="Rectangle 3"/>
          <p:cNvSpPr>
            <a:spLocks noGrp="1" noChangeArrowheads="1"/>
          </p:cNvSpPr>
          <p:nvPr>
            <p:ph sz="quarter" idx="1"/>
          </p:nvPr>
        </p:nvSpPr>
        <p:spPr/>
        <p:txBody>
          <a:bodyPr/>
          <a:lstStyle/>
          <a:p>
            <a:r>
              <a:rPr lang="en-US"/>
              <a:t>To a lesser extent skin bacteria can result in meningitis</a:t>
            </a:r>
          </a:p>
          <a:p>
            <a:r>
              <a:rPr lang="en-US"/>
              <a:t>Care should be taken in securing the device with sterile materials</a:t>
            </a:r>
          </a:p>
          <a:p>
            <a:r>
              <a:rPr lang="en-US"/>
              <a:t>Skin bacteria could track there way into the epidural space</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Rectangle 2"/>
          <p:cNvSpPr>
            <a:spLocks noGrp="1" noChangeArrowheads="1"/>
          </p:cNvSpPr>
          <p:nvPr>
            <p:ph type="title"/>
          </p:nvPr>
        </p:nvSpPr>
        <p:spPr/>
        <p:txBody>
          <a:bodyPr/>
          <a:lstStyle/>
          <a:p>
            <a:r>
              <a:rPr lang="en-US"/>
              <a:t>Meningitis</a:t>
            </a:r>
          </a:p>
        </p:txBody>
      </p:sp>
      <p:sp>
        <p:nvSpPr>
          <p:cNvPr id="464899" name="Rectangle 3"/>
          <p:cNvSpPr>
            <a:spLocks noGrp="1" noChangeArrowheads="1"/>
          </p:cNvSpPr>
          <p:nvPr>
            <p:ph sz="quarter" idx="1"/>
          </p:nvPr>
        </p:nvSpPr>
        <p:spPr/>
        <p:txBody>
          <a:bodyPr/>
          <a:lstStyle/>
          <a:p>
            <a:r>
              <a:rPr lang="en-US" dirty="0"/>
              <a:t>Presentation is very similar to a </a:t>
            </a:r>
            <a:r>
              <a:rPr lang="en-US" dirty="0" smtClean="0"/>
              <a:t>post dural puncture headache</a:t>
            </a:r>
            <a:endParaRPr lang="en-US" dirty="0"/>
          </a:p>
          <a:p>
            <a:r>
              <a:rPr lang="en-US" dirty="0"/>
              <a:t>Exception is there is no postural component to the headache, there is generally a fever, and alteration in </a:t>
            </a:r>
            <a:r>
              <a:rPr lang="en-US" dirty="0" smtClean="0"/>
              <a:t>level of consciousness</a:t>
            </a:r>
            <a:endParaRPr lang="en-US"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2" name="Rectangle 2"/>
          <p:cNvSpPr>
            <a:spLocks noGrp="1" noChangeArrowheads="1"/>
          </p:cNvSpPr>
          <p:nvPr>
            <p:ph type="title"/>
          </p:nvPr>
        </p:nvSpPr>
        <p:spPr/>
        <p:txBody>
          <a:bodyPr/>
          <a:lstStyle/>
          <a:p>
            <a:r>
              <a:rPr lang="en-US"/>
              <a:t>Arachnoiditis</a:t>
            </a:r>
          </a:p>
        </p:txBody>
      </p:sp>
      <p:sp>
        <p:nvSpPr>
          <p:cNvPr id="465923" name="Rectangle 3"/>
          <p:cNvSpPr>
            <a:spLocks noGrp="1" noChangeArrowheads="1"/>
          </p:cNvSpPr>
          <p:nvPr>
            <p:ph sz="quarter" idx="1"/>
          </p:nvPr>
        </p:nvSpPr>
        <p:spPr/>
        <p:txBody>
          <a:bodyPr/>
          <a:lstStyle/>
          <a:p>
            <a:r>
              <a:rPr lang="en-US"/>
              <a:t>Very rare</a:t>
            </a:r>
          </a:p>
          <a:p>
            <a:r>
              <a:rPr lang="en-US"/>
              <a:t>More common in the past when supplies where reused</a:t>
            </a:r>
          </a:p>
          <a:p>
            <a:r>
              <a:rPr lang="en-US"/>
              <a:t>Chemical arachnoiditis can occur with intrathecal injection of steroids</a:t>
            </a:r>
          </a:p>
          <a:p>
            <a:r>
              <a:rPr lang="en-US"/>
              <a:t>Lumbar arachnoiditis is more commonly associated with surgical procedures or trauma</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2"/>
          <p:cNvSpPr>
            <a:spLocks noGrp="1" noChangeArrowheads="1"/>
          </p:cNvSpPr>
          <p:nvPr>
            <p:ph type="title"/>
          </p:nvPr>
        </p:nvSpPr>
        <p:spPr/>
        <p:txBody>
          <a:bodyPr/>
          <a:lstStyle/>
          <a:p>
            <a:r>
              <a:rPr lang="en-US"/>
              <a:t>Epidural Abscess</a:t>
            </a:r>
          </a:p>
        </p:txBody>
      </p:sp>
      <p:sp>
        <p:nvSpPr>
          <p:cNvPr id="466947" name="Rectangle 3"/>
          <p:cNvSpPr>
            <a:spLocks noGrp="1" noChangeArrowheads="1"/>
          </p:cNvSpPr>
          <p:nvPr>
            <p:ph type="body" sz="half" idx="1"/>
          </p:nvPr>
        </p:nvSpPr>
        <p:spPr/>
        <p:txBody>
          <a:bodyPr/>
          <a:lstStyle/>
          <a:p>
            <a:r>
              <a:rPr lang="en-US" sz="2800"/>
              <a:t>Rare</a:t>
            </a:r>
          </a:p>
          <a:p>
            <a:r>
              <a:rPr lang="en-US" sz="2800"/>
              <a:t>Incidence 1:6,500- 1:500:000</a:t>
            </a:r>
          </a:p>
          <a:p>
            <a:r>
              <a:rPr lang="en-US" sz="2800"/>
              <a:t>May develop independent of neuraxial techniques</a:t>
            </a:r>
          </a:p>
          <a:p>
            <a:pPr>
              <a:buFont typeface="Wingdings" pitchFamily="2" charset="2"/>
              <a:buNone/>
            </a:pPr>
            <a:endParaRPr lang="en-US" sz="280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p:cNvSpPr>
            <a:spLocks noGrp="1" noChangeArrowheads="1"/>
          </p:cNvSpPr>
          <p:nvPr>
            <p:ph type="title"/>
          </p:nvPr>
        </p:nvSpPr>
        <p:spPr/>
        <p:txBody>
          <a:bodyPr/>
          <a:lstStyle/>
          <a:p>
            <a:r>
              <a:rPr lang="en-US"/>
              <a:t>Epidural Abscess-risk factors</a:t>
            </a:r>
          </a:p>
        </p:txBody>
      </p:sp>
      <p:sp>
        <p:nvSpPr>
          <p:cNvPr id="467971" name="Rectangle 3"/>
          <p:cNvSpPr>
            <a:spLocks noGrp="1" noChangeArrowheads="1"/>
          </p:cNvSpPr>
          <p:nvPr>
            <p:ph sz="quarter" idx="1"/>
          </p:nvPr>
        </p:nvSpPr>
        <p:spPr/>
        <p:txBody>
          <a:bodyPr/>
          <a:lstStyle/>
          <a:p>
            <a:r>
              <a:rPr lang="en-US" dirty="0"/>
              <a:t>Back trauma</a:t>
            </a:r>
          </a:p>
          <a:p>
            <a:r>
              <a:rPr lang="en-US" dirty="0"/>
              <a:t>IV drug abuse</a:t>
            </a:r>
          </a:p>
          <a:p>
            <a:r>
              <a:rPr lang="en-US" dirty="0"/>
              <a:t>Neurological surgical procedures</a:t>
            </a:r>
          </a:p>
          <a:p>
            <a:r>
              <a:rPr lang="en-US" dirty="0"/>
              <a:t>Those associated with neuraxial techniques are commonly due to indwelling epidural catheters</a:t>
            </a:r>
          </a:p>
          <a:p>
            <a:r>
              <a:rPr lang="en-US" dirty="0" smtClean="0"/>
              <a:t>Symptoms </a:t>
            </a:r>
            <a:r>
              <a:rPr lang="en-US" dirty="0"/>
              <a:t>develop between 5 days and several weeks</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Rectangle 2"/>
          <p:cNvSpPr>
            <a:spLocks noGrp="1" noChangeArrowheads="1"/>
          </p:cNvSpPr>
          <p:nvPr>
            <p:ph type="title"/>
          </p:nvPr>
        </p:nvSpPr>
        <p:spPr/>
        <p:txBody>
          <a:bodyPr>
            <a:normAutofit fontScale="90000"/>
          </a:bodyPr>
          <a:lstStyle/>
          <a:p>
            <a:r>
              <a:rPr lang="en-US" sz="4000"/>
              <a:t>Epidural Abscess-Stages of Development</a:t>
            </a:r>
          </a:p>
        </p:txBody>
      </p:sp>
      <p:sp>
        <p:nvSpPr>
          <p:cNvPr id="468995" name="Rectangle 3"/>
          <p:cNvSpPr>
            <a:spLocks noGrp="1" noChangeArrowheads="1"/>
          </p:cNvSpPr>
          <p:nvPr>
            <p:ph sz="quarter" idx="1"/>
          </p:nvPr>
        </p:nvSpPr>
        <p:spPr/>
        <p:txBody>
          <a:bodyPr/>
          <a:lstStyle/>
          <a:p>
            <a:r>
              <a:rPr lang="en-US"/>
              <a:t>Stage 1: back and vertebral pain intensified by percussion.  Any patient with back pain and a fever should alert the anesthesia provider to the possibility of an abscess</a:t>
            </a:r>
          </a:p>
          <a:p>
            <a:r>
              <a:rPr lang="en-US"/>
              <a:t>Stage 2:  progresses to nerve root and radicular pain</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2"/>
          <p:cNvSpPr>
            <a:spLocks noGrp="1" noChangeArrowheads="1"/>
          </p:cNvSpPr>
          <p:nvPr>
            <p:ph type="title"/>
          </p:nvPr>
        </p:nvSpPr>
        <p:spPr/>
        <p:txBody>
          <a:bodyPr>
            <a:normAutofit fontScale="90000"/>
          </a:bodyPr>
          <a:lstStyle/>
          <a:p>
            <a:r>
              <a:rPr lang="en-US" sz="4000"/>
              <a:t>Epidural Abscess-Stages of Development</a:t>
            </a:r>
          </a:p>
        </p:txBody>
      </p:sp>
      <p:sp>
        <p:nvSpPr>
          <p:cNvPr id="470019" name="Rectangle 3"/>
          <p:cNvSpPr>
            <a:spLocks noGrp="1" noChangeArrowheads="1"/>
          </p:cNvSpPr>
          <p:nvPr>
            <p:ph sz="quarter" idx="1"/>
          </p:nvPr>
        </p:nvSpPr>
        <p:spPr/>
        <p:txBody>
          <a:bodyPr/>
          <a:lstStyle/>
          <a:p>
            <a:r>
              <a:rPr lang="en-US"/>
              <a:t>Stage 3:  motor, sensory and/or sphincter dysfunction</a:t>
            </a:r>
          </a:p>
          <a:p>
            <a:r>
              <a:rPr lang="en-US"/>
              <a:t>Stage 4:  paralysis and or paraplegia</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p:txBody>
          <a:bodyPr/>
          <a:lstStyle/>
          <a:p>
            <a:r>
              <a:rPr lang="en-US"/>
              <a:t>Epidural Abscess-Prognosis</a:t>
            </a:r>
          </a:p>
        </p:txBody>
      </p:sp>
      <p:sp>
        <p:nvSpPr>
          <p:cNvPr id="471043" name="Rectangle 3"/>
          <p:cNvSpPr>
            <a:spLocks noGrp="1" noChangeArrowheads="1"/>
          </p:cNvSpPr>
          <p:nvPr>
            <p:ph sz="quarter" idx="1"/>
          </p:nvPr>
        </p:nvSpPr>
        <p:spPr/>
        <p:txBody>
          <a:bodyPr>
            <a:normAutofit lnSpcReduction="10000"/>
          </a:bodyPr>
          <a:lstStyle/>
          <a:p>
            <a:r>
              <a:rPr lang="en-US" sz="2800" dirty="0"/>
              <a:t>Dependent upon when </a:t>
            </a:r>
            <a:r>
              <a:rPr lang="en-US" sz="2800" dirty="0" smtClean="0"/>
              <a:t>diagnosed, </a:t>
            </a:r>
            <a:r>
              <a:rPr lang="en-US" sz="2800" dirty="0"/>
              <a:t>the earlier the better</a:t>
            </a:r>
          </a:p>
          <a:p>
            <a:r>
              <a:rPr lang="en-US" sz="2800" dirty="0"/>
              <a:t>Epidural catheter should be removed immediately</a:t>
            </a:r>
          </a:p>
          <a:p>
            <a:r>
              <a:rPr lang="en-US" sz="2800" dirty="0"/>
              <a:t>Tip sent for cultures (not always accurate)</a:t>
            </a:r>
          </a:p>
          <a:p>
            <a:r>
              <a:rPr lang="en-US" sz="2800" dirty="0"/>
              <a:t>Epidural site should be examined for signs and </a:t>
            </a:r>
            <a:r>
              <a:rPr lang="en-US" sz="2800" dirty="0" smtClean="0"/>
              <a:t>symptoms </a:t>
            </a:r>
            <a:r>
              <a:rPr lang="en-US" sz="2800" dirty="0"/>
              <a:t>of infection</a:t>
            </a:r>
          </a:p>
          <a:p>
            <a:r>
              <a:rPr lang="en-US" sz="2800" dirty="0"/>
              <a:t>Blood cultures should be sent for evaluation</a:t>
            </a:r>
          </a:p>
          <a:p>
            <a:r>
              <a:rPr lang="en-US" sz="2800" dirty="0"/>
              <a:t>Any drainage from the site should be sent for evaluation</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noChangeArrowheads="1"/>
          </p:cNvSpPr>
          <p:nvPr>
            <p:ph type="title"/>
          </p:nvPr>
        </p:nvSpPr>
        <p:spPr/>
        <p:txBody>
          <a:bodyPr>
            <a:normAutofit fontScale="90000"/>
          </a:bodyPr>
          <a:lstStyle/>
          <a:p>
            <a:r>
              <a:rPr lang="en-US" sz="4000"/>
              <a:t>Epidural Abscess-Prognosis/Treatment</a:t>
            </a:r>
          </a:p>
        </p:txBody>
      </p:sp>
      <p:sp>
        <p:nvSpPr>
          <p:cNvPr id="472067" name="Rectangle 3"/>
          <p:cNvSpPr>
            <a:spLocks noGrp="1" noChangeArrowheads="1"/>
          </p:cNvSpPr>
          <p:nvPr>
            <p:ph sz="quarter" idx="1"/>
          </p:nvPr>
        </p:nvSpPr>
        <p:spPr/>
        <p:txBody>
          <a:bodyPr/>
          <a:lstStyle/>
          <a:p>
            <a:r>
              <a:rPr lang="en-US"/>
              <a:t>Neuro consult</a:t>
            </a:r>
          </a:p>
          <a:p>
            <a:r>
              <a:rPr lang="en-US"/>
              <a:t>Most common agents include staph auerus and staphylococcus epidermis</a:t>
            </a:r>
          </a:p>
          <a:p>
            <a:r>
              <a:rPr lang="en-US"/>
              <a:t>Antibiotic coverage</a:t>
            </a:r>
          </a:p>
          <a:p>
            <a:r>
              <a:rPr lang="en-US"/>
              <a:t>MRI/CT</a:t>
            </a:r>
          </a:p>
          <a:p>
            <a:r>
              <a:rPr lang="en-US"/>
              <a:t>Possible decompression lami</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0" name="Rectangle 2"/>
          <p:cNvSpPr>
            <a:spLocks noGrp="1" noChangeArrowheads="1"/>
          </p:cNvSpPr>
          <p:nvPr>
            <p:ph type="title"/>
          </p:nvPr>
        </p:nvSpPr>
        <p:spPr/>
        <p:txBody>
          <a:bodyPr/>
          <a:lstStyle/>
          <a:p>
            <a:r>
              <a:rPr lang="en-US"/>
              <a:t>Epidural Abscess-Prevention</a:t>
            </a:r>
          </a:p>
        </p:txBody>
      </p:sp>
      <p:sp>
        <p:nvSpPr>
          <p:cNvPr id="473091" name="Rectangle 3"/>
          <p:cNvSpPr>
            <a:spLocks noGrp="1" noChangeArrowheads="1"/>
          </p:cNvSpPr>
          <p:nvPr>
            <p:ph sz="quarter" idx="1"/>
          </p:nvPr>
        </p:nvSpPr>
        <p:spPr/>
        <p:txBody>
          <a:bodyPr/>
          <a:lstStyle/>
          <a:p>
            <a:r>
              <a:rPr lang="en-US"/>
              <a:t>Sterile technique (hat, mask, sterile gloves, hand washing, sterile field, proper prep of the skin etc.)</a:t>
            </a:r>
          </a:p>
          <a:p>
            <a:r>
              <a:rPr lang="en-US"/>
              <a:t>If there is any doubt to contamination, stop and start over</a:t>
            </a:r>
          </a:p>
          <a:p>
            <a:r>
              <a:rPr lang="en-US"/>
              <a:t>If epidural cath becomes disconnected you must decide whether to aseptically reattach it or remove the catherter</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2"/>
          <p:cNvSpPr>
            <a:spLocks noGrp="1" noChangeArrowheads="1"/>
          </p:cNvSpPr>
          <p:nvPr>
            <p:ph type="title"/>
          </p:nvPr>
        </p:nvSpPr>
        <p:spPr/>
        <p:txBody>
          <a:bodyPr/>
          <a:lstStyle/>
          <a:p>
            <a:r>
              <a:rPr lang="en-US"/>
              <a:t>Epidural Abscess-Prevention</a:t>
            </a:r>
          </a:p>
        </p:txBody>
      </p:sp>
      <p:sp>
        <p:nvSpPr>
          <p:cNvPr id="474115" name="Rectangle 3"/>
          <p:cNvSpPr>
            <a:spLocks noGrp="1" noChangeArrowheads="1"/>
          </p:cNvSpPr>
          <p:nvPr>
            <p:ph sz="quarter" idx="1"/>
          </p:nvPr>
        </p:nvSpPr>
        <p:spPr/>
        <p:txBody>
          <a:bodyPr/>
          <a:lstStyle/>
          <a:p>
            <a:r>
              <a:rPr lang="en-US"/>
              <a:t>Reduce epidural catheter manipulation</a:t>
            </a:r>
          </a:p>
          <a:p>
            <a:r>
              <a:rPr lang="en-US"/>
              <a:t>Maintain a closed system always</a:t>
            </a:r>
          </a:p>
          <a:p>
            <a:r>
              <a:rPr lang="en-US"/>
              <a:t>Use bacterial filter that comes with the kit</a:t>
            </a:r>
          </a:p>
          <a:p>
            <a:r>
              <a:rPr lang="en-US"/>
              <a:t>Remove the catheter after 96 hours and if needed then replace it with a new one at a new site</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Grp="1" noChangeArrowheads="1"/>
          </p:cNvSpPr>
          <p:nvPr>
            <p:ph type="title"/>
          </p:nvPr>
        </p:nvSpPr>
        <p:spPr/>
        <p:txBody>
          <a:bodyPr>
            <a:normAutofit fontScale="90000"/>
          </a:bodyPr>
          <a:lstStyle/>
          <a:p>
            <a:r>
              <a:rPr lang="en-US" sz="4000"/>
              <a:t>Shearing Off the Tip of the Epidural Catheter</a:t>
            </a:r>
          </a:p>
        </p:txBody>
      </p:sp>
      <p:sp>
        <p:nvSpPr>
          <p:cNvPr id="475139" name="Rectangle 3"/>
          <p:cNvSpPr>
            <a:spLocks noGrp="1" noChangeArrowheads="1"/>
          </p:cNvSpPr>
          <p:nvPr>
            <p:ph sz="quarter" idx="1"/>
          </p:nvPr>
        </p:nvSpPr>
        <p:spPr/>
        <p:txBody>
          <a:bodyPr/>
          <a:lstStyle/>
          <a:p>
            <a:pPr>
              <a:lnSpc>
                <a:spcPct val="90000"/>
              </a:lnSpc>
            </a:pPr>
            <a:r>
              <a:rPr lang="en-US"/>
              <a:t>Never attempt to withdraw the epidural catheter through the epidural needle</a:t>
            </a:r>
          </a:p>
          <a:p>
            <a:pPr>
              <a:lnSpc>
                <a:spcPct val="90000"/>
              </a:lnSpc>
            </a:pPr>
            <a:r>
              <a:rPr lang="en-US"/>
              <a:t>If you need to remove the catheter remove both the needle and catheter as one unit</a:t>
            </a:r>
          </a:p>
          <a:p>
            <a:pPr>
              <a:lnSpc>
                <a:spcPct val="90000"/>
              </a:lnSpc>
            </a:pPr>
            <a:r>
              <a:rPr lang="en-US"/>
              <a:t>When dc an epidural catheter use steady pressure never jerk the catheter</a:t>
            </a:r>
          </a:p>
          <a:p>
            <a:pPr>
              <a:lnSpc>
                <a:spcPct val="90000"/>
              </a:lnSpc>
            </a:pPr>
            <a:r>
              <a:rPr lang="en-US"/>
              <a:t>If difficulty is encountered change the patients positions (i.e. fetal position) to maximize the intervertebral space </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p:nvPr>
        </p:nvSpPr>
        <p:spPr/>
        <p:txBody>
          <a:bodyPr>
            <a:normAutofit fontScale="90000"/>
          </a:bodyPr>
          <a:lstStyle/>
          <a:p>
            <a:r>
              <a:rPr lang="en-US" sz="4000"/>
              <a:t>Shearing Off the Tip of the Epidural Catheter</a:t>
            </a:r>
          </a:p>
        </p:txBody>
      </p:sp>
      <p:sp>
        <p:nvSpPr>
          <p:cNvPr id="476163" name="Rectangle 3"/>
          <p:cNvSpPr>
            <a:spLocks noGrp="1" noChangeArrowheads="1"/>
          </p:cNvSpPr>
          <p:nvPr>
            <p:ph sz="quarter" idx="1"/>
          </p:nvPr>
        </p:nvSpPr>
        <p:spPr/>
        <p:txBody>
          <a:bodyPr/>
          <a:lstStyle/>
          <a:p>
            <a:r>
              <a:rPr lang="en-US"/>
              <a:t>If tip breaks off deep in the epidural space leave it and observe for complications</a:t>
            </a:r>
          </a:p>
          <a:p>
            <a:r>
              <a:rPr lang="en-US"/>
              <a:t>If tip breaks off in the superficial tissue it should be surgically removed</a:t>
            </a:r>
          </a:p>
          <a:p>
            <a:r>
              <a:rPr lang="en-US"/>
              <a:t>A remnant of epidural catheter superficially can lead to infection</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6" name="Rectangle 2"/>
          <p:cNvSpPr>
            <a:spLocks noGrp="1" noChangeArrowheads="1"/>
          </p:cNvSpPr>
          <p:nvPr>
            <p:ph type="title"/>
          </p:nvPr>
        </p:nvSpPr>
        <p:spPr/>
        <p:txBody>
          <a:bodyPr>
            <a:normAutofit fontScale="90000"/>
          </a:bodyPr>
          <a:lstStyle/>
          <a:p>
            <a:r>
              <a:rPr lang="en-US" sz="4000"/>
              <a:t>Complications Associated With Medication Toxicity</a:t>
            </a:r>
          </a:p>
        </p:txBody>
      </p:sp>
      <p:sp>
        <p:nvSpPr>
          <p:cNvPr id="477187" name="Rectangle 3"/>
          <p:cNvSpPr>
            <a:spLocks noGrp="1" noChangeArrowheads="1"/>
          </p:cNvSpPr>
          <p:nvPr>
            <p:ph sz="quarter" idx="1"/>
          </p:nvPr>
        </p:nvSpPr>
        <p:spPr>
          <a:xfrm>
            <a:off x="609600" y="2327275"/>
            <a:ext cx="8229600" cy="4530725"/>
          </a:xfrm>
        </p:spPr>
        <p:txBody>
          <a:bodyPr/>
          <a:lstStyle/>
          <a:p>
            <a:r>
              <a:rPr lang="en-US"/>
              <a:t>Systemic toxicity (covered earlier)</a:t>
            </a:r>
          </a:p>
          <a:p>
            <a:r>
              <a:rPr lang="en-US"/>
              <a:t>Transient neurological symptoms</a:t>
            </a:r>
          </a:p>
          <a:p>
            <a:r>
              <a:rPr lang="en-US"/>
              <a:t>Cauda equina syndrome</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2"/>
          <p:cNvSpPr>
            <a:spLocks noGrp="1" noChangeArrowheads="1"/>
          </p:cNvSpPr>
          <p:nvPr>
            <p:ph type="title"/>
          </p:nvPr>
        </p:nvSpPr>
        <p:spPr/>
        <p:txBody>
          <a:bodyPr/>
          <a:lstStyle/>
          <a:p>
            <a:r>
              <a:rPr lang="en-US" sz="4000"/>
              <a:t>Transient Neurological Symptoms</a:t>
            </a:r>
          </a:p>
        </p:txBody>
      </p:sp>
      <p:sp>
        <p:nvSpPr>
          <p:cNvPr id="478211" name="Rectangle 3"/>
          <p:cNvSpPr>
            <a:spLocks noGrp="1" noChangeArrowheads="1"/>
          </p:cNvSpPr>
          <p:nvPr>
            <p:ph sz="quarter" idx="1"/>
          </p:nvPr>
        </p:nvSpPr>
        <p:spPr/>
        <p:txBody>
          <a:bodyPr/>
          <a:lstStyle/>
          <a:p>
            <a:r>
              <a:rPr lang="en-US" sz="2800"/>
              <a:t>Described in 1993</a:t>
            </a:r>
          </a:p>
          <a:p>
            <a:r>
              <a:rPr lang="en-US" sz="2800"/>
              <a:t>Most common after spinal anesthesia/rare for it to occur with epidural anesthesia</a:t>
            </a:r>
          </a:p>
          <a:p>
            <a:r>
              <a:rPr lang="en-US" sz="2800"/>
              <a:t>Symptoms include LBP with radiation to the legs</a:t>
            </a:r>
          </a:p>
          <a:p>
            <a:r>
              <a:rPr lang="en-US" sz="2800"/>
              <a:t>Sx occur after anesthetic has regressed and normal sensation has occurred</a:t>
            </a:r>
          </a:p>
          <a:p>
            <a:r>
              <a:rPr lang="en-US" sz="2800"/>
              <a:t>Sx occur from 1-24 hours after normal sensation</a:t>
            </a:r>
          </a:p>
          <a:p>
            <a:r>
              <a:rPr lang="en-US" sz="2800"/>
              <a:t>Almost any local anesthetic can cause TNS</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2"/>
          <p:cNvSpPr>
            <a:spLocks noGrp="1" noChangeArrowheads="1"/>
          </p:cNvSpPr>
          <p:nvPr>
            <p:ph type="title"/>
          </p:nvPr>
        </p:nvSpPr>
        <p:spPr/>
        <p:txBody>
          <a:bodyPr>
            <a:normAutofit fontScale="90000"/>
          </a:bodyPr>
          <a:lstStyle/>
          <a:p>
            <a:r>
              <a:rPr lang="en-US" sz="4000"/>
              <a:t>Transient Neurological Symptoms- Associated Local Anesthetics</a:t>
            </a:r>
          </a:p>
        </p:txBody>
      </p:sp>
      <p:sp>
        <p:nvSpPr>
          <p:cNvPr id="479235" name="Rectangle 3"/>
          <p:cNvSpPr>
            <a:spLocks noGrp="1" noChangeArrowheads="1"/>
          </p:cNvSpPr>
          <p:nvPr>
            <p:ph sz="quarter" idx="1"/>
          </p:nvPr>
        </p:nvSpPr>
        <p:spPr/>
        <p:txBody>
          <a:bodyPr/>
          <a:lstStyle/>
          <a:p>
            <a:r>
              <a:rPr lang="en-US"/>
              <a:t>Lidocaine</a:t>
            </a:r>
          </a:p>
          <a:p>
            <a:r>
              <a:rPr lang="en-US"/>
              <a:t>Tetracaine</a:t>
            </a:r>
          </a:p>
          <a:p>
            <a:r>
              <a:rPr lang="en-US"/>
              <a:t>Bupivacaine</a:t>
            </a:r>
          </a:p>
          <a:p>
            <a:r>
              <a:rPr lang="en-US"/>
              <a:t>Mepivacaine</a:t>
            </a:r>
          </a:p>
          <a:p>
            <a:r>
              <a:rPr lang="en-US"/>
              <a:t>Prilocaine</a:t>
            </a:r>
          </a:p>
          <a:p>
            <a:r>
              <a:rPr lang="en-US"/>
              <a:t>Procaine</a:t>
            </a:r>
          </a:p>
          <a:p>
            <a:r>
              <a:rPr lang="en-US"/>
              <a:t>Ropivacaine</a:t>
            </a:r>
          </a:p>
          <a:p>
            <a:pPr>
              <a:buFont typeface="Wingdings" pitchFamily="2" charset="2"/>
              <a:buNone/>
            </a:pPr>
            <a:endParaRPr lang="en-US"/>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2"/>
          <p:cNvSpPr>
            <a:spLocks noGrp="1" noChangeArrowheads="1"/>
          </p:cNvSpPr>
          <p:nvPr>
            <p:ph type="title"/>
          </p:nvPr>
        </p:nvSpPr>
        <p:spPr/>
        <p:txBody>
          <a:bodyPr>
            <a:normAutofit fontScale="90000"/>
          </a:bodyPr>
          <a:lstStyle/>
          <a:p>
            <a:r>
              <a:rPr lang="en-US" sz="4000"/>
              <a:t>Transient Neurological Symptoms- Associated Local Anesthetics</a:t>
            </a:r>
          </a:p>
        </p:txBody>
      </p:sp>
      <p:sp>
        <p:nvSpPr>
          <p:cNvPr id="480259" name="Rectangle 3"/>
          <p:cNvSpPr>
            <a:spLocks noGrp="1" noChangeArrowheads="1"/>
          </p:cNvSpPr>
          <p:nvPr>
            <p:ph sz="quarter" idx="1"/>
          </p:nvPr>
        </p:nvSpPr>
        <p:spPr/>
        <p:txBody>
          <a:bodyPr/>
          <a:lstStyle/>
          <a:p>
            <a:pPr>
              <a:lnSpc>
                <a:spcPct val="90000"/>
              </a:lnSpc>
            </a:pPr>
            <a:r>
              <a:rPr lang="en-US" sz="2800"/>
              <a:t>Most common local anesthetic to cause TNS is lidocaine</a:t>
            </a:r>
          </a:p>
          <a:p>
            <a:pPr>
              <a:lnSpc>
                <a:spcPct val="90000"/>
              </a:lnSpc>
            </a:pPr>
            <a:r>
              <a:rPr lang="en-US" sz="2800"/>
              <a:t>Most in the anesthesia community have abandoned lidocaine as a spinal anesthetic</a:t>
            </a:r>
          </a:p>
          <a:p>
            <a:pPr>
              <a:lnSpc>
                <a:spcPct val="90000"/>
              </a:lnSpc>
            </a:pPr>
            <a:r>
              <a:rPr lang="en-US" sz="2800"/>
              <a:t>Leaves us with few good choices</a:t>
            </a:r>
          </a:p>
          <a:p>
            <a:pPr>
              <a:lnSpc>
                <a:spcPct val="90000"/>
              </a:lnSpc>
            </a:pPr>
            <a:r>
              <a:rPr lang="en-US" sz="2800"/>
              <a:t>Procaine often too short lived</a:t>
            </a:r>
          </a:p>
          <a:p>
            <a:pPr>
              <a:lnSpc>
                <a:spcPct val="90000"/>
              </a:lnSpc>
            </a:pPr>
            <a:r>
              <a:rPr lang="en-US" sz="2800"/>
              <a:t>Prilocaine has a high incidence of nausea and vomiting</a:t>
            </a:r>
          </a:p>
          <a:p>
            <a:pPr>
              <a:lnSpc>
                <a:spcPct val="90000"/>
              </a:lnSpc>
            </a:pPr>
            <a:r>
              <a:rPr lang="en-US" sz="2800"/>
              <a:t>Mepivacaine has similar profile to lidocaine for both duration and incidence of TNS</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Rectangle 2"/>
          <p:cNvSpPr>
            <a:spLocks noGrp="1" noChangeArrowheads="1"/>
          </p:cNvSpPr>
          <p:nvPr>
            <p:ph type="title"/>
          </p:nvPr>
        </p:nvSpPr>
        <p:spPr/>
        <p:txBody>
          <a:bodyPr/>
          <a:lstStyle/>
          <a:p>
            <a:r>
              <a:rPr lang="en-US" sz="4000"/>
              <a:t>Transient Neurological Symptoms</a:t>
            </a:r>
          </a:p>
        </p:txBody>
      </p:sp>
      <p:sp>
        <p:nvSpPr>
          <p:cNvPr id="481283" name="Rectangle 3"/>
          <p:cNvSpPr>
            <a:spLocks noGrp="1" noChangeArrowheads="1"/>
          </p:cNvSpPr>
          <p:nvPr>
            <p:ph sz="quarter" idx="1"/>
          </p:nvPr>
        </p:nvSpPr>
        <p:spPr/>
        <p:txBody>
          <a:bodyPr/>
          <a:lstStyle/>
          <a:p>
            <a:r>
              <a:rPr lang="en-US"/>
              <a:t>Unknown mechanism of action</a:t>
            </a:r>
          </a:p>
          <a:p>
            <a:r>
              <a:rPr lang="en-US"/>
              <a:t>Theorized that lidocaine is more neurotoxic to the unsheathed nerve</a:t>
            </a:r>
          </a:p>
          <a:p>
            <a:pPr>
              <a:buFont typeface="Wingdings" pitchFamily="2" charset="2"/>
              <a:buNone/>
            </a:pPr>
            <a:endParaRPr lang="en-US"/>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2"/>
          <p:cNvSpPr>
            <a:spLocks noGrp="1" noChangeArrowheads="1"/>
          </p:cNvSpPr>
          <p:nvPr>
            <p:ph type="title"/>
          </p:nvPr>
        </p:nvSpPr>
        <p:spPr/>
        <p:txBody>
          <a:bodyPr>
            <a:normAutofit fontScale="90000"/>
          </a:bodyPr>
          <a:lstStyle/>
          <a:p>
            <a:r>
              <a:rPr lang="en-US" sz="4000"/>
              <a:t>Transient Neurological Symptoms-Contributing Factors</a:t>
            </a:r>
          </a:p>
        </p:txBody>
      </p:sp>
      <p:sp>
        <p:nvSpPr>
          <p:cNvPr id="482307" name="Rectangle 3"/>
          <p:cNvSpPr>
            <a:spLocks noGrp="1" noChangeArrowheads="1"/>
          </p:cNvSpPr>
          <p:nvPr>
            <p:ph sz="quarter" idx="1"/>
          </p:nvPr>
        </p:nvSpPr>
        <p:spPr/>
        <p:txBody>
          <a:bodyPr/>
          <a:lstStyle/>
          <a:p>
            <a:r>
              <a:rPr lang="en-US"/>
              <a:t>Lithotomy position – may be due to stretching of the lumbrosacral nerve roots and decreased perfusion</a:t>
            </a:r>
          </a:p>
          <a:p>
            <a:r>
              <a:rPr lang="en-US"/>
              <a:t>Early ambulation after the spinal reason not elucidated</a:t>
            </a:r>
          </a:p>
          <a:p>
            <a:r>
              <a:rPr lang="en-US"/>
              <a:t>Treatment is symptomatic and generally is short lived</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p:cNvSpPr>
            <a:spLocks noGrp="1" noChangeArrowheads="1"/>
          </p:cNvSpPr>
          <p:nvPr>
            <p:ph type="title"/>
          </p:nvPr>
        </p:nvSpPr>
        <p:spPr/>
        <p:txBody>
          <a:bodyPr/>
          <a:lstStyle/>
          <a:p>
            <a:r>
              <a:rPr lang="en-US"/>
              <a:t>Cauda Equina Syndrome</a:t>
            </a:r>
          </a:p>
        </p:txBody>
      </p:sp>
      <p:sp>
        <p:nvSpPr>
          <p:cNvPr id="483331" name="Rectangle 3"/>
          <p:cNvSpPr>
            <a:spLocks noGrp="1" noChangeArrowheads="1"/>
          </p:cNvSpPr>
          <p:nvPr>
            <p:ph sz="quarter" idx="1"/>
          </p:nvPr>
        </p:nvSpPr>
        <p:spPr/>
        <p:txBody>
          <a:bodyPr/>
          <a:lstStyle/>
          <a:p>
            <a:r>
              <a:rPr lang="en-US"/>
              <a:t>Associated with spinal catheters and 5% lidocaine</a:t>
            </a:r>
          </a:p>
          <a:p>
            <a:r>
              <a:rPr lang="en-US"/>
              <a:t>Differs from TNS in that it is permanent and associated with sphincter dysfunction, sensory and motor deficits, and paresis</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Rectangle 2"/>
          <p:cNvSpPr>
            <a:spLocks noGrp="1" noChangeArrowheads="1"/>
          </p:cNvSpPr>
          <p:nvPr>
            <p:ph type="title"/>
          </p:nvPr>
        </p:nvSpPr>
        <p:spPr/>
        <p:txBody>
          <a:bodyPr/>
          <a:lstStyle/>
          <a:p>
            <a:r>
              <a:rPr lang="en-US"/>
              <a:t>Cauda Equina Syndrome</a:t>
            </a:r>
          </a:p>
        </p:txBody>
      </p:sp>
      <p:sp>
        <p:nvSpPr>
          <p:cNvPr id="484355" name="Rectangle 3"/>
          <p:cNvSpPr>
            <a:spLocks noGrp="1" noChangeArrowheads="1"/>
          </p:cNvSpPr>
          <p:nvPr>
            <p:ph sz="quarter" idx="1"/>
          </p:nvPr>
        </p:nvSpPr>
        <p:spPr/>
        <p:txBody>
          <a:bodyPr/>
          <a:lstStyle/>
          <a:p>
            <a:r>
              <a:rPr lang="en-US"/>
              <a:t>Generally appears in a peripheral nerve pattern and may be due to misdistribution of the hyperbaric lidocaine</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2"/>
          <p:cNvSpPr>
            <a:spLocks noGrp="1" noChangeArrowheads="1"/>
          </p:cNvSpPr>
          <p:nvPr>
            <p:ph type="title"/>
          </p:nvPr>
        </p:nvSpPr>
        <p:spPr/>
        <p:txBody>
          <a:bodyPr/>
          <a:lstStyle/>
          <a:p>
            <a:r>
              <a:rPr lang="en-US"/>
              <a:t>Cauda Equina Syndrome</a:t>
            </a:r>
          </a:p>
        </p:txBody>
      </p:sp>
      <p:sp>
        <p:nvSpPr>
          <p:cNvPr id="485379" name="Rectangle 3"/>
          <p:cNvSpPr>
            <a:spLocks noGrp="1" noChangeArrowheads="1"/>
          </p:cNvSpPr>
          <p:nvPr>
            <p:ph sz="quarter" idx="1"/>
          </p:nvPr>
        </p:nvSpPr>
        <p:spPr/>
        <p:txBody>
          <a:bodyPr/>
          <a:lstStyle/>
          <a:p>
            <a:r>
              <a:rPr lang="en-US"/>
              <a:t>Neurotoxicity of local anesthetics is as follows:</a:t>
            </a:r>
          </a:p>
          <a:p>
            <a:r>
              <a:rPr lang="en-US"/>
              <a:t>Lidocaine=tetracaine &gt; bupivacaine &gt; ropivacaine</a:t>
            </a:r>
          </a:p>
          <a:p>
            <a:r>
              <a:rPr lang="en-US"/>
              <a:t>Pain is similar to nerve root compression</a:t>
            </a:r>
          </a:p>
          <a:p>
            <a:r>
              <a:rPr lang="en-US"/>
              <a:t>Has been reported after single shot spinals as well as rarely after epidural anesthesia</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Rectangle 2"/>
          <p:cNvSpPr>
            <a:spLocks noGrp="1" noChangeArrowheads="1"/>
          </p:cNvSpPr>
          <p:nvPr>
            <p:ph type="title"/>
          </p:nvPr>
        </p:nvSpPr>
        <p:spPr/>
        <p:txBody>
          <a:bodyPr>
            <a:normAutofit fontScale="90000"/>
          </a:bodyPr>
          <a:lstStyle/>
          <a:p>
            <a:r>
              <a:rPr lang="en-US" sz="4000"/>
              <a:t>Analyzing Complications of Spinal and Epidural Anesthesia</a:t>
            </a:r>
          </a:p>
        </p:txBody>
      </p:sp>
      <p:sp>
        <p:nvSpPr>
          <p:cNvPr id="486403" name="Rectangle 3"/>
          <p:cNvSpPr>
            <a:spLocks noGrp="1" noChangeArrowheads="1"/>
          </p:cNvSpPr>
          <p:nvPr>
            <p:ph sz="quarter" idx="1"/>
          </p:nvPr>
        </p:nvSpPr>
        <p:spPr/>
        <p:txBody>
          <a:bodyPr/>
          <a:lstStyle/>
          <a:p>
            <a:r>
              <a:rPr lang="en-US"/>
              <a:t>Sweden</a:t>
            </a:r>
          </a:p>
          <a:p>
            <a:r>
              <a:rPr lang="en-US"/>
              <a:t>1990-1999</a:t>
            </a:r>
          </a:p>
          <a:p>
            <a:r>
              <a:rPr lang="en-US"/>
              <a:t>Reviewed 1,260,000 spinals and 400,000 epidurals (half of which were for OB)</a:t>
            </a:r>
          </a:p>
          <a:p>
            <a:r>
              <a:rPr lang="en-US"/>
              <a:t>Overall incidence of complications were 127 out of 1,660,000.</a:t>
            </a:r>
          </a:p>
        </p:txBody>
      </p:sp>
      <p:sp>
        <p:nvSpPr>
          <p:cNvPr id="486404" name="Text Box 4"/>
          <p:cNvSpPr txBox="1">
            <a:spLocks noChangeArrowheads="1"/>
          </p:cNvSpPr>
          <p:nvPr/>
        </p:nvSpPr>
        <p:spPr bwMode="auto">
          <a:xfrm>
            <a:off x="457200" y="5715000"/>
            <a:ext cx="8229600" cy="915988"/>
          </a:xfrm>
          <a:prstGeom prst="rect">
            <a:avLst/>
          </a:prstGeom>
          <a:noFill/>
          <a:ln w="9525">
            <a:noFill/>
            <a:miter lim="800000"/>
            <a:headEnd/>
            <a:tailEnd/>
          </a:ln>
          <a:effectLst/>
        </p:spPr>
        <p:txBody>
          <a:bodyPr>
            <a:spAutoFit/>
          </a:bodyPr>
          <a:lstStyle/>
          <a:p>
            <a:pPr>
              <a:spcBef>
                <a:spcPct val="50000"/>
              </a:spcBef>
            </a:pPr>
            <a:r>
              <a:rPr lang="en-US"/>
              <a:t>Moen V, Dahlgren N, Irestedt L.  Severe neurological complications after central neuraxial blockade in Sweden 1990-1999.  Anesthesiology.  2004; 101: 950-959.</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2"/>
          <p:cNvSpPr>
            <a:spLocks noGrp="1" noChangeArrowheads="1"/>
          </p:cNvSpPr>
          <p:nvPr>
            <p:ph type="title"/>
          </p:nvPr>
        </p:nvSpPr>
        <p:spPr/>
        <p:txBody>
          <a:bodyPr>
            <a:normAutofit fontScale="90000"/>
          </a:bodyPr>
          <a:lstStyle/>
          <a:p>
            <a:r>
              <a:rPr lang="en-US" sz="4000"/>
              <a:t>Analyzing Complications of Spinal and Epidural Anesthesia</a:t>
            </a:r>
          </a:p>
        </p:txBody>
      </p:sp>
      <p:sp>
        <p:nvSpPr>
          <p:cNvPr id="487427" name="Rectangle 3"/>
          <p:cNvSpPr>
            <a:spLocks noGrp="1" noChangeArrowheads="1"/>
          </p:cNvSpPr>
          <p:nvPr>
            <p:ph sz="quarter" idx="1"/>
          </p:nvPr>
        </p:nvSpPr>
        <p:spPr/>
        <p:txBody>
          <a:bodyPr/>
          <a:lstStyle/>
          <a:p>
            <a:r>
              <a:rPr lang="en-US"/>
              <a:t>Incidence for spinal anesthetics 1:20,000-30,000</a:t>
            </a:r>
          </a:p>
          <a:p>
            <a:r>
              <a:rPr lang="en-US"/>
              <a:t>Incidence for epidural in OB was 1:25,000</a:t>
            </a:r>
          </a:p>
          <a:p>
            <a:r>
              <a:rPr lang="en-US"/>
              <a:t>Incidence for non OB epidural was 1:3,600</a:t>
            </a:r>
          </a:p>
          <a:p>
            <a:pPr>
              <a:buFont typeface="Wingdings" pitchFamily="2" charset="2"/>
              <a:buNone/>
            </a:pPr>
            <a:r>
              <a:rPr lang="en-US"/>
              <a:t>(this differs from US experience)</a:t>
            </a:r>
          </a:p>
        </p:txBody>
      </p:sp>
      <p:sp>
        <p:nvSpPr>
          <p:cNvPr id="487428" name="Text Box 4"/>
          <p:cNvSpPr txBox="1">
            <a:spLocks noChangeArrowheads="1"/>
          </p:cNvSpPr>
          <p:nvPr/>
        </p:nvSpPr>
        <p:spPr bwMode="auto">
          <a:xfrm>
            <a:off x="609600" y="5562600"/>
            <a:ext cx="8001000" cy="1328738"/>
          </a:xfrm>
          <a:prstGeom prst="rect">
            <a:avLst/>
          </a:prstGeom>
          <a:noFill/>
          <a:ln w="9525">
            <a:noFill/>
            <a:miter lim="800000"/>
            <a:headEnd/>
            <a:tailEnd/>
          </a:ln>
          <a:effectLst/>
        </p:spPr>
        <p:txBody>
          <a:bodyPr>
            <a:spAutoFit/>
          </a:bodyPr>
          <a:lstStyle/>
          <a:p>
            <a:pPr>
              <a:spcBef>
                <a:spcPct val="50000"/>
              </a:spcBef>
            </a:pPr>
            <a:r>
              <a:rPr lang="en-US"/>
              <a:t>Moen V, Dahlgren N, Irestedt L.  Severe neurological complications after central neuraxial blockade in Sweden 1990-1999.  Anesthesiology.  2004; 101: 950-959.</a:t>
            </a:r>
          </a:p>
          <a:p>
            <a:pPr>
              <a:spcBef>
                <a:spcPct val="50000"/>
              </a:spcBef>
            </a:pPr>
            <a:endParaRPr lang="en-US"/>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2"/>
          <p:cNvSpPr>
            <a:spLocks noGrp="1" noChangeArrowheads="1"/>
          </p:cNvSpPr>
          <p:nvPr>
            <p:ph type="title"/>
          </p:nvPr>
        </p:nvSpPr>
        <p:spPr/>
        <p:txBody>
          <a:bodyPr>
            <a:normAutofit fontScale="90000"/>
          </a:bodyPr>
          <a:lstStyle/>
          <a:p>
            <a:r>
              <a:rPr lang="en-US" sz="4000"/>
              <a:t>Analyzing Complications of Spinal and Epidural Anesthesia- Risk Factors </a:t>
            </a:r>
          </a:p>
        </p:txBody>
      </p:sp>
      <p:sp>
        <p:nvSpPr>
          <p:cNvPr id="490499" name="Rectangle 3"/>
          <p:cNvSpPr>
            <a:spLocks noGrp="1" noChangeArrowheads="1"/>
          </p:cNvSpPr>
          <p:nvPr>
            <p:ph sz="quarter" idx="1"/>
          </p:nvPr>
        </p:nvSpPr>
        <p:spPr>
          <a:xfrm>
            <a:off x="457200" y="1828800"/>
            <a:ext cx="8229600" cy="4530725"/>
          </a:xfrm>
        </p:spPr>
        <p:txBody>
          <a:bodyPr/>
          <a:lstStyle/>
          <a:p>
            <a:r>
              <a:rPr lang="en-US" dirty="0"/>
              <a:t>LMWH administered within 10 hours before a spinal or epidural or removing a catheter 2 hours before treatment</a:t>
            </a:r>
          </a:p>
          <a:p>
            <a:r>
              <a:rPr lang="en-US" dirty="0" smtClean="0"/>
              <a:t>Disease </a:t>
            </a:r>
            <a:r>
              <a:rPr lang="en-US" dirty="0"/>
              <a:t>that cause coagulation problems such as renal/liver, OB syndrome with hemolysis, elevated liver enzymes, low platelets</a:t>
            </a:r>
          </a:p>
          <a:p>
            <a:r>
              <a:rPr lang="en-US" dirty="0" err="1"/>
              <a:t>Ankylosing</a:t>
            </a:r>
            <a:r>
              <a:rPr lang="en-US" dirty="0"/>
              <a:t> Syndrome</a:t>
            </a:r>
          </a:p>
        </p:txBody>
      </p:sp>
      <p:sp>
        <p:nvSpPr>
          <p:cNvPr id="490500" name="Text Box 4"/>
          <p:cNvSpPr txBox="1">
            <a:spLocks noChangeArrowheads="1"/>
          </p:cNvSpPr>
          <p:nvPr/>
        </p:nvSpPr>
        <p:spPr bwMode="auto">
          <a:xfrm>
            <a:off x="457200" y="6248400"/>
            <a:ext cx="8686800" cy="1054100"/>
          </a:xfrm>
          <a:prstGeom prst="rect">
            <a:avLst/>
          </a:prstGeom>
          <a:noFill/>
          <a:ln w="9525">
            <a:noFill/>
            <a:miter lim="800000"/>
            <a:headEnd/>
            <a:tailEnd/>
          </a:ln>
          <a:effectLst/>
        </p:spPr>
        <p:txBody>
          <a:bodyPr>
            <a:spAutoFit/>
          </a:bodyPr>
          <a:lstStyle/>
          <a:p>
            <a:pPr>
              <a:spcBef>
                <a:spcPct val="50000"/>
              </a:spcBef>
            </a:pPr>
            <a:r>
              <a:rPr lang="en-US"/>
              <a:t>Moen V, Dahlgren N, Irestedt L.  Severe neurological complications after central neuraxial blockade in Sweden 1990-1999.  Anesthesiology.  2004; 101: 950-959.</a:t>
            </a:r>
          </a:p>
          <a:p>
            <a:pPr>
              <a:spcBef>
                <a:spcPct val="50000"/>
              </a:spcBef>
            </a:pPr>
            <a:endParaRPr lang="en-US"/>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Rectangle 2"/>
          <p:cNvSpPr>
            <a:spLocks noGrp="1" noChangeArrowheads="1"/>
          </p:cNvSpPr>
          <p:nvPr>
            <p:ph type="title"/>
          </p:nvPr>
        </p:nvSpPr>
        <p:spPr/>
        <p:txBody>
          <a:bodyPr>
            <a:normAutofit fontScale="90000"/>
          </a:bodyPr>
          <a:lstStyle/>
          <a:p>
            <a:r>
              <a:rPr lang="en-US" sz="4000"/>
              <a:t>Analyzing Complications of Spinal and Epidural Anesthesia- Risk Factors</a:t>
            </a:r>
          </a:p>
        </p:txBody>
      </p:sp>
      <p:sp>
        <p:nvSpPr>
          <p:cNvPr id="491523" name="Rectangle 3"/>
          <p:cNvSpPr>
            <a:spLocks noGrp="1" noChangeArrowheads="1"/>
          </p:cNvSpPr>
          <p:nvPr>
            <p:ph sz="quarter" idx="1"/>
          </p:nvPr>
        </p:nvSpPr>
        <p:spPr/>
        <p:txBody>
          <a:bodyPr/>
          <a:lstStyle/>
          <a:p>
            <a:r>
              <a:rPr lang="en-US"/>
              <a:t>Spinal deformity</a:t>
            </a:r>
          </a:p>
          <a:p>
            <a:r>
              <a:rPr lang="en-US"/>
              <a:t>Trauma while during the block</a:t>
            </a:r>
          </a:p>
          <a:p>
            <a:r>
              <a:rPr lang="en-US"/>
              <a:t>Osteoporosis</a:t>
            </a:r>
          </a:p>
          <a:p>
            <a:endParaRPr lang="en-US"/>
          </a:p>
        </p:txBody>
      </p:sp>
      <p:sp>
        <p:nvSpPr>
          <p:cNvPr id="491524" name="Text Box 4"/>
          <p:cNvSpPr txBox="1">
            <a:spLocks noChangeArrowheads="1"/>
          </p:cNvSpPr>
          <p:nvPr/>
        </p:nvSpPr>
        <p:spPr bwMode="auto">
          <a:xfrm>
            <a:off x="762000" y="5791200"/>
            <a:ext cx="7696200" cy="1328738"/>
          </a:xfrm>
          <a:prstGeom prst="rect">
            <a:avLst/>
          </a:prstGeom>
          <a:noFill/>
          <a:ln w="9525">
            <a:noFill/>
            <a:miter lim="800000"/>
            <a:headEnd/>
            <a:tailEnd/>
          </a:ln>
          <a:effectLst/>
        </p:spPr>
        <p:txBody>
          <a:bodyPr>
            <a:spAutoFit/>
          </a:bodyPr>
          <a:lstStyle/>
          <a:p>
            <a:pPr>
              <a:spcBef>
                <a:spcPct val="50000"/>
              </a:spcBef>
            </a:pPr>
            <a:r>
              <a:rPr lang="en-US"/>
              <a:t>Moen V, Dahlgren N, Irestedt L.  Severe neurological complications after central neuraxial blockade in Sweden 1990-1999.  Anesthesiology.  2004; 101: 950-959.</a:t>
            </a:r>
          </a:p>
          <a:p>
            <a:pPr>
              <a:spcBef>
                <a:spcPct val="50000"/>
              </a:spcBef>
            </a:pPr>
            <a:endParaRPr lang="en-US"/>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p:txBody>
          <a:bodyPr>
            <a:normAutofit fontScale="90000"/>
          </a:bodyPr>
          <a:lstStyle/>
          <a:p>
            <a:r>
              <a:rPr lang="en-US" sz="4000"/>
              <a:t>Analyzing Complications of Spinal and Epidural Anesthesia</a:t>
            </a:r>
          </a:p>
        </p:txBody>
      </p:sp>
      <p:sp>
        <p:nvSpPr>
          <p:cNvPr id="492547" name="Rectangle 3"/>
          <p:cNvSpPr>
            <a:spLocks noGrp="1" noChangeArrowheads="1"/>
          </p:cNvSpPr>
          <p:nvPr>
            <p:ph sz="quarter" idx="1"/>
          </p:nvPr>
        </p:nvSpPr>
        <p:spPr/>
        <p:txBody>
          <a:bodyPr/>
          <a:lstStyle/>
          <a:p>
            <a:pPr>
              <a:lnSpc>
                <a:spcPct val="90000"/>
              </a:lnSpc>
            </a:pPr>
            <a:r>
              <a:rPr lang="en-US"/>
              <a:t>Most complications seen with orthopedic surgery followed by general surgery and then urology</a:t>
            </a:r>
          </a:p>
          <a:p>
            <a:pPr>
              <a:lnSpc>
                <a:spcPct val="90000"/>
              </a:lnSpc>
            </a:pPr>
            <a:r>
              <a:rPr lang="en-US"/>
              <a:t>Complications higher after epidural anesthesia when compared to spinal anesthesia</a:t>
            </a:r>
          </a:p>
          <a:p>
            <a:pPr>
              <a:lnSpc>
                <a:spcPct val="90000"/>
              </a:lnSpc>
            </a:pPr>
            <a:r>
              <a:rPr lang="en-US"/>
              <a:t>Patients with cauda equina syndrome, traumatic cord injury, and paraplegia had a 100% of permanent injury.</a:t>
            </a:r>
          </a:p>
        </p:txBody>
      </p:sp>
      <p:sp>
        <p:nvSpPr>
          <p:cNvPr id="492548" name="Text Box 4"/>
          <p:cNvSpPr txBox="1">
            <a:spLocks noChangeArrowheads="1"/>
          </p:cNvSpPr>
          <p:nvPr/>
        </p:nvSpPr>
        <p:spPr bwMode="auto">
          <a:xfrm>
            <a:off x="609600" y="6096000"/>
            <a:ext cx="7543800" cy="1328738"/>
          </a:xfrm>
          <a:prstGeom prst="rect">
            <a:avLst/>
          </a:prstGeom>
          <a:noFill/>
          <a:ln w="9525">
            <a:noFill/>
            <a:miter lim="800000"/>
            <a:headEnd/>
            <a:tailEnd/>
          </a:ln>
          <a:effectLst/>
        </p:spPr>
        <p:txBody>
          <a:bodyPr>
            <a:spAutoFit/>
          </a:bodyPr>
          <a:lstStyle/>
          <a:p>
            <a:pPr>
              <a:spcBef>
                <a:spcPct val="50000"/>
              </a:spcBef>
            </a:pPr>
            <a:r>
              <a:rPr lang="en-US"/>
              <a:t>Moen V, Dahlgren N, Irestedt L.  Severe neurological complications after central neuraxial blockade in Sweden 1990-1999.  Anesthesiology.  2004; 101: 950-959.</a:t>
            </a:r>
          </a:p>
          <a:p>
            <a:pPr>
              <a:spcBef>
                <a:spcPct val="50000"/>
              </a:spcBef>
            </a:pPr>
            <a:endParaRPr lang="en-US"/>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0" name="Rectangle 2"/>
          <p:cNvSpPr>
            <a:spLocks noGrp="1" noChangeArrowheads="1"/>
          </p:cNvSpPr>
          <p:nvPr>
            <p:ph type="title"/>
          </p:nvPr>
        </p:nvSpPr>
        <p:spPr/>
        <p:txBody>
          <a:bodyPr>
            <a:normAutofit fontScale="90000"/>
          </a:bodyPr>
          <a:lstStyle/>
          <a:p>
            <a:r>
              <a:rPr lang="en-US" sz="4000"/>
              <a:t>Analyzing Complications of Spinal and Epidural Anesthesia- The take home</a:t>
            </a:r>
          </a:p>
        </p:txBody>
      </p:sp>
      <p:sp>
        <p:nvSpPr>
          <p:cNvPr id="493571" name="Rectangle 3"/>
          <p:cNvSpPr>
            <a:spLocks noGrp="1" noChangeArrowheads="1"/>
          </p:cNvSpPr>
          <p:nvPr>
            <p:ph sz="quarter" idx="1"/>
          </p:nvPr>
        </p:nvSpPr>
        <p:spPr/>
        <p:txBody>
          <a:bodyPr/>
          <a:lstStyle/>
          <a:p>
            <a:pPr>
              <a:lnSpc>
                <a:spcPct val="90000"/>
              </a:lnSpc>
            </a:pPr>
            <a:r>
              <a:rPr lang="en-US"/>
              <a:t>Complications occur 4-5 times more frequently after spinal anesthesia when compared to epidural</a:t>
            </a:r>
          </a:p>
          <a:p>
            <a:pPr>
              <a:lnSpc>
                <a:spcPct val="90000"/>
              </a:lnSpc>
            </a:pPr>
            <a:r>
              <a:rPr lang="en-US"/>
              <a:t>OB population had a lower incidence of complications compared to non ob female population</a:t>
            </a:r>
          </a:p>
          <a:p>
            <a:pPr>
              <a:lnSpc>
                <a:spcPct val="90000"/>
              </a:lnSpc>
            </a:pPr>
            <a:r>
              <a:rPr lang="en-US"/>
              <a:t>Osteoporosis is now a risk factor</a:t>
            </a:r>
          </a:p>
          <a:p>
            <a:pPr>
              <a:lnSpc>
                <a:spcPct val="90000"/>
              </a:lnSpc>
            </a:pPr>
            <a:r>
              <a:rPr lang="en-US"/>
              <a:t>Severe complications have a high rate of being permanent</a:t>
            </a:r>
          </a:p>
        </p:txBody>
      </p:sp>
      <p:sp>
        <p:nvSpPr>
          <p:cNvPr id="493572" name="Text Box 4"/>
          <p:cNvSpPr txBox="1">
            <a:spLocks noChangeArrowheads="1"/>
          </p:cNvSpPr>
          <p:nvPr/>
        </p:nvSpPr>
        <p:spPr bwMode="auto">
          <a:xfrm>
            <a:off x="381000" y="5867400"/>
            <a:ext cx="7086600" cy="1328738"/>
          </a:xfrm>
          <a:prstGeom prst="rect">
            <a:avLst/>
          </a:prstGeom>
          <a:noFill/>
          <a:ln w="9525">
            <a:noFill/>
            <a:miter lim="800000"/>
            <a:headEnd/>
            <a:tailEnd/>
          </a:ln>
          <a:effectLst/>
        </p:spPr>
        <p:txBody>
          <a:bodyPr>
            <a:spAutoFit/>
          </a:bodyPr>
          <a:lstStyle/>
          <a:p>
            <a:pPr>
              <a:spcBef>
                <a:spcPct val="50000"/>
              </a:spcBef>
            </a:pPr>
            <a:r>
              <a:rPr lang="en-US"/>
              <a:t>Moen V, Dahlgren N, Irestedt L.  Severe neurological complications after central neuraxial blockade in Sweden 1990-1999.  Anesthesiology.  2004; 101: 950-959.</a:t>
            </a:r>
          </a:p>
          <a:p>
            <a:pPr>
              <a:spcBef>
                <a:spcPct val="50000"/>
              </a:spcBef>
            </a:pPr>
            <a:endParaRPr lang="en-US"/>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Allergic Reactions</a:t>
            </a:r>
            <a:endParaRPr lang="en-US" dirty="0"/>
          </a:p>
        </p:txBody>
      </p:sp>
      <p:sp>
        <p:nvSpPr>
          <p:cNvPr id="3" name="Content Placeholder 2"/>
          <p:cNvSpPr>
            <a:spLocks noGrp="1"/>
          </p:cNvSpPr>
          <p:nvPr>
            <p:ph sz="quarter" idx="1"/>
          </p:nvPr>
        </p:nvSpPr>
        <p:spPr/>
        <p:txBody>
          <a:bodyPr/>
          <a:lstStyle/>
          <a:p>
            <a:r>
              <a:rPr lang="en-US" dirty="0" smtClean="0"/>
              <a:t>Very low incidence with local anesthetics.</a:t>
            </a:r>
          </a:p>
          <a:p>
            <a:r>
              <a:rPr lang="en-US" dirty="0" smtClean="0"/>
              <a:t>Esters are more likely to cause reactions.  They are metabolized into PABA (a known allergen).</a:t>
            </a:r>
          </a:p>
          <a:p>
            <a:r>
              <a:rPr lang="en-US" dirty="0" smtClean="0"/>
              <a:t>Methylparaben is a preservative used in some multi dose vials and is structurally similar to PABA.  Should use preservative free local anesthetics.</a:t>
            </a:r>
            <a:endParaRPr lang="en-US" dirty="0"/>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Allergic Reactions</a:t>
            </a:r>
            <a:endParaRPr lang="en-US" dirty="0"/>
          </a:p>
        </p:txBody>
      </p:sp>
      <p:sp>
        <p:nvSpPr>
          <p:cNvPr id="3" name="Content Placeholder 2"/>
          <p:cNvSpPr>
            <a:spLocks noGrp="1"/>
          </p:cNvSpPr>
          <p:nvPr>
            <p:ph sz="quarter" idx="1"/>
          </p:nvPr>
        </p:nvSpPr>
        <p:spPr/>
        <p:txBody>
          <a:bodyPr/>
          <a:lstStyle/>
          <a:p>
            <a:r>
              <a:rPr lang="en-US" dirty="0" smtClean="0"/>
              <a:t>Most reactions are related to vagal reactions, toxicity of local anesthetics, effects of epinephrine such as tachycardia, flushing, and tachypnea.</a:t>
            </a:r>
          </a:p>
          <a:p>
            <a:r>
              <a:rPr lang="en-US" dirty="0" smtClean="0"/>
              <a:t>Allergic reactions to anesthetics are rare.  Propensity to cause allergic reactions are as follows muscle relaxants&gt; thiopental &gt; propofol &gt; </a:t>
            </a:r>
            <a:r>
              <a:rPr lang="en-US" dirty="0" err="1" smtClean="0"/>
              <a:t>etomidate</a:t>
            </a:r>
            <a:r>
              <a:rPr lang="en-US" dirty="0" smtClean="0"/>
              <a:t> = ketamine = benzodiazepines &gt; local anesthetics </a:t>
            </a:r>
            <a:endParaRPr lang="en-US" dirty="0"/>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Allergic Reactions</a:t>
            </a:r>
            <a:endParaRPr lang="en-US" dirty="0"/>
          </a:p>
        </p:txBody>
      </p:sp>
      <p:sp>
        <p:nvSpPr>
          <p:cNvPr id="3" name="Content Placeholder 2"/>
          <p:cNvSpPr>
            <a:spLocks noGrp="1"/>
          </p:cNvSpPr>
          <p:nvPr>
            <p:ph sz="quarter" idx="1"/>
          </p:nvPr>
        </p:nvSpPr>
        <p:spPr/>
        <p:txBody>
          <a:bodyPr>
            <a:normAutofit fontScale="47500" lnSpcReduction="20000"/>
          </a:bodyPr>
          <a:lstStyle/>
          <a:p>
            <a:r>
              <a:rPr lang="en-US" dirty="0" smtClean="0"/>
              <a:t>Anaphylactic reactions involve in a number of mediators that result in an exaggerated response.</a:t>
            </a:r>
          </a:p>
          <a:p>
            <a:endParaRPr lang="en-US" dirty="0" smtClean="0"/>
          </a:p>
          <a:p>
            <a:pPr lvl="0"/>
            <a:r>
              <a:rPr lang="en-US" dirty="0" smtClean="0"/>
              <a:t>Airway- </a:t>
            </a:r>
            <a:r>
              <a:rPr lang="en-US" dirty="0" err="1" smtClean="0"/>
              <a:t>angioedema</a:t>
            </a:r>
            <a:r>
              <a:rPr lang="en-US" dirty="0" smtClean="0"/>
              <a:t> of upper airway, bronchospasm, and edema of the lower airway.  Signs and symptoms include bronchospasm, cough, dyspnea, pulmonary edema, laryngeal edema, and hypoxia.</a:t>
            </a:r>
          </a:p>
          <a:p>
            <a:pPr>
              <a:buNone/>
            </a:pPr>
            <a:r>
              <a:rPr lang="en-US" dirty="0" smtClean="0"/>
              <a:t> </a:t>
            </a:r>
          </a:p>
          <a:p>
            <a:pPr lvl="0"/>
            <a:r>
              <a:rPr lang="en-US" dirty="0" smtClean="0"/>
              <a:t>Vascular- increased permeability allows edema to occur resulting in hypovolemia and shock.  Primary symptom will be hypotension and shock.</a:t>
            </a:r>
          </a:p>
          <a:p>
            <a:pPr>
              <a:buNone/>
            </a:pPr>
            <a:r>
              <a:rPr lang="en-US" dirty="0" smtClean="0"/>
              <a:t> </a:t>
            </a:r>
          </a:p>
          <a:p>
            <a:pPr lvl="0"/>
            <a:r>
              <a:rPr lang="en-US" dirty="0" smtClean="0"/>
              <a:t>Heart- hypoperfusion and hypoxemia results in arrhythmias and myocardial ischemia.  Coronary vasoconstriction may occur.   Tachycardia and arrhythmias are common. </a:t>
            </a:r>
          </a:p>
          <a:p>
            <a:pPr>
              <a:buNone/>
            </a:pPr>
            <a:r>
              <a:rPr lang="en-US" dirty="0" smtClean="0"/>
              <a:t> </a:t>
            </a:r>
          </a:p>
          <a:p>
            <a:pPr lvl="0"/>
            <a:r>
              <a:rPr lang="en-US" dirty="0" smtClean="0"/>
              <a:t>Other vital organs- resulting shock and lactic acidosis leads to additional ischemic trauma.</a:t>
            </a:r>
          </a:p>
          <a:p>
            <a:pPr>
              <a:buNone/>
            </a:pPr>
            <a:r>
              <a:rPr lang="en-US" dirty="0" smtClean="0"/>
              <a:t> </a:t>
            </a:r>
          </a:p>
          <a:p>
            <a:pPr lvl="0"/>
            <a:r>
              <a:rPr lang="en-US" dirty="0" smtClean="0"/>
              <a:t>The effect of mediators will manifest </a:t>
            </a:r>
            <a:r>
              <a:rPr lang="en-US" dirty="0" err="1" smtClean="0"/>
              <a:t>dermatologically</a:t>
            </a:r>
            <a:r>
              <a:rPr lang="en-US" dirty="0" smtClean="0"/>
              <a:t> as urticaria, facial edema, and pruritus.</a:t>
            </a:r>
          </a:p>
          <a:p>
            <a:endParaRPr lang="en-US" dirty="0"/>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Allergic Reactions</a:t>
            </a:r>
            <a:endParaRPr lang="en-US" dirty="0"/>
          </a:p>
        </p:txBody>
      </p:sp>
      <p:sp>
        <p:nvSpPr>
          <p:cNvPr id="3" name="Content Placeholder 2"/>
          <p:cNvSpPr>
            <a:spLocks noGrp="1"/>
          </p:cNvSpPr>
          <p:nvPr>
            <p:ph sz="quarter" idx="1"/>
          </p:nvPr>
        </p:nvSpPr>
        <p:spPr/>
        <p:txBody>
          <a:bodyPr>
            <a:normAutofit fontScale="85000" lnSpcReduction="20000"/>
          </a:bodyPr>
          <a:lstStyle/>
          <a:p>
            <a:r>
              <a:rPr lang="en-US" dirty="0" smtClean="0"/>
              <a:t>Treatment includes the following:  </a:t>
            </a:r>
          </a:p>
          <a:p>
            <a:pPr lvl="0"/>
            <a:r>
              <a:rPr lang="en-US" dirty="0" smtClean="0"/>
              <a:t>Stop the administration of the suspected medication</a:t>
            </a:r>
          </a:p>
          <a:p>
            <a:pPr lvl="0"/>
            <a:r>
              <a:rPr lang="en-US" dirty="0" smtClean="0"/>
              <a:t>Administer 100% O2 and consider intubation if the patient is not already intubated.</a:t>
            </a:r>
          </a:p>
          <a:p>
            <a:pPr lvl="0"/>
            <a:r>
              <a:rPr lang="en-US" dirty="0" smtClean="0"/>
              <a:t>Epinephrine administered in doses of 0.01-0.5 mg IV or IM</a:t>
            </a:r>
          </a:p>
          <a:p>
            <a:pPr lvl="0"/>
            <a:r>
              <a:rPr lang="en-US" dirty="0" smtClean="0"/>
              <a:t>Administer fluids rapidly to combat the hypovolemia and shock (1-2 L of crystalloid)</a:t>
            </a:r>
          </a:p>
          <a:p>
            <a:pPr lvl="0"/>
            <a:r>
              <a:rPr lang="en-US" dirty="0" smtClean="0"/>
              <a:t>Diphenhydramine in a dose of 50-75 mg IV</a:t>
            </a:r>
          </a:p>
          <a:p>
            <a:pPr lvl="0"/>
            <a:r>
              <a:rPr lang="en-US" dirty="0" err="1" smtClean="0"/>
              <a:t>Rantidine</a:t>
            </a:r>
            <a:r>
              <a:rPr lang="en-US" dirty="0" smtClean="0"/>
              <a:t> or </a:t>
            </a:r>
            <a:r>
              <a:rPr lang="en-US" dirty="0" err="1" smtClean="0"/>
              <a:t>cimetidine</a:t>
            </a:r>
            <a:r>
              <a:rPr lang="en-US" dirty="0" smtClean="0"/>
              <a:t> IV</a:t>
            </a:r>
          </a:p>
          <a:p>
            <a:pPr lvl="0"/>
            <a:r>
              <a:rPr lang="en-US" dirty="0" smtClean="0"/>
              <a:t>Hydrocortisone up to 200 mg IV or alternatively </a:t>
            </a:r>
            <a:r>
              <a:rPr lang="en-US" dirty="0" err="1" smtClean="0"/>
              <a:t>methylprednisolone</a:t>
            </a:r>
            <a:r>
              <a:rPr lang="en-US" dirty="0" smtClean="0"/>
              <a:t> in a dose of 1-2 mg/kg IV.</a:t>
            </a:r>
          </a:p>
          <a:p>
            <a:endParaRPr lang="en-US" dirty="0"/>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sz="quarter" idx="1"/>
          </p:nvPr>
        </p:nvSpPr>
        <p:spPr/>
        <p:txBody>
          <a:bodyPr>
            <a:normAutofit fontScale="25000" lnSpcReduction="20000"/>
          </a:bodyPr>
          <a:lstStyle/>
          <a:p>
            <a:r>
              <a:rPr lang="en-US" dirty="0" err="1" smtClean="0"/>
              <a:t>Ankcorn</a:t>
            </a:r>
            <a:r>
              <a:rPr lang="en-US" dirty="0" smtClean="0"/>
              <a:t> C. &amp; Casey WF.  Spinal </a:t>
            </a:r>
            <a:r>
              <a:rPr lang="en-US" dirty="0" err="1" smtClean="0"/>
              <a:t>Anaesthesia</a:t>
            </a:r>
            <a:r>
              <a:rPr lang="en-US" dirty="0" smtClean="0"/>
              <a:t>- A Practical Guide.  Update in </a:t>
            </a:r>
            <a:r>
              <a:rPr lang="en-US" dirty="0" err="1" smtClean="0"/>
              <a:t>Anaesthesia</a:t>
            </a:r>
            <a:r>
              <a:rPr lang="en-US" dirty="0" smtClean="0"/>
              <a:t>.  Issue 3; Article 2.  1993.</a:t>
            </a:r>
          </a:p>
          <a:p>
            <a:pPr>
              <a:buNone/>
            </a:pPr>
            <a:r>
              <a:rPr lang="en-US" dirty="0" smtClean="0"/>
              <a:t> </a:t>
            </a:r>
          </a:p>
          <a:p>
            <a:r>
              <a:rPr lang="en-US" dirty="0" smtClean="0"/>
              <a:t>Baer ET.</a:t>
            </a:r>
            <a:r>
              <a:rPr lang="en-US" b="1" dirty="0" smtClean="0"/>
              <a:t>  </a:t>
            </a:r>
            <a:r>
              <a:rPr lang="en-US" dirty="0" smtClean="0"/>
              <a:t>Post-dural puncture bacterial meningitis.  Anesthesiology, 105:2, 2006.</a:t>
            </a:r>
          </a:p>
          <a:p>
            <a:pPr>
              <a:buNone/>
            </a:pPr>
            <a:r>
              <a:rPr lang="en-US" dirty="0" smtClean="0"/>
              <a:t> </a:t>
            </a:r>
          </a:p>
          <a:p>
            <a:r>
              <a:rPr lang="en-US" dirty="0" smtClean="0"/>
              <a:t>Brown DL.  Spinal, Epidural, and Caudal Anesthesia.  In Miller’s Anesthesia 6</a:t>
            </a:r>
            <a:r>
              <a:rPr lang="en-US" baseline="30000" dirty="0" smtClean="0"/>
              <a:t>th</a:t>
            </a:r>
            <a:r>
              <a:rPr lang="en-US" dirty="0" smtClean="0"/>
              <a:t> </a:t>
            </a:r>
            <a:r>
              <a:rPr lang="en-US" dirty="0" err="1" smtClean="0"/>
              <a:t>edtion</a:t>
            </a:r>
            <a:r>
              <a:rPr lang="en-US" dirty="0" smtClean="0"/>
              <a:t>.  Miller, RD ed.</a:t>
            </a:r>
            <a:r>
              <a:rPr lang="en-US" b="1" dirty="0" smtClean="0"/>
              <a:t> </a:t>
            </a:r>
            <a:r>
              <a:rPr lang="en-US" dirty="0" smtClean="0"/>
              <a:t>Pages 1653-1675.  Elsevier, Philadelphia, Penn.  2005.</a:t>
            </a:r>
          </a:p>
          <a:p>
            <a:pPr>
              <a:buNone/>
            </a:pPr>
            <a:r>
              <a:rPr lang="en-US" dirty="0" smtClean="0"/>
              <a:t> </a:t>
            </a:r>
          </a:p>
          <a:p>
            <a:r>
              <a:rPr lang="en-US" dirty="0" err="1" smtClean="0"/>
              <a:t>Burkard</a:t>
            </a:r>
            <a:r>
              <a:rPr lang="en-US" dirty="0" smtClean="0"/>
              <a:t> J, Lee Olson R., </a:t>
            </a:r>
            <a:r>
              <a:rPr lang="en-US" dirty="0" err="1" smtClean="0"/>
              <a:t>Vacchiano</a:t>
            </a:r>
            <a:r>
              <a:rPr lang="en-US" dirty="0" smtClean="0"/>
              <a:t> CA.  Regional Anesthesia. In Nurse Anesthesia 3</a:t>
            </a:r>
            <a:r>
              <a:rPr lang="en-US" baseline="30000" dirty="0" smtClean="0"/>
              <a:t>rd</a:t>
            </a:r>
            <a:r>
              <a:rPr lang="en-US" dirty="0" smtClean="0"/>
              <a:t> edition.  </a:t>
            </a:r>
            <a:r>
              <a:rPr lang="en-US" dirty="0" err="1" smtClean="0"/>
              <a:t>Nagelhout</a:t>
            </a:r>
            <a:r>
              <a:rPr lang="en-US" dirty="0" smtClean="0"/>
              <a:t>, JJ &amp; </a:t>
            </a:r>
            <a:r>
              <a:rPr lang="en-US" dirty="0" err="1" smtClean="0"/>
              <a:t>Zaglaniczny</a:t>
            </a:r>
            <a:r>
              <a:rPr lang="en-US" dirty="0" smtClean="0"/>
              <a:t> KL ed.  Pages 977-1030.</a:t>
            </a:r>
          </a:p>
          <a:p>
            <a:pPr>
              <a:buNone/>
            </a:pPr>
            <a:r>
              <a:rPr lang="en-US" dirty="0" smtClean="0"/>
              <a:t> </a:t>
            </a:r>
          </a:p>
          <a:p>
            <a:r>
              <a:rPr lang="en-US" dirty="0" smtClean="0"/>
              <a:t>Casey WF.  Spinal </a:t>
            </a:r>
            <a:r>
              <a:rPr lang="en-US" dirty="0" err="1" smtClean="0"/>
              <a:t>Anaesthesia</a:t>
            </a:r>
            <a:r>
              <a:rPr lang="en-US" dirty="0" smtClean="0"/>
              <a:t>- A Practical Guide.  Update in </a:t>
            </a:r>
            <a:r>
              <a:rPr lang="en-US" dirty="0" err="1" smtClean="0"/>
              <a:t>Anaesthesia</a:t>
            </a:r>
            <a:r>
              <a:rPr lang="en-US" dirty="0" smtClean="0"/>
              <a:t>.  Issue 12; Article 8.  2000.</a:t>
            </a:r>
          </a:p>
          <a:p>
            <a:pPr>
              <a:buNone/>
            </a:pPr>
            <a:r>
              <a:rPr lang="en-US" dirty="0" smtClean="0"/>
              <a:t> </a:t>
            </a:r>
          </a:p>
          <a:p>
            <a:r>
              <a:rPr lang="en-US" dirty="0" err="1" smtClean="0"/>
              <a:t>Dijkema</a:t>
            </a:r>
            <a:r>
              <a:rPr lang="en-US" dirty="0" smtClean="0"/>
              <a:t> LM, </a:t>
            </a:r>
            <a:r>
              <a:rPr lang="en-US" dirty="0" err="1" smtClean="0"/>
              <a:t>Haisma</a:t>
            </a:r>
            <a:r>
              <a:rPr lang="en-US" dirty="0" smtClean="0"/>
              <a:t> HJ.  Case Report- Total Spinal </a:t>
            </a:r>
            <a:r>
              <a:rPr lang="en-US" dirty="0" err="1" smtClean="0"/>
              <a:t>Anaesthesia</a:t>
            </a:r>
            <a:r>
              <a:rPr lang="en-US" dirty="0" smtClean="0"/>
              <a:t>.  Issue 14; Article 14.  2002.</a:t>
            </a:r>
          </a:p>
          <a:p>
            <a:pPr>
              <a:buNone/>
            </a:pPr>
            <a:r>
              <a:rPr lang="en-US" dirty="0" smtClean="0"/>
              <a:t> </a:t>
            </a:r>
          </a:p>
          <a:p>
            <a:r>
              <a:rPr lang="en-US" dirty="0" smtClean="0"/>
              <a:t>Dobson MB.  Conduction </a:t>
            </a:r>
            <a:r>
              <a:rPr lang="en-US" dirty="0" err="1" smtClean="0"/>
              <a:t>Anaesthsia</a:t>
            </a:r>
            <a:r>
              <a:rPr lang="en-US" dirty="0" smtClean="0"/>
              <a:t>.  In </a:t>
            </a:r>
            <a:r>
              <a:rPr lang="en-US" dirty="0" err="1" smtClean="0"/>
              <a:t>Anaesthesia</a:t>
            </a:r>
            <a:r>
              <a:rPr lang="en-US" dirty="0" smtClean="0"/>
              <a:t> at the District Hospital.  Pages 86-102.  World Health Organization.  2000.</a:t>
            </a:r>
          </a:p>
          <a:p>
            <a:endParaRPr lang="en-US" dirty="0" smtClean="0"/>
          </a:p>
          <a:p>
            <a:r>
              <a:rPr lang="en-US" dirty="0" err="1" smtClean="0"/>
              <a:t>Kleinman</a:t>
            </a:r>
            <a:r>
              <a:rPr lang="en-US" dirty="0" smtClean="0"/>
              <a:t>, W. &amp; Mikhail, M. (2006).  Spinal, epidural, &amp; caudal blocks. In G.E. Morgan et al </a:t>
            </a:r>
            <a:r>
              <a:rPr lang="en-US" i="1" dirty="0" smtClean="0"/>
              <a:t>Clinical Anesthesiology, 4</a:t>
            </a:r>
            <a:r>
              <a:rPr lang="en-US" i="1" baseline="30000" dirty="0" smtClean="0"/>
              <a:t>th</a:t>
            </a:r>
            <a:r>
              <a:rPr lang="en-US" i="1" dirty="0" smtClean="0"/>
              <a:t> edition.</a:t>
            </a:r>
            <a:r>
              <a:rPr lang="en-US" dirty="0" smtClean="0"/>
              <a:t>  New York: Lange Medical Books. </a:t>
            </a:r>
          </a:p>
          <a:p>
            <a:endParaRPr lang="en-US" dirty="0" smtClean="0"/>
          </a:p>
          <a:p>
            <a:r>
              <a:rPr lang="en-US" dirty="0" smtClean="0"/>
              <a:t>Nitti, J.T. &amp; Nitti, G.J.  (2006).  Anesthetic complications. In G.E. Morgan et al </a:t>
            </a:r>
            <a:r>
              <a:rPr lang="en-US" i="1" dirty="0" smtClean="0"/>
              <a:t>Clinical Anesthesiology, 4</a:t>
            </a:r>
            <a:r>
              <a:rPr lang="en-US" i="1" baseline="30000" dirty="0" smtClean="0"/>
              <a:t>th</a:t>
            </a:r>
            <a:r>
              <a:rPr lang="en-US" i="1" dirty="0" smtClean="0"/>
              <a:t> edition.</a:t>
            </a:r>
            <a:r>
              <a:rPr lang="en-US" dirty="0" smtClean="0"/>
              <a:t>  New York: Lange Medical Books.</a:t>
            </a:r>
          </a:p>
          <a:p>
            <a:endParaRPr lang="en-US" dirty="0" smtClean="0"/>
          </a:p>
          <a:p>
            <a:r>
              <a:rPr lang="en-US" dirty="0" smtClean="0"/>
              <a:t>Pollard, JB.</a:t>
            </a:r>
            <a:r>
              <a:rPr lang="en-US" b="1" dirty="0" smtClean="0"/>
              <a:t>  </a:t>
            </a:r>
            <a:r>
              <a:rPr lang="en-US" dirty="0" smtClean="0"/>
              <a:t>Cardiac arrest during spinal anesthesia: common mechanisms and strategies for prevention.  Anesthesia &amp; Analgesia, 92:252-6, 2001. </a:t>
            </a:r>
          </a:p>
          <a:p>
            <a:r>
              <a:rPr lang="en-US" dirty="0" err="1" smtClean="0"/>
              <a:t>Sime</a:t>
            </a:r>
            <a:r>
              <a:rPr lang="en-US" dirty="0" smtClean="0"/>
              <a:t>, AC.</a:t>
            </a:r>
            <a:r>
              <a:rPr lang="en-US" b="1" dirty="0" smtClean="0"/>
              <a:t>  </a:t>
            </a:r>
            <a:r>
              <a:rPr lang="en-US" dirty="0" smtClean="0"/>
              <a:t>Transient neurologic symptoms and spinal anesthesia.  AANA Journal, April 2000.</a:t>
            </a:r>
          </a:p>
          <a:p>
            <a:endParaRPr lang="en-US" dirty="0" smtClean="0"/>
          </a:p>
          <a:p>
            <a:pPr>
              <a:buNone/>
            </a:pPr>
            <a:r>
              <a:rPr lang="en-US" dirty="0" smtClean="0"/>
              <a:t> </a:t>
            </a:r>
          </a:p>
          <a:p>
            <a:r>
              <a:rPr lang="en-US" dirty="0" err="1" smtClean="0"/>
              <a:t>Tsui</a:t>
            </a:r>
            <a:r>
              <a:rPr lang="en-US" dirty="0" smtClean="0"/>
              <a:t>, B.C.H &amp; </a:t>
            </a:r>
            <a:r>
              <a:rPr lang="en-US" dirty="0" err="1" smtClean="0"/>
              <a:t>Finucane</a:t>
            </a:r>
            <a:r>
              <a:rPr lang="en-US" dirty="0" smtClean="0"/>
              <a:t>, B.T. (2008).  Managing adverse outcomes during regional anesthesia.  In D.E. </a:t>
            </a:r>
            <a:r>
              <a:rPr lang="en-US" dirty="0" err="1" smtClean="0"/>
              <a:t>Longnecker</a:t>
            </a:r>
            <a:r>
              <a:rPr lang="en-US" dirty="0" smtClean="0"/>
              <a:t> et al (</a:t>
            </a:r>
            <a:r>
              <a:rPr lang="en-US" dirty="0" err="1" smtClean="0"/>
              <a:t>eds</a:t>
            </a:r>
            <a:r>
              <a:rPr lang="en-US" dirty="0" smtClean="0"/>
              <a:t>) </a:t>
            </a:r>
            <a:r>
              <a:rPr lang="en-US" i="1" dirty="0" smtClean="0"/>
              <a:t>Anesthesiology.</a:t>
            </a:r>
            <a:r>
              <a:rPr lang="en-US" dirty="0" smtClean="0"/>
              <a:t>  New York: McGraw-Hill Medical.</a:t>
            </a:r>
          </a:p>
          <a:p>
            <a:pPr>
              <a:buNone/>
            </a:pPr>
            <a:r>
              <a:rPr lang="en-US" dirty="0" smtClean="0"/>
              <a:t> </a:t>
            </a:r>
          </a:p>
          <a:p>
            <a:r>
              <a:rPr lang="en-US" dirty="0" err="1" smtClean="0"/>
              <a:t>Visser</a:t>
            </a:r>
            <a:r>
              <a:rPr lang="en-US" dirty="0" smtClean="0"/>
              <a:t> L.  Epidural </a:t>
            </a:r>
            <a:r>
              <a:rPr lang="en-US" dirty="0" err="1" smtClean="0"/>
              <a:t>Anaesthesia</a:t>
            </a:r>
            <a:r>
              <a:rPr lang="en-US" dirty="0" smtClean="0"/>
              <a:t>.  Update in </a:t>
            </a:r>
            <a:r>
              <a:rPr lang="en-US" dirty="0" err="1" smtClean="0"/>
              <a:t>Anaesthesia</a:t>
            </a:r>
            <a:r>
              <a:rPr lang="en-US" dirty="0" smtClean="0"/>
              <a:t>.  Issue 13; Article 11.  2001.</a:t>
            </a:r>
          </a:p>
          <a:p>
            <a:pPr>
              <a:buNone/>
            </a:pPr>
            <a:r>
              <a:rPr lang="en-US" dirty="0" smtClean="0"/>
              <a:t> </a:t>
            </a:r>
          </a:p>
          <a:p>
            <a:r>
              <a:rPr lang="en-US" dirty="0" smtClean="0"/>
              <a:t>Warren, D.T. &amp; Liu, S.S. (2008).  Neuraxial Anesthesia.  In D.E. </a:t>
            </a:r>
            <a:r>
              <a:rPr lang="en-US" dirty="0" err="1" smtClean="0"/>
              <a:t>Longnecker</a:t>
            </a:r>
            <a:r>
              <a:rPr lang="en-US" dirty="0" smtClean="0"/>
              <a:t> et al (</a:t>
            </a:r>
            <a:r>
              <a:rPr lang="en-US" dirty="0" err="1" smtClean="0"/>
              <a:t>eds</a:t>
            </a:r>
            <a:r>
              <a:rPr lang="en-US" dirty="0" smtClean="0"/>
              <a:t>) </a:t>
            </a:r>
            <a:r>
              <a:rPr lang="en-US" i="1" dirty="0" smtClean="0"/>
              <a:t>Anesthesiology.</a:t>
            </a:r>
            <a:r>
              <a:rPr lang="en-US" dirty="0" smtClean="0"/>
              <a:t>  New York: McGraw-Hill Medical.</a:t>
            </a:r>
          </a:p>
          <a:p>
            <a:pPr>
              <a:buNone/>
            </a:pP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374</TotalTime>
  <Words>5331</Words>
  <Application>Microsoft Office PowerPoint</Application>
  <PresentationFormat>On-screen Show (4:3)</PresentationFormat>
  <Paragraphs>706</Paragraphs>
  <Slides>128</Slides>
  <Notes>128</Notes>
  <HiddenSlides>0</HiddenSlides>
  <MMClips>0</MMClips>
  <ScaleCrop>false</ScaleCrop>
  <HeadingPairs>
    <vt:vector size="4" baseType="variant">
      <vt:variant>
        <vt:lpstr>Theme</vt:lpstr>
      </vt:variant>
      <vt:variant>
        <vt:i4>1</vt:i4>
      </vt:variant>
      <vt:variant>
        <vt:lpstr>Slide Titles</vt:lpstr>
      </vt:variant>
      <vt:variant>
        <vt:i4>128</vt:i4>
      </vt:variant>
    </vt:vector>
  </HeadingPairs>
  <TitlesOfParts>
    <vt:vector size="129" baseType="lpstr">
      <vt:lpstr>Median</vt:lpstr>
      <vt:lpstr>Complications of Neuraxial Blockade</vt:lpstr>
      <vt:lpstr>Disclaimer</vt:lpstr>
      <vt:lpstr>Introduction</vt:lpstr>
      <vt:lpstr>Medical Liability- In General</vt:lpstr>
      <vt:lpstr>Medical Liability- Neuraxial Blockade</vt:lpstr>
      <vt:lpstr>Adverse or Exaggerated Physiological Response Include:</vt:lpstr>
      <vt:lpstr>Adverse or Exaggerated Physiological Response</vt:lpstr>
      <vt:lpstr>High Neural Blockade</vt:lpstr>
      <vt:lpstr>High Neural Blockade Causes</vt:lpstr>
      <vt:lpstr>High Neural Blockade</vt:lpstr>
      <vt:lpstr>High Neural Blockade-Prevention</vt:lpstr>
      <vt:lpstr>High Neural Blockade- Initial Symptoms</vt:lpstr>
      <vt:lpstr>High Neural Blockade- Initial Treatment</vt:lpstr>
      <vt:lpstr>High Neural Blockade- Initial Treatment</vt:lpstr>
      <vt:lpstr>High Neural Blockade- Initial Treatment</vt:lpstr>
      <vt:lpstr>High Neural Blockade- Spread to Cervical Dermatomes Signs and Symptoms May Include:</vt:lpstr>
      <vt:lpstr>High Neural Blockade- Cervical Dermatomes Treatment</vt:lpstr>
      <vt:lpstr>High Neural Blockade- Cervical Dermatomes Treatment</vt:lpstr>
      <vt:lpstr>Cardiac Arrest Due to Neuraxial Blockade</vt:lpstr>
      <vt:lpstr>Cardiac Arrest Due to Neuraxial Blockade</vt:lpstr>
      <vt:lpstr>Cardiac Arrest Due to Neuraxial Blockade- Keys to Prevention</vt:lpstr>
      <vt:lpstr>Cardiac Arrest Due to Neuraxial Blockade- Risk Factors</vt:lpstr>
      <vt:lpstr>Urinary Retention</vt:lpstr>
      <vt:lpstr>Urinary Retention</vt:lpstr>
      <vt:lpstr>Urinary Retention</vt:lpstr>
      <vt:lpstr>Complications Associated with Needle Placement or Catheter Insertion</vt:lpstr>
      <vt:lpstr>Inadequate Analgesia or Anesthesia</vt:lpstr>
      <vt:lpstr>Inadequate Analgesia or Anesthesia- May be associated with:</vt:lpstr>
      <vt:lpstr>Inadequate Analgesia or Anesthesia- May be associated with:</vt:lpstr>
      <vt:lpstr>Inadequate Analgesia or Anesthesia- May be associated with:</vt:lpstr>
      <vt:lpstr>Inadequate Analgesia or Anesthesia- May be associated with anatomical factors with epidural</vt:lpstr>
      <vt:lpstr>Inadequate Analgesia or Anesthesia- May be associated with anatomical factors with epidural</vt:lpstr>
      <vt:lpstr>Inadequate Analgesia or Anesthesia</vt:lpstr>
      <vt:lpstr>Inadequate Analgesia or Anesthesia</vt:lpstr>
      <vt:lpstr>Inadequate Analgesia or Anesthesia</vt:lpstr>
      <vt:lpstr>Inadequate Analgesia or Anesthesia- Failed Epidural</vt:lpstr>
      <vt:lpstr>Inadvertent Intravascular Injection</vt:lpstr>
      <vt:lpstr>Inadvertent Intravascular Injection</vt:lpstr>
      <vt:lpstr>Inadvertent Intravascular Injection- Symptoms</vt:lpstr>
      <vt:lpstr>Inadvertent Intravascular Injection- Prevention</vt:lpstr>
      <vt:lpstr>Inadvertent Intravascular Injection- Prevention</vt:lpstr>
      <vt:lpstr>Local Anesthetic Toxicity Treatment</vt:lpstr>
      <vt:lpstr>On the Horizon- Intralipids</vt:lpstr>
      <vt:lpstr>On the Horizon- Intralipids</vt:lpstr>
      <vt:lpstr>Lipid Rescue Protocol (Experimental)</vt:lpstr>
      <vt:lpstr>Subdural Injection</vt:lpstr>
      <vt:lpstr>Subdural Injection</vt:lpstr>
      <vt:lpstr>Subdural Injection</vt:lpstr>
      <vt:lpstr>Horner’s Syndrome</vt:lpstr>
      <vt:lpstr>Subdural Injection</vt:lpstr>
      <vt:lpstr>Backache</vt:lpstr>
      <vt:lpstr>Backache</vt:lpstr>
      <vt:lpstr>Backache</vt:lpstr>
      <vt:lpstr>Postdural Puncture Headache</vt:lpstr>
      <vt:lpstr>Postdural Puncture Headache</vt:lpstr>
      <vt:lpstr>Postdural Puncture Headache- Symptoms</vt:lpstr>
      <vt:lpstr>Postdural Puncture Headache- Symptoms</vt:lpstr>
      <vt:lpstr>Postdural Puncture Headache- Associations</vt:lpstr>
      <vt:lpstr>Postdural Puncture Headache- Associations</vt:lpstr>
      <vt:lpstr>Postdural Puncture Headache</vt:lpstr>
      <vt:lpstr>Postdural Puncture Headache</vt:lpstr>
      <vt:lpstr>Postdural Puncture Headache- Conservative Treatment</vt:lpstr>
      <vt:lpstr>Postdural Puncture Headache- Conservative Treatment</vt:lpstr>
      <vt:lpstr>Postdural Puncture Headache- Conservative Treatment</vt:lpstr>
      <vt:lpstr>Caffeine Content of Common Beverages</vt:lpstr>
      <vt:lpstr>Postdural Puncture Headache- Conservative Treatment</vt:lpstr>
      <vt:lpstr>Postdural Puncture Headache- Conservative Treatment</vt:lpstr>
      <vt:lpstr>Postdural Puncture Headache- Epidural Blood Patch</vt:lpstr>
      <vt:lpstr>Postdural Puncture Headache- EBP Precautions</vt:lpstr>
      <vt:lpstr>Postdural Puncture Headache- Epidural Blood Patch</vt:lpstr>
      <vt:lpstr>Postdural Puncture Headache- Epidural Blood Patch</vt:lpstr>
      <vt:lpstr>Postdural Puncture Headache- Epidural Blood Patch Technique</vt:lpstr>
      <vt:lpstr>Postdural Puncture Headache- Epidural Blood Patch Technique</vt:lpstr>
      <vt:lpstr>Postdural Puncture Headache- Epidural Blood Patch Technique</vt:lpstr>
      <vt:lpstr>Postdural Puncture Headache- Epidural Blood Patch Technique</vt:lpstr>
      <vt:lpstr>Neurological Injury</vt:lpstr>
      <vt:lpstr>Neurological Injury</vt:lpstr>
      <vt:lpstr>Neurological Injury</vt:lpstr>
      <vt:lpstr>Neurological Injury</vt:lpstr>
      <vt:lpstr>If the patient experiences a neuro deficit after neuraxial blockade:</vt:lpstr>
      <vt:lpstr>Obstetric Causes</vt:lpstr>
      <vt:lpstr>Obstetric Causes</vt:lpstr>
      <vt:lpstr>Obstetric Causes</vt:lpstr>
      <vt:lpstr>Obstetric Causes</vt:lpstr>
      <vt:lpstr>Obstetric Causes</vt:lpstr>
      <vt:lpstr>Document New Neurological Deficits</vt:lpstr>
      <vt:lpstr>Document New Neurological Deficits</vt:lpstr>
      <vt:lpstr>Document New Neurological Deficits</vt:lpstr>
      <vt:lpstr>Spinal/Epidural Hematoma</vt:lpstr>
      <vt:lpstr>Factors associated with Spinal/Epidural Hematoma</vt:lpstr>
      <vt:lpstr>Spinal/Epidural Hematoma</vt:lpstr>
      <vt:lpstr>Spinal/Epidural Hematoma Symptoms (generally rapid)</vt:lpstr>
      <vt:lpstr>Spinal/Epidural Hematoma</vt:lpstr>
      <vt:lpstr>Meningitis</vt:lpstr>
      <vt:lpstr>Meningitis</vt:lpstr>
      <vt:lpstr>Meningitis</vt:lpstr>
      <vt:lpstr>Meningitis</vt:lpstr>
      <vt:lpstr>Arachnoiditis</vt:lpstr>
      <vt:lpstr>Epidural Abscess</vt:lpstr>
      <vt:lpstr>Epidural Abscess-risk factors</vt:lpstr>
      <vt:lpstr>Epidural Abscess-Stages of Development</vt:lpstr>
      <vt:lpstr>Epidural Abscess-Stages of Development</vt:lpstr>
      <vt:lpstr>Epidural Abscess-Prognosis</vt:lpstr>
      <vt:lpstr>Epidural Abscess-Prognosis/Treatment</vt:lpstr>
      <vt:lpstr>Epidural Abscess-Prevention</vt:lpstr>
      <vt:lpstr>Epidural Abscess-Prevention</vt:lpstr>
      <vt:lpstr>Shearing Off the Tip of the Epidural Catheter</vt:lpstr>
      <vt:lpstr>Shearing Off the Tip of the Epidural Catheter</vt:lpstr>
      <vt:lpstr>Complications Associated With Medication Toxicity</vt:lpstr>
      <vt:lpstr>Transient Neurological Symptoms</vt:lpstr>
      <vt:lpstr>Transient Neurological Symptoms- Associated Local Anesthetics</vt:lpstr>
      <vt:lpstr>Transient Neurological Symptoms- Associated Local Anesthetics</vt:lpstr>
      <vt:lpstr>Transient Neurological Symptoms</vt:lpstr>
      <vt:lpstr>Transient Neurological Symptoms-Contributing Factors</vt:lpstr>
      <vt:lpstr>Cauda Equina Syndrome</vt:lpstr>
      <vt:lpstr>Cauda Equina Syndrome</vt:lpstr>
      <vt:lpstr>Cauda Equina Syndrome</vt:lpstr>
      <vt:lpstr>Analyzing Complications of Spinal and Epidural Anesthesia</vt:lpstr>
      <vt:lpstr>Analyzing Complications of Spinal and Epidural Anesthesia</vt:lpstr>
      <vt:lpstr>Analyzing Complications of Spinal and Epidural Anesthesia- Risk Factors </vt:lpstr>
      <vt:lpstr>Analyzing Complications of Spinal and Epidural Anesthesia- Risk Factors</vt:lpstr>
      <vt:lpstr>Analyzing Complications of Spinal and Epidural Anesthesia</vt:lpstr>
      <vt:lpstr>Analyzing Complications of Spinal and Epidural Anesthesia- The take home</vt:lpstr>
      <vt:lpstr>Allergic Reactions</vt:lpstr>
      <vt:lpstr>Allergic Reactions</vt:lpstr>
      <vt:lpstr>Allergic Reactions</vt:lpstr>
      <vt:lpstr>Allergic Reactions</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Complications of Neuraxial Blockade</dc:title>
  <dc:creator>Daniel Moos</dc:creator>
  <cp:lastModifiedBy> </cp:lastModifiedBy>
  <cp:revision>29</cp:revision>
  <cp:lastPrinted>1601-01-01T00:00:00Z</cp:lastPrinted>
  <dcterms:created xsi:type="dcterms:W3CDTF">2006-10-20T12:58:22Z</dcterms:created>
  <dcterms:modified xsi:type="dcterms:W3CDTF">2009-11-27T12:51:54Z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