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46.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Default Extension="png" ContentType="image/png"/>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diagrams/drawing1.xml" ContentType="application/vnd.ms-office.drawingml.diagramDrawing+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149.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diagrams/drawing2.xml" ContentType="application/vnd.ms-office.drawingml.diagramDrawing+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diagrams/colors2.xml" ContentType="application/vnd.openxmlformats-officedocument.drawingml.diagramColors+xml"/>
  <Override PartName="/ppt/notesSlides/notesSlide1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152"/>
  </p:notesMasterIdLst>
  <p:handoutMasterIdLst>
    <p:handoutMasterId r:id="rId153"/>
  </p:handoutMasterIdLst>
  <p:sldIdLst>
    <p:sldId id="256" r:id="rId2"/>
    <p:sldId id="409" r:id="rId3"/>
    <p:sldId id="268" r:id="rId4"/>
    <p:sldId id="269" r:id="rId5"/>
    <p:sldId id="270" r:id="rId6"/>
    <p:sldId id="271" r:id="rId7"/>
    <p:sldId id="272" r:id="rId8"/>
    <p:sldId id="273" r:id="rId9"/>
    <p:sldId id="274" r:id="rId10"/>
    <p:sldId id="395" r:id="rId11"/>
    <p:sldId id="398" r:id="rId12"/>
    <p:sldId id="399" r:id="rId13"/>
    <p:sldId id="401" r:id="rId14"/>
    <p:sldId id="400" r:id="rId15"/>
    <p:sldId id="402" r:id="rId16"/>
    <p:sldId id="403" r:id="rId17"/>
    <p:sldId id="404" r:id="rId18"/>
    <p:sldId id="275" r:id="rId19"/>
    <p:sldId id="276" r:id="rId20"/>
    <p:sldId id="277" r:id="rId21"/>
    <p:sldId id="378" r:id="rId22"/>
    <p:sldId id="278" r:id="rId23"/>
    <p:sldId id="379" r:id="rId24"/>
    <p:sldId id="281" r:id="rId25"/>
    <p:sldId id="380" r:id="rId26"/>
    <p:sldId id="279" r:id="rId27"/>
    <p:sldId id="280" r:id="rId28"/>
    <p:sldId id="282" r:id="rId29"/>
    <p:sldId id="283" r:id="rId30"/>
    <p:sldId id="284" r:id="rId31"/>
    <p:sldId id="391" r:id="rId32"/>
    <p:sldId id="392" r:id="rId33"/>
    <p:sldId id="285" r:id="rId34"/>
    <p:sldId id="393" r:id="rId35"/>
    <p:sldId id="394" r:id="rId36"/>
    <p:sldId id="286" r:id="rId37"/>
    <p:sldId id="287" r:id="rId38"/>
    <p:sldId id="288" r:id="rId39"/>
    <p:sldId id="289" r:id="rId40"/>
    <p:sldId id="290" r:id="rId41"/>
    <p:sldId id="291" r:id="rId42"/>
    <p:sldId id="292" r:id="rId43"/>
    <p:sldId id="293" r:id="rId44"/>
    <p:sldId id="294" r:id="rId45"/>
    <p:sldId id="296" r:id="rId46"/>
    <p:sldId id="295" r:id="rId47"/>
    <p:sldId id="297" r:id="rId48"/>
    <p:sldId id="298" r:id="rId49"/>
    <p:sldId id="299" r:id="rId50"/>
    <p:sldId id="300" r:id="rId51"/>
    <p:sldId id="405" r:id="rId52"/>
    <p:sldId id="301" r:id="rId53"/>
    <p:sldId id="406" r:id="rId54"/>
    <p:sldId id="302" r:id="rId55"/>
    <p:sldId id="407"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96" r:id="rId71"/>
    <p:sldId id="317" r:id="rId72"/>
    <p:sldId id="318" r:id="rId73"/>
    <p:sldId id="319" r:id="rId74"/>
    <p:sldId id="320" r:id="rId75"/>
    <p:sldId id="321" r:id="rId76"/>
    <p:sldId id="381" r:id="rId77"/>
    <p:sldId id="374" r:id="rId78"/>
    <p:sldId id="322" r:id="rId79"/>
    <p:sldId id="323" r:id="rId80"/>
    <p:sldId id="382" r:id="rId81"/>
    <p:sldId id="383" r:id="rId82"/>
    <p:sldId id="384" r:id="rId83"/>
    <p:sldId id="385" r:id="rId84"/>
    <p:sldId id="386" r:id="rId85"/>
    <p:sldId id="387" r:id="rId86"/>
    <p:sldId id="324" r:id="rId87"/>
    <p:sldId id="325" r:id="rId88"/>
    <p:sldId id="326" r:id="rId89"/>
    <p:sldId id="327" r:id="rId90"/>
    <p:sldId id="388" r:id="rId91"/>
    <p:sldId id="389" r:id="rId92"/>
    <p:sldId id="390" r:id="rId93"/>
    <p:sldId id="328" r:id="rId94"/>
    <p:sldId id="329" r:id="rId95"/>
    <p:sldId id="330" r:id="rId96"/>
    <p:sldId id="331" r:id="rId97"/>
    <p:sldId id="332" r:id="rId98"/>
    <p:sldId id="257" r:id="rId99"/>
    <p:sldId id="259" r:id="rId100"/>
    <p:sldId id="260" r:id="rId101"/>
    <p:sldId id="261" r:id="rId102"/>
    <p:sldId id="333" r:id="rId103"/>
    <p:sldId id="334" r:id="rId104"/>
    <p:sldId id="335" r:id="rId105"/>
    <p:sldId id="258" r:id="rId106"/>
    <p:sldId id="262" r:id="rId107"/>
    <p:sldId id="263" r:id="rId108"/>
    <p:sldId id="264" r:id="rId109"/>
    <p:sldId id="265" r:id="rId110"/>
    <p:sldId id="266" r:id="rId111"/>
    <p:sldId id="267" r:id="rId112"/>
    <p:sldId id="336" r:id="rId113"/>
    <p:sldId id="337" r:id="rId114"/>
    <p:sldId id="338" r:id="rId115"/>
    <p:sldId id="339" r:id="rId116"/>
    <p:sldId id="340" r:id="rId117"/>
    <p:sldId id="344" r:id="rId118"/>
    <p:sldId id="341" r:id="rId119"/>
    <p:sldId id="342" r:id="rId120"/>
    <p:sldId id="343" r:id="rId121"/>
    <p:sldId id="345" r:id="rId122"/>
    <p:sldId id="346" r:id="rId123"/>
    <p:sldId id="347" r:id="rId124"/>
    <p:sldId id="348" r:id="rId125"/>
    <p:sldId id="349" r:id="rId126"/>
    <p:sldId id="350" r:id="rId127"/>
    <p:sldId id="397" r:id="rId128"/>
    <p:sldId id="351" r:id="rId129"/>
    <p:sldId id="352" r:id="rId130"/>
    <p:sldId id="353" r:id="rId131"/>
    <p:sldId id="354" r:id="rId132"/>
    <p:sldId id="355" r:id="rId133"/>
    <p:sldId id="356" r:id="rId134"/>
    <p:sldId id="357" r:id="rId135"/>
    <p:sldId id="359" r:id="rId136"/>
    <p:sldId id="358" r:id="rId137"/>
    <p:sldId id="360" r:id="rId138"/>
    <p:sldId id="361" r:id="rId139"/>
    <p:sldId id="362" r:id="rId140"/>
    <p:sldId id="363" r:id="rId141"/>
    <p:sldId id="364" r:id="rId142"/>
    <p:sldId id="365" r:id="rId143"/>
    <p:sldId id="366" r:id="rId144"/>
    <p:sldId id="367" r:id="rId145"/>
    <p:sldId id="368" r:id="rId146"/>
    <p:sldId id="369" r:id="rId147"/>
    <p:sldId id="370" r:id="rId148"/>
    <p:sldId id="371" r:id="rId149"/>
    <p:sldId id="372" r:id="rId150"/>
    <p:sldId id="408" r:id="rId1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08" y="-2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diagrams/_rels/data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image" Target="../media/image21.jpeg"/><Relationship Id="rId4" Type="http://schemas.openxmlformats.org/officeDocument/2006/relationships/image" Target="../media/image2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image" Target="../media/image21.jpeg"/><Relationship Id="rId4"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B46AEF-36F5-4B5C-BA79-61A11C80A0F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CA8D07C6-ACE5-4D2C-8833-2AAAF1780235}">
      <dgm:prSet phldrT="[Text]"/>
      <dgm:spPr>
        <a:solidFill>
          <a:schemeClr val="tx2"/>
        </a:solidFill>
      </dgm:spPr>
      <dgm:t>
        <a:bodyPr/>
        <a:lstStyle/>
        <a:p>
          <a:r>
            <a:rPr lang="en-US" dirty="0" smtClean="0"/>
            <a:t>Uptake</a:t>
          </a:r>
          <a:endParaRPr lang="en-US" dirty="0"/>
        </a:p>
      </dgm:t>
    </dgm:pt>
    <dgm:pt modelId="{FCE3662A-831C-4DA9-A5CF-7217A55A804C}" type="parTrans" cxnId="{E25315CA-04B8-4E94-88C0-86A41CB7206A}">
      <dgm:prSet/>
      <dgm:spPr/>
      <dgm:t>
        <a:bodyPr/>
        <a:lstStyle/>
        <a:p>
          <a:endParaRPr lang="en-US"/>
        </a:p>
      </dgm:t>
    </dgm:pt>
    <dgm:pt modelId="{9C6EB664-C1E4-4A43-8785-1D7AF9CD549A}" type="sibTrans" cxnId="{E25315CA-04B8-4E94-88C0-86A41CB7206A}">
      <dgm:prSet/>
      <dgm:spPr>
        <a:solidFill>
          <a:srgbClr val="FFC000"/>
        </a:solidFill>
      </dgm:spPr>
      <dgm:t>
        <a:bodyPr/>
        <a:lstStyle/>
        <a:p>
          <a:endParaRPr lang="en-US"/>
        </a:p>
      </dgm:t>
    </dgm:pt>
    <dgm:pt modelId="{EB842DE7-1523-465F-B8AE-C5FAF7E5DC6B}">
      <dgm:prSet phldrT="[Text]"/>
      <dgm:spPr>
        <a:solidFill>
          <a:srgbClr val="FFFF00">
            <a:alpha val="90000"/>
          </a:srgbClr>
        </a:solidFill>
      </dgm:spPr>
      <dgm:t>
        <a:bodyPr/>
        <a:lstStyle/>
        <a:p>
          <a:r>
            <a:rPr lang="en-US" dirty="0" smtClean="0"/>
            <a:t>Site of injection</a:t>
          </a:r>
          <a:endParaRPr lang="en-US" dirty="0"/>
        </a:p>
      </dgm:t>
    </dgm:pt>
    <dgm:pt modelId="{A55EDE70-58AA-4AEA-A639-F950DA1A6327}" type="parTrans" cxnId="{A0D250E0-3D6A-4BBB-88DE-880471C3C38A}">
      <dgm:prSet/>
      <dgm:spPr/>
      <dgm:t>
        <a:bodyPr/>
        <a:lstStyle/>
        <a:p>
          <a:endParaRPr lang="en-US"/>
        </a:p>
      </dgm:t>
    </dgm:pt>
    <dgm:pt modelId="{F62FBC4D-E4D5-4DB5-8372-272FC681B6CE}" type="sibTrans" cxnId="{A0D250E0-3D6A-4BBB-88DE-880471C3C38A}">
      <dgm:prSet/>
      <dgm:spPr/>
      <dgm:t>
        <a:bodyPr/>
        <a:lstStyle/>
        <a:p>
          <a:endParaRPr lang="en-US"/>
        </a:p>
      </dgm:t>
    </dgm:pt>
    <dgm:pt modelId="{9F38B2CE-CB07-4AAF-BD18-98A4627A4952}">
      <dgm:prSet phldrT="[Text]"/>
      <dgm:spPr>
        <a:solidFill>
          <a:schemeClr val="tx2"/>
        </a:solidFill>
      </dgm:spPr>
      <dgm:t>
        <a:bodyPr/>
        <a:lstStyle/>
        <a:p>
          <a:r>
            <a:rPr lang="en-US" dirty="0" smtClean="0"/>
            <a:t>Distribution</a:t>
          </a:r>
          <a:endParaRPr lang="en-US" dirty="0"/>
        </a:p>
      </dgm:t>
    </dgm:pt>
    <dgm:pt modelId="{CA47F92F-79FE-47E4-B27F-3177060353E4}" type="parTrans" cxnId="{F61E89BC-EBA8-4727-AE23-AAF6725EB180}">
      <dgm:prSet/>
      <dgm:spPr/>
      <dgm:t>
        <a:bodyPr/>
        <a:lstStyle/>
        <a:p>
          <a:endParaRPr lang="en-US"/>
        </a:p>
      </dgm:t>
    </dgm:pt>
    <dgm:pt modelId="{504BF90E-9651-4432-B0A8-C81569AAEFF6}" type="sibTrans" cxnId="{F61E89BC-EBA8-4727-AE23-AAF6725EB180}">
      <dgm:prSet/>
      <dgm:spPr>
        <a:solidFill>
          <a:srgbClr val="FFC000"/>
        </a:solidFill>
      </dgm:spPr>
      <dgm:t>
        <a:bodyPr/>
        <a:lstStyle/>
        <a:p>
          <a:endParaRPr lang="en-US"/>
        </a:p>
      </dgm:t>
    </dgm:pt>
    <dgm:pt modelId="{613E78C6-B12F-4928-94CE-2BC90B02FEB7}">
      <dgm:prSet phldrT="[Text]"/>
      <dgm:spPr>
        <a:solidFill>
          <a:srgbClr val="00B0F0">
            <a:alpha val="90000"/>
          </a:srgbClr>
        </a:solidFill>
      </dgm:spPr>
      <dgm:t>
        <a:bodyPr/>
        <a:lstStyle/>
        <a:p>
          <a:r>
            <a:rPr lang="en-US" dirty="0" smtClean="0"/>
            <a:t>Lipid solubility</a:t>
          </a:r>
          <a:endParaRPr lang="en-US" dirty="0"/>
        </a:p>
      </dgm:t>
    </dgm:pt>
    <dgm:pt modelId="{AC67CE16-D5F3-48E0-A867-69A60D2C8779}" type="parTrans" cxnId="{05D401B7-13AC-423F-9A4F-2589FF4878E4}">
      <dgm:prSet/>
      <dgm:spPr/>
      <dgm:t>
        <a:bodyPr/>
        <a:lstStyle/>
        <a:p>
          <a:endParaRPr lang="en-US"/>
        </a:p>
      </dgm:t>
    </dgm:pt>
    <dgm:pt modelId="{051C6045-C65C-4BDD-8060-99C7405B7A9F}" type="sibTrans" cxnId="{05D401B7-13AC-423F-9A4F-2589FF4878E4}">
      <dgm:prSet/>
      <dgm:spPr/>
      <dgm:t>
        <a:bodyPr/>
        <a:lstStyle/>
        <a:p>
          <a:endParaRPr lang="en-US"/>
        </a:p>
      </dgm:t>
    </dgm:pt>
    <dgm:pt modelId="{8A66D847-E9A6-4C60-95D6-3394CF2D2265}">
      <dgm:prSet phldrT="[Text]"/>
      <dgm:spPr>
        <a:solidFill>
          <a:schemeClr val="tx2">
            <a:lumMod val="75000"/>
          </a:schemeClr>
        </a:solidFill>
      </dgm:spPr>
      <dgm:t>
        <a:bodyPr/>
        <a:lstStyle/>
        <a:p>
          <a:r>
            <a:rPr lang="en-US" dirty="0" smtClean="0"/>
            <a:t>Elimination</a:t>
          </a:r>
          <a:endParaRPr lang="en-US" dirty="0"/>
        </a:p>
      </dgm:t>
    </dgm:pt>
    <dgm:pt modelId="{C0737A61-5157-4F4F-9E32-60DE3BA5E483}" type="parTrans" cxnId="{6E3BBB65-305B-4368-BA5B-4F2B09FE27DC}">
      <dgm:prSet/>
      <dgm:spPr/>
      <dgm:t>
        <a:bodyPr/>
        <a:lstStyle/>
        <a:p>
          <a:endParaRPr lang="en-US"/>
        </a:p>
      </dgm:t>
    </dgm:pt>
    <dgm:pt modelId="{82BBA049-862E-4242-A1B2-3368BE1EE10D}" type="sibTrans" cxnId="{6E3BBB65-305B-4368-BA5B-4F2B09FE27DC}">
      <dgm:prSet/>
      <dgm:spPr/>
      <dgm:t>
        <a:bodyPr/>
        <a:lstStyle/>
        <a:p>
          <a:endParaRPr lang="en-US"/>
        </a:p>
      </dgm:t>
    </dgm:pt>
    <dgm:pt modelId="{714DF3DE-AD47-4B39-891D-4BC11E7BD2E7}">
      <dgm:prSet phldrT="[Text]"/>
      <dgm:spPr>
        <a:solidFill>
          <a:srgbClr val="00B050">
            <a:alpha val="90000"/>
          </a:srgbClr>
        </a:solidFill>
      </dgm:spPr>
      <dgm:t>
        <a:bodyPr/>
        <a:lstStyle/>
        <a:p>
          <a:r>
            <a:rPr lang="en-US" dirty="0" smtClean="0"/>
            <a:t>Metabolism</a:t>
          </a:r>
          <a:endParaRPr lang="en-US" dirty="0"/>
        </a:p>
      </dgm:t>
    </dgm:pt>
    <dgm:pt modelId="{6C6C3CB1-1F02-4059-96E7-F48146A09BD4}" type="parTrans" cxnId="{221F593C-CCB5-4D9C-A057-CE5F1449DFE2}">
      <dgm:prSet/>
      <dgm:spPr/>
      <dgm:t>
        <a:bodyPr/>
        <a:lstStyle/>
        <a:p>
          <a:endParaRPr lang="en-US"/>
        </a:p>
      </dgm:t>
    </dgm:pt>
    <dgm:pt modelId="{332F53C2-DA7F-41B0-82E7-C15DE488FFD7}" type="sibTrans" cxnId="{221F593C-CCB5-4D9C-A057-CE5F1449DFE2}">
      <dgm:prSet/>
      <dgm:spPr/>
      <dgm:t>
        <a:bodyPr/>
        <a:lstStyle/>
        <a:p>
          <a:endParaRPr lang="en-US"/>
        </a:p>
      </dgm:t>
    </dgm:pt>
    <dgm:pt modelId="{A7B633BE-B937-4896-9A1E-33842471FD4E}">
      <dgm:prSet phldrT="[Text]"/>
      <dgm:spPr>
        <a:solidFill>
          <a:srgbClr val="FFFF00">
            <a:alpha val="90000"/>
          </a:srgbClr>
        </a:solidFill>
      </dgm:spPr>
      <dgm:t>
        <a:bodyPr/>
        <a:lstStyle/>
        <a:p>
          <a:r>
            <a:rPr lang="en-US" dirty="0" smtClean="0"/>
            <a:t>Absorption</a:t>
          </a:r>
          <a:endParaRPr lang="en-US" dirty="0"/>
        </a:p>
      </dgm:t>
    </dgm:pt>
    <dgm:pt modelId="{2C6C6666-7343-422D-9DD5-65306EF0AD0C}" type="parTrans" cxnId="{698E6D7E-4614-4019-AEDE-8D6B59E9D3B1}">
      <dgm:prSet/>
      <dgm:spPr/>
      <dgm:t>
        <a:bodyPr/>
        <a:lstStyle/>
        <a:p>
          <a:endParaRPr lang="en-US"/>
        </a:p>
      </dgm:t>
    </dgm:pt>
    <dgm:pt modelId="{DE2B237B-2B4B-4746-88F7-64C42E799A92}" type="sibTrans" cxnId="{698E6D7E-4614-4019-AEDE-8D6B59E9D3B1}">
      <dgm:prSet/>
      <dgm:spPr/>
      <dgm:t>
        <a:bodyPr/>
        <a:lstStyle/>
        <a:p>
          <a:endParaRPr lang="en-US"/>
        </a:p>
      </dgm:t>
    </dgm:pt>
    <dgm:pt modelId="{3438F745-A48D-4CE7-8E0B-4133276DB86A}">
      <dgm:prSet phldrT="[Text]"/>
      <dgm:spPr>
        <a:solidFill>
          <a:srgbClr val="00B0F0">
            <a:alpha val="90000"/>
          </a:srgbClr>
        </a:solidFill>
      </dgm:spPr>
      <dgm:t>
        <a:bodyPr/>
        <a:lstStyle/>
        <a:p>
          <a:r>
            <a:rPr lang="en-US" dirty="0" smtClean="0"/>
            <a:t>Protein binding</a:t>
          </a:r>
          <a:endParaRPr lang="en-US" dirty="0"/>
        </a:p>
      </dgm:t>
    </dgm:pt>
    <dgm:pt modelId="{AF9AA3BB-6DD4-45D8-83AD-86E794C68AF3}" type="parTrans" cxnId="{CF3326B4-EEBD-4DB2-8314-8DBE8B00BA80}">
      <dgm:prSet/>
      <dgm:spPr/>
      <dgm:t>
        <a:bodyPr/>
        <a:lstStyle/>
        <a:p>
          <a:endParaRPr lang="en-US"/>
        </a:p>
      </dgm:t>
    </dgm:pt>
    <dgm:pt modelId="{958CFA8E-D735-4C05-95F4-3D8621CB5878}" type="sibTrans" cxnId="{CF3326B4-EEBD-4DB2-8314-8DBE8B00BA80}">
      <dgm:prSet/>
      <dgm:spPr/>
      <dgm:t>
        <a:bodyPr/>
        <a:lstStyle/>
        <a:p>
          <a:endParaRPr lang="en-US"/>
        </a:p>
      </dgm:t>
    </dgm:pt>
    <dgm:pt modelId="{B34A1BC8-607C-4A18-8B4D-A2494D5611BE}">
      <dgm:prSet phldrT="[Text]"/>
      <dgm:spPr>
        <a:solidFill>
          <a:srgbClr val="00B050">
            <a:alpha val="90000"/>
          </a:srgbClr>
        </a:solidFill>
      </dgm:spPr>
      <dgm:t>
        <a:bodyPr/>
        <a:lstStyle/>
        <a:p>
          <a:r>
            <a:rPr lang="en-US" dirty="0" smtClean="0"/>
            <a:t>Elimination</a:t>
          </a:r>
          <a:endParaRPr lang="en-US" dirty="0"/>
        </a:p>
      </dgm:t>
    </dgm:pt>
    <dgm:pt modelId="{A8085152-12A0-47FD-B06E-78A3D0C9A551}" type="parTrans" cxnId="{D1BA3B84-8E49-42AF-8699-22F4A3EF5D9C}">
      <dgm:prSet/>
      <dgm:spPr/>
      <dgm:t>
        <a:bodyPr/>
        <a:lstStyle/>
        <a:p>
          <a:endParaRPr lang="en-US"/>
        </a:p>
      </dgm:t>
    </dgm:pt>
    <dgm:pt modelId="{C8976D52-F63F-449C-B520-2C29BDECB0F0}" type="sibTrans" cxnId="{D1BA3B84-8E49-42AF-8699-22F4A3EF5D9C}">
      <dgm:prSet/>
      <dgm:spPr/>
      <dgm:t>
        <a:bodyPr/>
        <a:lstStyle/>
        <a:p>
          <a:endParaRPr lang="en-US"/>
        </a:p>
      </dgm:t>
    </dgm:pt>
    <dgm:pt modelId="{F489F928-F598-40C7-AC88-85E7352F1CDE}" type="pres">
      <dgm:prSet presAssocID="{99B46AEF-36F5-4B5C-BA79-61A11C80A0FF}" presName="linearFlow" presStyleCnt="0">
        <dgm:presLayoutVars>
          <dgm:dir/>
          <dgm:animLvl val="lvl"/>
          <dgm:resizeHandles val="exact"/>
        </dgm:presLayoutVars>
      </dgm:prSet>
      <dgm:spPr/>
      <dgm:t>
        <a:bodyPr/>
        <a:lstStyle/>
        <a:p>
          <a:endParaRPr lang="en-US"/>
        </a:p>
      </dgm:t>
    </dgm:pt>
    <dgm:pt modelId="{DC59B7CB-3980-4F42-B425-82DE23B3F1A5}" type="pres">
      <dgm:prSet presAssocID="{CA8D07C6-ACE5-4D2C-8833-2AAAF1780235}" presName="composite" presStyleCnt="0"/>
      <dgm:spPr/>
    </dgm:pt>
    <dgm:pt modelId="{C4C36512-D347-4640-9272-0E80F0DDA78A}" type="pres">
      <dgm:prSet presAssocID="{CA8D07C6-ACE5-4D2C-8833-2AAAF1780235}" presName="parTx" presStyleLbl="node1" presStyleIdx="0" presStyleCnt="3">
        <dgm:presLayoutVars>
          <dgm:chMax val="0"/>
          <dgm:chPref val="0"/>
          <dgm:bulletEnabled val="1"/>
        </dgm:presLayoutVars>
      </dgm:prSet>
      <dgm:spPr/>
      <dgm:t>
        <a:bodyPr/>
        <a:lstStyle/>
        <a:p>
          <a:endParaRPr lang="en-US"/>
        </a:p>
      </dgm:t>
    </dgm:pt>
    <dgm:pt modelId="{23FDFA23-F085-43E6-BFFE-AA320929E475}" type="pres">
      <dgm:prSet presAssocID="{CA8D07C6-ACE5-4D2C-8833-2AAAF1780235}" presName="parSh" presStyleLbl="node1" presStyleIdx="0" presStyleCnt="3"/>
      <dgm:spPr/>
      <dgm:t>
        <a:bodyPr/>
        <a:lstStyle/>
        <a:p>
          <a:endParaRPr lang="en-US"/>
        </a:p>
      </dgm:t>
    </dgm:pt>
    <dgm:pt modelId="{88CA9216-3729-424F-9A6E-B242474C3CDB}" type="pres">
      <dgm:prSet presAssocID="{CA8D07C6-ACE5-4D2C-8833-2AAAF1780235}" presName="desTx" presStyleLbl="fgAcc1" presStyleIdx="0" presStyleCnt="3">
        <dgm:presLayoutVars>
          <dgm:bulletEnabled val="1"/>
        </dgm:presLayoutVars>
      </dgm:prSet>
      <dgm:spPr/>
      <dgm:t>
        <a:bodyPr/>
        <a:lstStyle/>
        <a:p>
          <a:endParaRPr lang="en-US"/>
        </a:p>
      </dgm:t>
    </dgm:pt>
    <dgm:pt modelId="{07C13A76-1FB3-4F9B-A53E-039005CFA837}" type="pres">
      <dgm:prSet presAssocID="{9C6EB664-C1E4-4A43-8785-1D7AF9CD549A}" presName="sibTrans" presStyleLbl="sibTrans2D1" presStyleIdx="0" presStyleCnt="2"/>
      <dgm:spPr/>
      <dgm:t>
        <a:bodyPr/>
        <a:lstStyle/>
        <a:p>
          <a:endParaRPr lang="en-US"/>
        </a:p>
      </dgm:t>
    </dgm:pt>
    <dgm:pt modelId="{C390683C-695F-4AE7-8358-0C482CA44A79}" type="pres">
      <dgm:prSet presAssocID="{9C6EB664-C1E4-4A43-8785-1D7AF9CD549A}" presName="connTx" presStyleLbl="sibTrans2D1" presStyleIdx="0" presStyleCnt="2"/>
      <dgm:spPr/>
      <dgm:t>
        <a:bodyPr/>
        <a:lstStyle/>
        <a:p>
          <a:endParaRPr lang="en-US"/>
        </a:p>
      </dgm:t>
    </dgm:pt>
    <dgm:pt modelId="{150BCC50-1591-4905-B21F-167123A8D691}" type="pres">
      <dgm:prSet presAssocID="{9F38B2CE-CB07-4AAF-BD18-98A4627A4952}" presName="composite" presStyleCnt="0"/>
      <dgm:spPr/>
    </dgm:pt>
    <dgm:pt modelId="{BC43C84A-9569-4E61-9B02-9BE6C1B45426}" type="pres">
      <dgm:prSet presAssocID="{9F38B2CE-CB07-4AAF-BD18-98A4627A4952}" presName="parTx" presStyleLbl="node1" presStyleIdx="0" presStyleCnt="3">
        <dgm:presLayoutVars>
          <dgm:chMax val="0"/>
          <dgm:chPref val="0"/>
          <dgm:bulletEnabled val="1"/>
        </dgm:presLayoutVars>
      </dgm:prSet>
      <dgm:spPr/>
      <dgm:t>
        <a:bodyPr/>
        <a:lstStyle/>
        <a:p>
          <a:endParaRPr lang="en-US"/>
        </a:p>
      </dgm:t>
    </dgm:pt>
    <dgm:pt modelId="{79D1A75D-3FC5-473F-8F5C-8C63BA3BA7A5}" type="pres">
      <dgm:prSet presAssocID="{9F38B2CE-CB07-4AAF-BD18-98A4627A4952}" presName="parSh" presStyleLbl="node1" presStyleIdx="1" presStyleCnt="3"/>
      <dgm:spPr/>
      <dgm:t>
        <a:bodyPr/>
        <a:lstStyle/>
        <a:p>
          <a:endParaRPr lang="en-US"/>
        </a:p>
      </dgm:t>
    </dgm:pt>
    <dgm:pt modelId="{F787BD5D-D94C-459C-B141-25EB524F9281}" type="pres">
      <dgm:prSet presAssocID="{9F38B2CE-CB07-4AAF-BD18-98A4627A4952}" presName="desTx" presStyleLbl="fgAcc1" presStyleIdx="1" presStyleCnt="3">
        <dgm:presLayoutVars>
          <dgm:bulletEnabled val="1"/>
        </dgm:presLayoutVars>
      </dgm:prSet>
      <dgm:spPr/>
      <dgm:t>
        <a:bodyPr/>
        <a:lstStyle/>
        <a:p>
          <a:endParaRPr lang="en-US"/>
        </a:p>
      </dgm:t>
    </dgm:pt>
    <dgm:pt modelId="{50CCB5BC-391A-4784-838F-6BAB9BE0C7C1}" type="pres">
      <dgm:prSet presAssocID="{504BF90E-9651-4432-B0A8-C81569AAEFF6}" presName="sibTrans" presStyleLbl="sibTrans2D1" presStyleIdx="1" presStyleCnt="2"/>
      <dgm:spPr/>
      <dgm:t>
        <a:bodyPr/>
        <a:lstStyle/>
        <a:p>
          <a:endParaRPr lang="en-US"/>
        </a:p>
      </dgm:t>
    </dgm:pt>
    <dgm:pt modelId="{665A7A8D-DF83-4C8F-A6F7-6A48007074CD}" type="pres">
      <dgm:prSet presAssocID="{504BF90E-9651-4432-B0A8-C81569AAEFF6}" presName="connTx" presStyleLbl="sibTrans2D1" presStyleIdx="1" presStyleCnt="2"/>
      <dgm:spPr/>
      <dgm:t>
        <a:bodyPr/>
        <a:lstStyle/>
        <a:p>
          <a:endParaRPr lang="en-US"/>
        </a:p>
      </dgm:t>
    </dgm:pt>
    <dgm:pt modelId="{2A15FA53-E7C8-4206-88D7-927A3AC12465}" type="pres">
      <dgm:prSet presAssocID="{8A66D847-E9A6-4C60-95D6-3394CF2D2265}" presName="composite" presStyleCnt="0"/>
      <dgm:spPr/>
    </dgm:pt>
    <dgm:pt modelId="{61DFBC9F-1190-41D5-8F47-44FB5D20C3AB}" type="pres">
      <dgm:prSet presAssocID="{8A66D847-E9A6-4C60-95D6-3394CF2D2265}" presName="parTx" presStyleLbl="node1" presStyleIdx="1" presStyleCnt="3">
        <dgm:presLayoutVars>
          <dgm:chMax val="0"/>
          <dgm:chPref val="0"/>
          <dgm:bulletEnabled val="1"/>
        </dgm:presLayoutVars>
      </dgm:prSet>
      <dgm:spPr/>
      <dgm:t>
        <a:bodyPr/>
        <a:lstStyle/>
        <a:p>
          <a:endParaRPr lang="en-US"/>
        </a:p>
      </dgm:t>
    </dgm:pt>
    <dgm:pt modelId="{FC56D3F5-25CD-4082-A875-A632A9EF5CD0}" type="pres">
      <dgm:prSet presAssocID="{8A66D847-E9A6-4C60-95D6-3394CF2D2265}" presName="parSh" presStyleLbl="node1" presStyleIdx="2" presStyleCnt="3"/>
      <dgm:spPr/>
      <dgm:t>
        <a:bodyPr/>
        <a:lstStyle/>
        <a:p>
          <a:endParaRPr lang="en-US"/>
        </a:p>
      </dgm:t>
    </dgm:pt>
    <dgm:pt modelId="{DA061AC6-EA71-4CFA-814D-61F543F9948B}" type="pres">
      <dgm:prSet presAssocID="{8A66D847-E9A6-4C60-95D6-3394CF2D2265}" presName="desTx" presStyleLbl="fgAcc1" presStyleIdx="2" presStyleCnt="3">
        <dgm:presLayoutVars>
          <dgm:bulletEnabled val="1"/>
        </dgm:presLayoutVars>
      </dgm:prSet>
      <dgm:spPr/>
      <dgm:t>
        <a:bodyPr/>
        <a:lstStyle/>
        <a:p>
          <a:endParaRPr lang="en-US"/>
        </a:p>
      </dgm:t>
    </dgm:pt>
  </dgm:ptLst>
  <dgm:cxnLst>
    <dgm:cxn modelId="{41F696D1-EFEF-4B53-9402-5488F74F9B26}" type="presOf" srcId="{8A66D847-E9A6-4C60-95D6-3394CF2D2265}" destId="{FC56D3F5-25CD-4082-A875-A632A9EF5CD0}" srcOrd="1" destOrd="0" presId="urn:microsoft.com/office/officeart/2005/8/layout/process3"/>
    <dgm:cxn modelId="{42F1360D-0D12-4465-901F-98EE3F601331}" type="presOf" srcId="{9F38B2CE-CB07-4AAF-BD18-98A4627A4952}" destId="{BC43C84A-9569-4E61-9B02-9BE6C1B45426}" srcOrd="0" destOrd="0" presId="urn:microsoft.com/office/officeart/2005/8/layout/process3"/>
    <dgm:cxn modelId="{221F593C-CCB5-4D9C-A057-CE5F1449DFE2}" srcId="{8A66D847-E9A6-4C60-95D6-3394CF2D2265}" destId="{714DF3DE-AD47-4B39-891D-4BC11E7BD2E7}" srcOrd="0" destOrd="0" parTransId="{6C6C3CB1-1F02-4059-96E7-F48146A09BD4}" sibTransId="{332F53C2-DA7F-41B0-82E7-C15DE488FFD7}"/>
    <dgm:cxn modelId="{DF86EFA1-D56F-4E63-A22A-4D4D219FC680}" type="presOf" srcId="{3438F745-A48D-4CE7-8E0B-4133276DB86A}" destId="{F787BD5D-D94C-459C-B141-25EB524F9281}" srcOrd="0" destOrd="1" presId="urn:microsoft.com/office/officeart/2005/8/layout/process3"/>
    <dgm:cxn modelId="{89DE4B26-581F-46D8-9E9E-F3FA4600F87A}" type="presOf" srcId="{CA8D07C6-ACE5-4D2C-8833-2AAAF1780235}" destId="{C4C36512-D347-4640-9272-0E80F0DDA78A}" srcOrd="0" destOrd="0" presId="urn:microsoft.com/office/officeart/2005/8/layout/process3"/>
    <dgm:cxn modelId="{43B0EE97-A0E7-4A61-82AF-DB2156F36E4A}" type="presOf" srcId="{A7B633BE-B937-4896-9A1E-33842471FD4E}" destId="{88CA9216-3729-424F-9A6E-B242474C3CDB}" srcOrd="0" destOrd="1" presId="urn:microsoft.com/office/officeart/2005/8/layout/process3"/>
    <dgm:cxn modelId="{F61E89BC-EBA8-4727-AE23-AAF6725EB180}" srcId="{99B46AEF-36F5-4B5C-BA79-61A11C80A0FF}" destId="{9F38B2CE-CB07-4AAF-BD18-98A4627A4952}" srcOrd="1" destOrd="0" parTransId="{CA47F92F-79FE-47E4-B27F-3177060353E4}" sibTransId="{504BF90E-9651-4432-B0A8-C81569AAEFF6}"/>
    <dgm:cxn modelId="{2B3B6642-8E83-4793-8205-C55C062E3089}" type="presOf" srcId="{613E78C6-B12F-4928-94CE-2BC90B02FEB7}" destId="{F787BD5D-D94C-459C-B141-25EB524F9281}" srcOrd="0" destOrd="0" presId="urn:microsoft.com/office/officeart/2005/8/layout/process3"/>
    <dgm:cxn modelId="{D5687500-9359-4E67-B6D2-9A23B195CEF8}" type="presOf" srcId="{9F38B2CE-CB07-4AAF-BD18-98A4627A4952}" destId="{79D1A75D-3FC5-473F-8F5C-8C63BA3BA7A5}" srcOrd="1" destOrd="0" presId="urn:microsoft.com/office/officeart/2005/8/layout/process3"/>
    <dgm:cxn modelId="{D008C1E4-3834-443A-BCB8-FDC532B77589}" type="presOf" srcId="{504BF90E-9651-4432-B0A8-C81569AAEFF6}" destId="{665A7A8D-DF83-4C8F-A6F7-6A48007074CD}" srcOrd="1" destOrd="0" presId="urn:microsoft.com/office/officeart/2005/8/layout/process3"/>
    <dgm:cxn modelId="{6CB1B870-8AE6-43FB-B689-ADDC6834690F}" type="presOf" srcId="{99B46AEF-36F5-4B5C-BA79-61A11C80A0FF}" destId="{F489F928-F598-40C7-AC88-85E7352F1CDE}" srcOrd="0" destOrd="0" presId="urn:microsoft.com/office/officeart/2005/8/layout/process3"/>
    <dgm:cxn modelId="{BE4F4174-7D2B-47CD-BF39-433308CA63FE}" type="presOf" srcId="{504BF90E-9651-4432-B0A8-C81569AAEFF6}" destId="{50CCB5BC-391A-4784-838F-6BAB9BE0C7C1}" srcOrd="0" destOrd="0" presId="urn:microsoft.com/office/officeart/2005/8/layout/process3"/>
    <dgm:cxn modelId="{9F85D3E7-ACEE-4110-BAFA-55C727A1B1BC}" type="presOf" srcId="{CA8D07C6-ACE5-4D2C-8833-2AAAF1780235}" destId="{23FDFA23-F085-43E6-BFFE-AA320929E475}" srcOrd="1" destOrd="0" presId="urn:microsoft.com/office/officeart/2005/8/layout/process3"/>
    <dgm:cxn modelId="{A0D250E0-3D6A-4BBB-88DE-880471C3C38A}" srcId="{CA8D07C6-ACE5-4D2C-8833-2AAAF1780235}" destId="{EB842DE7-1523-465F-B8AE-C5FAF7E5DC6B}" srcOrd="0" destOrd="0" parTransId="{A55EDE70-58AA-4AEA-A639-F950DA1A6327}" sibTransId="{F62FBC4D-E4D5-4DB5-8372-272FC681B6CE}"/>
    <dgm:cxn modelId="{E25315CA-04B8-4E94-88C0-86A41CB7206A}" srcId="{99B46AEF-36F5-4B5C-BA79-61A11C80A0FF}" destId="{CA8D07C6-ACE5-4D2C-8833-2AAAF1780235}" srcOrd="0" destOrd="0" parTransId="{FCE3662A-831C-4DA9-A5CF-7217A55A804C}" sibTransId="{9C6EB664-C1E4-4A43-8785-1D7AF9CD549A}"/>
    <dgm:cxn modelId="{E5FCF26E-78C2-443E-9A56-73738E075EC0}" type="presOf" srcId="{EB842DE7-1523-465F-B8AE-C5FAF7E5DC6B}" destId="{88CA9216-3729-424F-9A6E-B242474C3CDB}" srcOrd="0" destOrd="0" presId="urn:microsoft.com/office/officeart/2005/8/layout/process3"/>
    <dgm:cxn modelId="{05D401B7-13AC-423F-9A4F-2589FF4878E4}" srcId="{9F38B2CE-CB07-4AAF-BD18-98A4627A4952}" destId="{613E78C6-B12F-4928-94CE-2BC90B02FEB7}" srcOrd="0" destOrd="0" parTransId="{AC67CE16-D5F3-48E0-A867-69A60D2C8779}" sibTransId="{051C6045-C65C-4BDD-8060-99C7405B7A9F}"/>
    <dgm:cxn modelId="{1AB5F511-98AF-4DFB-B388-0290E1542AF9}" type="presOf" srcId="{8A66D847-E9A6-4C60-95D6-3394CF2D2265}" destId="{61DFBC9F-1190-41D5-8F47-44FB5D20C3AB}" srcOrd="0" destOrd="0" presId="urn:microsoft.com/office/officeart/2005/8/layout/process3"/>
    <dgm:cxn modelId="{3E040F07-C04C-44C7-AE1F-371B64C8B552}" type="presOf" srcId="{9C6EB664-C1E4-4A43-8785-1D7AF9CD549A}" destId="{07C13A76-1FB3-4F9B-A53E-039005CFA837}" srcOrd="0" destOrd="0" presId="urn:microsoft.com/office/officeart/2005/8/layout/process3"/>
    <dgm:cxn modelId="{D1BA3B84-8E49-42AF-8699-22F4A3EF5D9C}" srcId="{8A66D847-E9A6-4C60-95D6-3394CF2D2265}" destId="{B34A1BC8-607C-4A18-8B4D-A2494D5611BE}" srcOrd="1" destOrd="0" parTransId="{A8085152-12A0-47FD-B06E-78A3D0C9A551}" sibTransId="{C8976D52-F63F-449C-B520-2C29BDECB0F0}"/>
    <dgm:cxn modelId="{CF3326B4-EEBD-4DB2-8314-8DBE8B00BA80}" srcId="{9F38B2CE-CB07-4AAF-BD18-98A4627A4952}" destId="{3438F745-A48D-4CE7-8E0B-4133276DB86A}" srcOrd="1" destOrd="0" parTransId="{AF9AA3BB-6DD4-45D8-83AD-86E794C68AF3}" sibTransId="{958CFA8E-D735-4C05-95F4-3D8621CB5878}"/>
    <dgm:cxn modelId="{E387F55C-B1BB-47AB-B71E-CA69777552FE}" type="presOf" srcId="{9C6EB664-C1E4-4A43-8785-1D7AF9CD549A}" destId="{C390683C-695F-4AE7-8358-0C482CA44A79}" srcOrd="1" destOrd="0" presId="urn:microsoft.com/office/officeart/2005/8/layout/process3"/>
    <dgm:cxn modelId="{BE9D4B3E-F240-4B6B-A178-743B3AE8CCD9}" type="presOf" srcId="{714DF3DE-AD47-4B39-891D-4BC11E7BD2E7}" destId="{DA061AC6-EA71-4CFA-814D-61F543F9948B}" srcOrd="0" destOrd="0" presId="urn:microsoft.com/office/officeart/2005/8/layout/process3"/>
    <dgm:cxn modelId="{6E3BBB65-305B-4368-BA5B-4F2B09FE27DC}" srcId="{99B46AEF-36F5-4B5C-BA79-61A11C80A0FF}" destId="{8A66D847-E9A6-4C60-95D6-3394CF2D2265}" srcOrd="2" destOrd="0" parTransId="{C0737A61-5157-4F4F-9E32-60DE3BA5E483}" sibTransId="{82BBA049-862E-4242-A1B2-3368BE1EE10D}"/>
    <dgm:cxn modelId="{861F41D5-8FBE-4D5E-8BB5-48E6D5F7A497}" type="presOf" srcId="{B34A1BC8-607C-4A18-8B4D-A2494D5611BE}" destId="{DA061AC6-EA71-4CFA-814D-61F543F9948B}" srcOrd="0" destOrd="1" presId="urn:microsoft.com/office/officeart/2005/8/layout/process3"/>
    <dgm:cxn modelId="{698E6D7E-4614-4019-AEDE-8D6B59E9D3B1}" srcId="{CA8D07C6-ACE5-4D2C-8833-2AAAF1780235}" destId="{A7B633BE-B937-4896-9A1E-33842471FD4E}" srcOrd="1" destOrd="0" parTransId="{2C6C6666-7343-422D-9DD5-65306EF0AD0C}" sibTransId="{DE2B237B-2B4B-4746-88F7-64C42E799A92}"/>
    <dgm:cxn modelId="{25989795-B9BC-4AE7-8E30-D209740C25AB}" type="presParOf" srcId="{F489F928-F598-40C7-AC88-85E7352F1CDE}" destId="{DC59B7CB-3980-4F42-B425-82DE23B3F1A5}" srcOrd="0" destOrd="0" presId="urn:microsoft.com/office/officeart/2005/8/layout/process3"/>
    <dgm:cxn modelId="{10E443C4-39EE-4219-9526-CB498093D669}" type="presParOf" srcId="{DC59B7CB-3980-4F42-B425-82DE23B3F1A5}" destId="{C4C36512-D347-4640-9272-0E80F0DDA78A}" srcOrd="0" destOrd="0" presId="urn:microsoft.com/office/officeart/2005/8/layout/process3"/>
    <dgm:cxn modelId="{4D4B55F8-97CB-4CEA-BDC5-EB9A4E81D469}" type="presParOf" srcId="{DC59B7CB-3980-4F42-B425-82DE23B3F1A5}" destId="{23FDFA23-F085-43E6-BFFE-AA320929E475}" srcOrd="1" destOrd="0" presId="urn:microsoft.com/office/officeart/2005/8/layout/process3"/>
    <dgm:cxn modelId="{F38C8F4C-30B2-4944-B5E6-EE9680891EE4}" type="presParOf" srcId="{DC59B7CB-3980-4F42-B425-82DE23B3F1A5}" destId="{88CA9216-3729-424F-9A6E-B242474C3CDB}" srcOrd="2" destOrd="0" presId="urn:microsoft.com/office/officeart/2005/8/layout/process3"/>
    <dgm:cxn modelId="{C6751B29-8E33-4B83-9F50-C4F41230EDD3}" type="presParOf" srcId="{F489F928-F598-40C7-AC88-85E7352F1CDE}" destId="{07C13A76-1FB3-4F9B-A53E-039005CFA837}" srcOrd="1" destOrd="0" presId="urn:microsoft.com/office/officeart/2005/8/layout/process3"/>
    <dgm:cxn modelId="{B4897768-48B7-4C26-811C-9AC99BF1C1FE}" type="presParOf" srcId="{07C13A76-1FB3-4F9B-A53E-039005CFA837}" destId="{C390683C-695F-4AE7-8358-0C482CA44A79}" srcOrd="0" destOrd="0" presId="urn:microsoft.com/office/officeart/2005/8/layout/process3"/>
    <dgm:cxn modelId="{29C669C8-007E-4418-B183-83248A51FEF7}" type="presParOf" srcId="{F489F928-F598-40C7-AC88-85E7352F1CDE}" destId="{150BCC50-1591-4905-B21F-167123A8D691}" srcOrd="2" destOrd="0" presId="urn:microsoft.com/office/officeart/2005/8/layout/process3"/>
    <dgm:cxn modelId="{993632F2-2310-4CF2-8A47-319D989F4C16}" type="presParOf" srcId="{150BCC50-1591-4905-B21F-167123A8D691}" destId="{BC43C84A-9569-4E61-9B02-9BE6C1B45426}" srcOrd="0" destOrd="0" presId="urn:microsoft.com/office/officeart/2005/8/layout/process3"/>
    <dgm:cxn modelId="{09884A18-F550-4BEB-9246-87070F8832F2}" type="presParOf" srcId="{150BCC50-1591-4905-B21F-167123A8D691}" destId="{79D1A75D-3FC5-473F-8F5C-8C63BA3BA7A5}" srcOrd="1" destOrd="0" presId="urn:microsoft.com/office/officeart/2005/8/layout/process3"/>
    <dgm:cxn modelId="{B1185377-D578-45B4-96DB-760CF891514C}" type="presParOf" srcId="{150BCC50-1591-4905-B21F-167123A8D691}" destId="{F787BD5D-D94C-459C-B141-25EB524F9281}" srcOrd="2" destOrd="0" presId="urn:microsoft.com/office/officeart/2005/8/layout/process3"/>
    <dgm:cxn modelId="{CEAABFCB-4292-48CC-A81E-A5301C1ADFD1}" type="presParOf" srcId="{F489F928-F598-40C7-AC88-85E7352F1CDE}" destId="{50CCB5BC-391A-4784-838F-6BAB9BE0C7C1}" srcOrd="3" destOrd="0" presId="urn:microsoft.com/office/officeart/2005/8/layout/process3"/>
    <dgm:cxn modelId="{87F4C206-4C9E-4BD6-B6F6-1B6D07D3AD66}" type="presParOf" srcId="{50CCB5BC-391A-4784-838F-6BAB9BE0C7C1}" destId="{665A7A8D-DF83-4C8F-A6F7-6A48007074CD}" srcOrd="0" destOrd="0" presId="urn:microsoft.com/office/officeart/2005/8/layout/process3"/>
    <dgm:cxn modelId="{F691B3DD-6090-41FF-BD57-2A91980789A4}" type="presParOf" srcId="{F489F928-F598-40C7-AC88-85E7352F1CDE}" destId="{2A15FA53-E7C8-4206-88D7-927A3AC12465}" srcOrd="4" destOrd="0" presId="urn:microsoft.com/office/officeart/2005/8/layout/process3"/>
    <dgm:cxn modelId="{D8991084-5517-4A89-AA86-5BC92DEC0BA2}" type="presParOf" srcId="{2A15FA53-E7C8-4206-88D7-927A3AC12465}" destId="{61DFBC9F-1190-41D5-8F47-44FB5D20C3AB}" srcOrd="0" destOrd="0" presId="urn:microsoft.com/office/officeart/2005/8/layout/process3"/>
    <dgm:cxn modelId="{E5C9ED3E-8E9D-46C9-91DD-F4E24F665921}" type="presParOf" srcId="{2A15FA53-E7C8-4206-88D7-927A3AC12465}" destId="{FC56D3F5-25CD-4082-A875-A632A9EF5CD0}" srcOrd="1" destOrd="0" presId="urn:microsoft.com/office/officeart/2005/8/layout/process3"/>
    <dgm:cxn modelId="{BAC2CB63-7EEE-4963-B820-E6D609BB669F}" type="presParOf" srcId="{2A15FA53-E7C8-4206-88D7-927A3AC12465}" destId="{DA061AC6-EA71-4CFA-814D-61F543F9948B}"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B256E-5DD4-4ACB-957A-6AC04D8CAB8A}" type="doc">
      <dgm:prSet loTypeId="urn:microsoft.com/office/officeart/2005/8/layout/hList7" loCatId="process" qsTypeId="urn:microsoft.com/office/officeart/2005/8/quickstyle/simple1" qsCatId="simple" csTypeId="urn:microsoft.com/office/officeart/2005/8/colors/accent1_2" csCatId="accent1" phldr="1"/>
      <dgm:spPr/>
    </dgm:pt>
    <dgm:pt modelId="{ED986083-7636-445C-9776-7CFE543F44DE}">
      <dgm:prSet phldrT="[Text]"/>
      <dgm:spPr/>
      <dgm:t>
        <a:bodyPr/>
        <a:lstStyle/>
        <a:p>
          <a:r>
            <a:rPr lang="en-US" dirty="0" smtClean="0"/>
            <a:t>Lidocaine</a:t>
          </a:r>
          <a:endParaRPr lang="en-US" dirty="0"/>
        </a:p>
      </dgm:t>
    </dgm:pt>
    <dgm:pt modelId="{B12F1392-A8CB-4728-8C28-0A676F37B4B7}" type="parTrans" cxnId="{2A4E273A-6AA5-4A83-96A0-706182F7B486}">
      <dgm:prSet/>
      <dgm:spPr/>
    </dgm:pt>
    <dgm:pt modelId="{0FBFB734-3273-4528-B635-3DFFD45461AF}" type="sibTrans" cxnId="{2A4E273A-6AA5-4A83-96A0-706182F7B486}">
      <dgm:prSet/>
      <dgm:spPr/>
    </dgm:pt>
    <dgm:pt modelId="{6082EF14-B46C-49AB-B5E5-4679534B3B02}">
      <dgm:prSet phldrT="[Text]"/>
      <dgm:spPr/>
      <dgm:t>
        <a:bodyPr/>
        <a:lstStyle/>
        <a:p>
          <a:r>
            <a:rPr lang="en-US" dirty="0" smtClean="0"/>
            <a:t>Bupivacaine</a:t>
          </a:r>
          <a:endParaRPr lang="en-US" dirty="0"/>
        </a:p>
      </dgm:t>
    </dgm:pt>
    <dgm:pt modelId="{0CCD61F5-8365-4A3B-95A7-FED8176DF50D}" type="parTrans" cxnId="{B99C2FB3-971B-411C-AB56-3FE685F06381}">
      <dgm:prSet/>
      <dgm:spPr/>
    </dgm:pt>
    <dgm:pt modelId="{9ABF2E5B-A009-4AF9-9E3A-76E6DD27A056}" type="sibTrans" cxnId="{B99C2FB3-971B-411C-AB56-3FE685F06381}">
      <dgm:prSet/>
      <dgm:spPr/>
    </dgm:pt>
    <dgm:pt modelId="{9AAB5897-41DB-4257-A87A-F617B053944F}">
      <dgm:prSet phldrT="[Text]"/>
      <dgm:spPr/>
      <dgm:t>
        <a:bodyPr/>
        <a:lstStyle/>
        <a:p>
          <a:r>
            <a:rPr lang="en-US" dirty="0" smtClean="0"/>
            <a:t>Mepivacaine</a:t>
          </a:r>
          <a:endParaRPr lang="en-US" dirty="0"/>
        </a:p>
      </dgm:t>
    </dgm:pt>
    <dgm:pt modelId="{FE9D57CD-3043-4940-AE4D-7F04D9FB4426}" type="parTrans" cxnId="{9B72C034-3868-4A02-89C2-2B2A9EF59A62}">
      <dgm:prSet/>
      <dgm:spPr/>
    </dgm:pt>
    <dgm:pt modelId="{CB8F0809-6C14-4F63-A1EE-381265072297}" type="sibTrans" cxnId="{9B72C034-3868-4A02-89C2-2B2A9EF59A62}">
      <dgm:prSet/>
      <dgm:spPr/>
    </dgm:pt>
    <dgm:pt modelId="{FF6F1554-CB13-4C61-81B2-7ED9536EEBD7}">
      <dgm:prSet/>
      <dgm:spPr/>
      <dgm:t>
        <a:bodyPr/>
        <a:lstStyle/>
        <a:p>
          <a:r>
            <a:rPr lang="en-US" dirty="0" smtClean="0"/>
            <a:t>Ropivacaine</a:t>
          </a:r>
          <a:endParaRPr lang="en-US" dirty="0"/>
        </a:p>
      </dgm:t>
    </dgm:pt>
    <dgm:pt modelId="{442BEACF-2FB1-4113-88E5-878F26F25936}" type="parTrans" cxnId="{CEFD3C58-737F-4920-A6B9-F57AB1F3AD6E}">
      <dgm:prSet/>
      <dgm:spPr/>
    </dgm:pt>
    <dgm:pt modelId="{59D546CD-835D-4E7F-8424-6D26B39BD2E1}" type="sibTrans" cxnId="{CEFD3C58-737F-4920-A6B9-F57AB1F3AD6E}">
      <dgm:prSet/>
      <dgm:spPr/>
    </dgm:pt>
    <dgm:pt modelId="{F8259FD5-5C65-4A1F-B899-78B8504064C4}" type="pres">
      <dgm:prSet presAssocID="{E68B256E-5DD4-4ACB-957A-6AC04D8CAB8A}" presName="Name0" presStyleCnt="0">
        <dgm:presLayoutVars>
          <dgm:dir/>
          <dgm:resizeHandles val="exact"/>
        </dgm:presLayoutVars>
      </dgm:prSet>
      <dgm:spPr/>
    </dgm:pt>
    <dgm:pt modelId="{B7C5B57D-0548-4DF4-8E2E-D2038AB5CEB7}" type="pres">
      <dgm:prSet presAssocID="{E68B256E-5DD4-4ACB-957A-6AC04D8CAB8A}" presName="fgShape" presStyleLbl="fgShp" presStyleIdx="0" presStyleCnt="1"/>
      <dgm:spPr/>
    </dgm:pt>
    <dgm:pt modelId="{772D52E3-633C-497E-A56E-5412E1773642}" type="pres">
      <dgm:prSet presAssocID="{E68B256E-5DD4-4ACB-957A-6AC04D8CAB8A}" presName="linComp" presStyleCnt="0"/>
      <dgm:spPr/>
    </dgm:pt>
    <dgm:pt modelId="{82381B62-7F03-49F6-8947-9C02D886ABB8}" type="pres">
      <dgm:prSet presAssocID="{ED986083-7636-445C-9776-7CFE543F44DE}" presName="compNode" presStyleCnt="0"/>
      <dgm:spPr/>
    </dgm:pt>
    <dgm:pt modelId="{07E75E0C-2E2B-4FDF-876E-885DE440BA14}" type="pres">
      <dgm:prSet presAssocID="{ED986083-7636-445C-9776-7CFE543F44DE}" presName="bkgdShape" presStyleLbl="node1" presStyleIdx="0" presStyleCnt="4"/>
      <dgm:spPr/>
      <dgm:t>
        <a:bodyPr/>
        <a:lstStyle/>
        <a:p>
          <a:endParaRPr lang="en-US"/>
        </a:p>
      </dgm:t>
    </dgm:pt>
    <dgm:pt modelId="{7B678539-0BB1-41FC-8860-8CA1C45487CE}" type="pres">
      <dgm:prSet presAssocID="{ED986083-7636-445C-9776-7CFE543F44DE}" presName="nodeTx" presStyleLbl="node1" presStyleIdx="0" presStyleCnt="4">
        <dgm:presLayoutVars>
          <dgm:bulletEnabled val="1"/>
        </dgm:presLayoutVars>
      </dgm:prSet>
      <dgm:spPr/>
      <dgm:t>
        <a:bodyPr/>
        <a:lstStyle/>
        <a:p>
          <a:endParaRPr lang="en-US"/>
        </a:p>
      </dgm:t>
    </dgm:pt>
    <dgm:pt modelId="{515674B1-273C-40EB-B6C4-EC644A1F5294}" type="pres">
      <dgm:prSet presAssocID="{ED986083-7636-445C-9776-7CFE543F44DE}" presName="invisiNode" presStyleLbl="node1" presStyleIdx="0" presStyleCnt="4"/>
      <dgm:spPr/>
    </dgm:pt>
    <dgm:pt modelId="{04AF624F-5FDD-45EA-8850-0DEAD1F146D1}" type="pres">
      <dgm:prSet presAssocID="{ED986083-7636-445C-9776-7CFE543F44DE}" presName="imagNode" presStyleLbl="fgImgPlace1" presStyleIdx="0" presStyleCnt="4" custScaleX="96954" custScaleY="157875"/>
      <dgm:spPr>
        <a:blipFill rotWithShape="0">
          <a:blip xmlns:r="http://schemas.openxmlformats.org/officeDocument/2006/relationships" r:embed="rId1"/>
          <a:stretch>
            <a:fillRect/>
          </a:stretch>
        </a:blipFill>
      </dgm:spPr>
    </dgm:pt>
    <dgm:pt modelId="{85629A32-BB2C-4770-A43C-0535A24507A2}" type="pres">
      <dgm:prSet presAssocID="{0FBFB734-3273-4528-B635-3DFFD45461AF}" presName="sibTrans" presStyleLbl="sibTrans2D1" presStyleIdx="0" presStyleCnt="0"/>
      <dgm:spPr/>
    </dgm:pt>
    <dgm:pt modelId="{1C9880F6-385D-4846-B70D-1D97C1B2D347}" type="pres">
      <dgm:prSet presAssocID="{6082EF14-B46C-49AB-B5E5-4679534B3B02}" presName="compNode" presStyleCnt="0"/>
      <dgm:spPr/>
    </dgm:pt>
    <dgm:pt modelId="{27A1047E-EBBE-4436-AE28-A3085764BB81}" type="pres">
      <dgm:prSet presAssocID="{6082EF14-B46C-49AB-B5E5-4679534B3B02}" presName="bkgdShape" presStyleLbl="node1" presStyleIdx="1" presStyleCnt="4"/>
      <dgm:spPr/>
      <dgm:t>
        <a:bodyPr/>
        <a:lstStyle/>
        <a:p>
          <a:endParaRPr lang="en-US"/>
        </a:p>
      </dgm:t>
    </dgm:pt>
    <dgm:pt modelId="{60A52C38-9BE4-491E-8147-51E0A19C362D}" type="pres">
      <dgm:prSet presAssocID="{6082EF14-B46C-49AB-B5E5-4679534B3B02}" presName="nodeTx" presStyleLbl="node1" presStyleIdx="1" presStyleCnt="4">
        <dgm:presLayoutVars>
          <dgm:bulletEnabled val="1"/>
        </dgm:presLayoutVars>
      </dgm:prSet>
      <dgm:spPr/>
      <dgm:t>
        <a:bodyPr/>
        <a:lstStyle/>
        <a:p>
          <a:endParaRPr lang="en-US"/>
        </a:p>
      </dgm:t>
    </dgm:pt>
    <dgm:pt modelId="{15477838-FC26-43A4-8D7C-83DBB41F3857}" type="pres">
      <dgm:prSet presAssocID="{6082EF14-B46C-49AB-B5E5-4679534B3B02}" presName="invisiNode" presStyleLbl="node1" presStyleIdx="1" presStyleCnt="4"/>
      <dgm:spPr/>
    </dgm:pt>
    <dgm:pt modelId="{D76DF109-6A24-406E-8B34-F33AC49338F4}" type="pres">
      <dgm:prSet presAssocID="{6082EF14-B46C-49AB-B5E5-4679534B3B02}" presName="imagNode" presStyleLbl="fgImgPlace1" presStyleIdx="1" presStyleCnt="4" custScaleX="103877" custScaleY="166742"/>
      <dgm:spPr>
        <a:blipFill rotWithShape="0">
          <a:blip xmlns:r="http://schemas.openxmlformats.org/officeDocument/2006/relationships" r:embed="rId2"/>
          <a:stretch>
            <a:fillRect/>
          </a:stretch>
        </a:blipFill>
      </dgm:spPr>
    </dgm:pt>
    <dgm:pt modelId="{91B1304D-3CBE-4621-81F8-0CB0A9E03F3A}" type="pres">
      <dgm:prSet presAssocID="{9ABF2E5B-A009-4AF9-9E3A-76E6DD27A056}" presName="sibTrans" presStyleLbl="sibTrans2D1" presStyleIdx="0" presStyleCnt="0"/>
      <dgm:spPr/>
    </dgm:pt>
    <dgm:pt modelId="{D7F8D140-4D96-47DB-91F2-E9D1C00BE397}" type="pres">
      <dgm:prSet presAssocID="{9AAB5897-41DB-4257-A87A-F617B053944F}" presName="compNode" presStyleCnt="0"/>
      <dgm:spPr/>
    </dgm:pt>
    <dgm:pt modelId="{5C2CC79E-EAAC-4896-A73A-8EFA753BCFE0}" type="pres">
      <dgm:prSet presAssocID="{9AAB5897-41DB-4257-A87A-F617B053944F}" presName="bkgdShape" presStyleLbl="node1" presStyleIdx="2" presStyleCnt="4"/>
      <dgm:spPr/>
      <dgm:t>
        <a:bodyPr/>
        <a:lstStyle/>
        <a:p>
          <a:endParaRPr lang="en-US"/>
        </a:p>
      </dgm:t>
    </dgm:pt>
    <dgm:pt modelId="{C8D85967-91C8-4314-9504-8351D7CCB28A}" type="pres">
      <dgm:prSet presAssocID="{9AAB5897-41DB-4257-A87A-F617B053944F}" presName="nodeTx" presStyleLbl="node1" presStyleIdx="2" presStyleCnt="4">
        <dgm:presLayoutVars>
          <dgm:bulletEnabled val="1"/>
        </dgm:presLayoutVars>
      </dgm:prSet>
      <dgm:spPr/>
      <dgm:t>
        <a:bodyPr/>
        <a:lstStyle/>
        <a:p>
          <a:endParaRPr lang="en-US"/>
        </a:p>
      </dgm:t>
    </dgm:pt>
    <dgm:pt modelId="{1F3CDA90-20A2-4FC4-B00B-007C843E863B}" type="pres">
      <dgm:prSet presAssocID="{9AAB5897-41DB-4257-A87A-F617B053944F}" presName="invisiNode" presStyleLbl="node1" presStyleIdx="2" presStyleCnt="4"/>
      <dgm:spPr/>
    </dgm:pt>
    <dgm:pt modelId="{EA148A61-785A-4F2D-9892-3DE59E8DC2EF}" type="pres">
      <dgm:prSet presAssocID="{9AAB5897-41DB-4257-A87A-F617B053944F}" presName="imagNode" presStyleLbl="fgImgPlace1" presStyleIdx="2" presStyleCnt="4" custScaleX="83176" custScaleY="157875"/>
      <dgm:spPr>
        <a:blipFill rotWithShape="0">
          <a:blip xmlns:r="http://schemas.openxmlformats.org/officeDocument/2006/relationships" r:embed="rId3"/>
          <a:stretch>
            <a:fillRect/>
          </a:stretch>
        </a:blipFill>
      </dgm:spPr>
    </dgm:pt>
    <dgm:pt modelId="{83AC449D-AB6A-48DF-BAB1-2C90A57897D9}" type="pres">
      <dgm:prSet presAssocID="{CB8F0809-6C14-4F63-A1EE-381265072297}" presName="sibTrans" presStyleLbl="sibTrans2D1" presStyleIdx="0" presStyleCnt="0"/>
      <dgm:spPr/>
    </dgm:pt>
    <dgm:pt modelId="{BCE1C0A6-FEC3-45A0-8B1B-DFDE47AAE453}" type="pres">
      <dgm:prSet presAssocID="{FF6F1554-CB13-4C61-81B2-7ED9536EEBD7}" presName="compNode" presStyleCnt="0"/>
      <dgm:spPr/>
    </dgm:pt>
    <dgm:pt modelId="{E2567CFD-D789-4A2C-90E4-B78425937A90}" type="pres">
      <dgm:prSet presAssocID="{FF6F1554-CB13-4C61-81B2-7ED9536EEBD7}" presName="bkgdShape" presStyleLbl="node1" presStyleIdx="3" presStyleCnt="4"/>
      <dgm:spPr/>
      <dgm:t>
        <a:bodyPr/>
        <a:lstStyle/>
        <a:p>
          <a:endParaRPr lang="en-US"/>
        </a:p>
      </dgm:t>
    </dgm:pt>
    <dgm:pt modelId="{ADA4439C-BB29-4799-8ED1-4E3573E0E83D}" type="pres">
      <dgm:prSet presAssocID="{FF6F1554-CB13-4C61-81B2-7ED9536EEBD7}" presName="nodeTx" presStyleLbl="node1" presStyleIdx="3" presStyleCnt="4">
        <dgm:presLayoutVars>
          <dgm:bulletEnabled val="1"/>
        </dgm:presLayoutVars>
      </dgm:prSet>
      <dgm:spPr/>
      <dgm:t>
        <a:bodyPr/>
        <a:lstStyle/>
        <a:p>
          <a:endParaRPr lang="en-US"/>
        </a:p>
      </dgm:t>
    </dgm:pt>
    <dgm:pt modelId="{2EBFB7FD-91F6-4D03-9729-A9C11DE6CFB7}" type="pres">
      <dgm:prSet presAssocID="{FF6F1554-CB13-4C61-81B2-7ED9536EEBD7}" presName="invisiNode" presStyleLbl="node1" presStyleIdx="3" presStyleCnt="4"/>
      <dgm:spPr/>
    </dgm:pt>
    <dgm:pt modelId="{D3CBC267-D31B-4EA2-96B1-A6B2E663D740}" type="pres">
      <dgm:prSet presAssocID="{FF6F1554-CB13-4C61-81B2-7ED9536EEBD7}" presName="imagNode" presStyleLbl="fgImgPlace1" presStyleIdx="3" presStyleCnt="4" custScaleX="91235" custScaleY="166742"/>
      <dgm:spPr>
        <a:blipFill rotWithShape="0">
          <a:blip xmlns:r="http://schemas.openxmlformats.org/officeDocument/2006/relationships" r:embed="rId4"/>
          <a:stretch>
            <a:fillRect/>
          </a:stretch>
        </a:blipFill>
      </dgm:spPr>
    </dgm:pt>
  </dgm:ptLst>
  <dgm:cxnLst>
    <dgm:cxn modelId="{ACB792F8-E2B2-41BE-95D7-69BD93936EF9}" type="presOf" srcId="{E68B256E-5DD4-4ACB-957A-6AC04D8CAB8A}" destId="{F8259FD5-5C65-4A1F-B899-78B8504064C4}" srcOrd="0" destOrd="0" presId="urn:microsoft.com/office/officeart/2005/8/layout/hList7"/>
    <dgm:cxn modelId="{62536002-7943-47D1-B51F-C3B6043D079B}" type="presOf" srcId="{9AAB5897-41DB-4257-A87A-F617B053944F}" destId="{5C2CC79E-EAAC-4896-A73A-8EFA753BCFE0}" srcOrd="0" destOrd="0" presId="urn:microsoft.com/office/officeart/2005/8/layout/hList7"/>
    <dgm:cxn modelId="{1FC0F9CF-4AFE-48DE-863E-D7DC1A9C32EE}" type="presOf" srcId="{0FBFB734-3273-4528-B635-3DFFD45461AF}" destId="{85629A32-BB2C-4770-A43C-0535A24507A2}" srcOrd="0" destOrd="0" presId="urn:microsoft.com/office/officeart/2005/8/layout/hList7"/>
    <dgm:cxn modelId="{D74C0FAE-655E-403E-936F-4CF9AA482FBA}" type="presOf" srcId="{9AAB5897-41DB-4257-A87A-F617B053944F}" destId="{C8D85967-91C8-4314-9504-8351D7CCB28A}" srcOrd="1" destOrd="0" presId="urn:microsoft.com/office/officeart/2005/8/layout/hList7"/>
    <dgm:cxn modelId="{CEFD3C58-737F-4920-A6B9-F57AB1F3AD6E}" srcId="{E68B256E-5DD4-4ACB-957A-6AC04D8CAB8A}" destId="{FF6F1554-CB13-4C61-81B2-7ED9536EEBD7}" srcOrd="3" destOrd="0" parTransId="{442BEACF-2FB1-4113-88E5-878F26F25936}" sibTransId="{59D546CD-835D-4E7F-8424-6D26B39BD2E1}"/>
    <dgm:cxn modelId="{89F24C31-DD66-41A8-B3DC-1D456D0317A1}" type="presOf" srcId="{6082EF14-B46C-49AB-B5E5-4679534B3B02}" destId="{27A1047E-EBBE-4436-AE28-A3085764BB81}" srcOrd="0" destOrd="0" presId="urn:microsoft.com/office/officeart/2005/8/layout/hList7"/>
    <dgm:cxn modelId="{B99C2FB3-971B-411C-AB56-3FE685F06381}" srcId="{E68B256E-5DD4-4ACB-957A-6AC04D8CAB8A}" destId="{6082EF14-B46C-49AB-B5E5-4679534B3B02}" srcOrd="1" destOrd="0" parTransId="{0CCD61F5-8365-4A3B-95A7-FED8176DF50D}" sibTransId="{9ABF2E5B-A009-4AF9-9E3A-76E6DD27A056}"/>
    <dgm:cxn modelId="{1BA2E0FF-CF8C-4AFB-ACCE-22123D60F36A}" type="presOf" srcId="{ED986083-7636-445C-9776-7CFE543F44DE}" destId="{07E75E0C-2E2B-4FDF-876E-885DE440BA14}" srcOrd="0" destOrd="0" presId="urn:microsoft.com/office/officeart/2005/8/layout/hList7"/>
    <dgm:cxn modelId="{CC64D80D-2E48-4716-976B-C2AF7B5528EF}" type="presOf" srcId="{CB8F0809-6C14-4F63-A1EE-381265072297}" destId="{83AC449D-AB6A-48DF-BAB1-2C90A57897D9}" srcOrd="0" destOrd="0" presId="urn:microsoft.com/office/officeart/2005/8/layout/hList7"/>
    <dgm:cxn modelId="{444BC086-3B2D-408A-8037-138E79BDD349}" type="presOf" srcId="{FF6F1554-CB13-4C61-81B2-7ED9536EEBD7}" destId="{ADA4439C-BB29-4799-8ED1-4E3573E0E83D}" srcOrd="1" destOrd="0" presId="urn:microsoft.com/office/officeart/2005/8/layout/hList7"/>
    <dgm:cxn modelId="{2A4E273A-6AA5-4A83-96A0-706182F7B486}" srcId="{E68B256E-5DD4-4ACB-957A-6AC04D8CAB8A}" destId="{ED986083-7636-445C-9776-7CFE543F44DE}" srcOrd="0" destOrd="0" parTransId="{B12F1392-A8CB-4728-8C28-0A676F37B4B7}" sibTransId="{0FBFB734-3273-4528-B635-3DFFD45461AF}"/>
    <dgm:cxn modelId="{9B72C034-3868-4A02-89C2-2B2A9EF59A62}" srcId="{E68B256E-5DD4-4ACB-957A-6AC04D8CAB8A}" destId="{9AAB5897-41DB-4257-A87A-F617B053944F}" srcOrd="2" destOrd="0" parTransId="{FE9D57CD-3043-4940-AE4D-7F04D9FB4426}" sibTransId="{CB8F0809-6C14-4F63-A1EE-381265072297}"/>
    <dgm:cxn modelId="{E4BCDE2B-1466-4DC3-801E-6FDF6E88153A}" type="presOf" srcId="{6082EF14-B46C-49AB-B5E5-4679534B3B02}" destId="{60A52C38-9BE4-491E-8147-51E0A19C362D}" srcOrd="1" destOrd="0" presId="urn:microsoft.com/office/officeart/2005/8/layout/hList7"/>
    <dgm:cxn modelId="{ED698F5F-719A-410A-BE7B-24042E138384}" type="presOf" srcId="{ED986083-7636-445C-9776-7CFE543F44DE}" destId="{7B678539-0BB1-41FC-8860-8CA1C45487CE}" srcOrd="1" destOrd="0" presId="urn:microsoft.com/office/officeart/2005/8/layout/hList7"/>
    <dgm:cxn modelId="{D63DF47F-1C66-4E19-9669-C70020AFD250}" type="presOf" srcId="{9ABF2E5B-A009-4AF9-9E3A-76E6DD27A056}" destId="{91B1304D-3CBE-4621-81F8-0CB0A9E03F3A}" srcOrd="0" destOrd="0" presId="urn:microsoft.com/office/officeart/2005/8/layout/hList7"/>
    <dgm:cxn modelId="{BD1C8DE3-7879-4AAD-8F14-0E258A4E98A8}" type="presOf" srcId="{FF6F1554-CB13-4C61-81B2-7ED9536EEBD7}" destId="{E2567CFD-D789-4A2C-90E4-B78425937A90}" srcOrd="0" destOrd="0" presId="urn:microsoft.com/office/officeart/2005/8/layout/hList7"/>
    <dgm:cxn modelId="{079E56E2-765B-4AB7-AD9D-1B54CEDCD2B1}" type="presParOf" srcId="{F8259FD5-5C65-4A1F-B899-78B8504064C4}" destId="{B7C5B57D-0548-4DF4-8E2E-D2038AB5CEB7}" srcOrd="0" destOrd="0" presId="urn:microsoft.com/office/officeart/2005/8/layout/hList7"/>
    <dgm:cxn modelId="{4357B5E1-C9E5-411E-B78D-2E62DDAF821E}" type="presParOf" srcId="{F8259FD5-5C65-4A1F-B899-78B8504064C4}" destId="{772D52E3-633C-497E-A56E-5412E1773642}" srcOrd="1" destOrd="0" presId="urn:microsoft.com/office/officeart/2005/8/layout/hList7"/>
    <dgm:cxn modelId="{269F679F-DDA0-4E75-89F6-085B996D3874}" type="presParOf" srcId="{772D52E3-633C-497E-A56E-5412E1773642}" destId="{82381B62-7F03-49F6-8947-9C02D886ABB8}" srcOrd="0" destOrd="0" presId="urn:microsoft.com/office/officeart/2005/8/layout/hList7"/>
    <dgm:cxn modelId="{E167C901-9024-4443-93E5-E6656DCCCFFC}" type="presParOf" srcId="{82381B62-7F03-49F6-8947-9C02D886ABB8}" destId="{07E75E0C-2E2B-4FDF-876E-885DE440BA14}" srcOrd="0" destOrd="0" presId="urn:microsoft.com/office/officeart/2005/8/layout/hList7"/>
    <dgm:cxn modelId="{3AF53701-3B67-402F-8E82-5F0226A7B312}" type="presParOf" srcId="{82381B62-7F03-49F6-8947-9C02D886ABB8}" destId="{7B678539-0BB1-41FC-8860-8CA1C45487CE}" srcOrd="1" destOrd="0" presId="urn:microsoft.com/office/officeart/2005/8/layout/hList7"/>
    <dgm:cxn modelId="{A8709335-340B-468A-991F-314D86CC0674}" type="presParOf" srcId="{82381B62-7F03-49F6-8947-9C02D886ABB8}" destId="{515674B1-273C-40EB-B6C4-EC644A1F5294}" srcOrd="2" destOrd="0" presId="urn:microsoft.com/office/officeart/2005/8/layout/hList7"/>
    <dgm:cxn modelId="{8DB922F6-6C86-4367-97B1-AD3AD49F8050}" type="presParOf" srcId="{82381B62-7F03-49F6-8947-9C02D886ABB8}" destId="{04AF624F-5FDD-45EA-8850-0DEAD1F146D1}" srcOrd="3" destOrd="0" presId="urn:microsoft.com/office/officeart/2005/8/layout/hList7"/>
    <dgm:cxn modelId="{7B281D11-0295-434B-AA18-56978163721D}" type="presParOf" srcId="{772D52E3-633C-497E-A56E-5412E1773642}" destId="{85629A32-BB2C-4770-A43C-0535A24507A2}" srcOrd="1" destOrd="0" presId="urn:microsoft.com/office/officeart/2005/8/layout/hList7"/>
    <dgm:cxn modelId="{23321BCD-17DF-41BF-84D2-60A13C118BF7}" type="presParOf" srcId="{772D52E3-633C-497E-A56E-5412E1773642}" destId="{1C9880F6-385D-4846-B70D-1D97C1B2D347}" srcOrd="2" destOrd="0" presId="urn:microsoft.com/office/officeart/2005/8/layout/hList7"/>
    <dgm:cxn modelId="{51BD3299-1DFE-4A2A-B7DA-ECE56A899C1B}" type="presParOf" srcId="{1C9880F6-385D-4846-B70D-1D97C1B2D347}" destId="{27A1047E-EBBE-4436-AE28-A3085764BB81}" srcOrd="0" destOrd="0" presId="urn:microsoft.com/office/officeart/2005/8/layout/hList7"/>
    <dgm:cxn modelId="{9F745614-791A-430C-9E9D-2339207D2D66}" type="presParOf" srcId="{1C9880F6-385D-4846-B70D-1D97C1B2D347}" destId="{60A52C38-9BE4-491E-8147-51E0A19C362D}" srcOrd="1" destOrd="0" presId="urn:microsoft.com/office/officeart/2005/8/layout/hList7"/>
    <dgm:cxn modelId="{D04022E0-AE44-4C2B-A380-05EBA219C1D2}" type="presParOf" srcId="{1C9880F6-385D-4846-B70D-1D97C1B2D347}" destId="{15477838-FC26-43A4-8D7C-83DBB41F3857}" srcOrd="2" destOrd="0" presId="urn:microsoft.com/office/officeart/2005/8/layout/hList7"/>
    <dgm:cxn modelId="{08ECE061-C96A-4C55-B5B7-F6087FF35806}" type="presParOf" srcId="{1C9880F6-385D-4846-B70D-1D97C1B2D347}" destId="{D76DF109-6A24-406E-8B34-F33AC49338F4}" srcOrd="3" destOrd="0" presId="urn:microsoft.com/office/officeart/2005/8/layout/hList7"/>
    <dgm:cxn modelId="{F24E9CD8-055C-4760-BA04-B49550D8B3DE}" type="presParOf" srcId="{772D52E3-633C-497E-A56E-5412E1773642}" destId="{91B1304D-3CBE-4621-81F8-0CB0A9E03F3A}" srcOrd="3" destOrd="0" presId="urn:microsoft.com/office/officeart/2005/8/layout/hList7"/>
    <dgm:cxn modelId="{27C5F059-E7E3-4EDC-B82B-339CBE1DBCAD}" type="presParOf" srcId="{772D52E3-633C-497E-A56E-5412E1773642}" destId="{D7F8D140-4D96-47DB-91F2-E9D1C00BE397}" srcOrd="4" destOrd="0" presId="urn:microsoft.com/office/officeart/2005/8/layout/hList7"/>
    <dgm:cxn modelId="{700DD48A-5ADD-4634-ACAF-CF87F831CBEA}" type="presParOf" srcId="{D7F8D140-4D96-47DB-91F2-E9D1C00BE397}" destId="{5C2CC79E-EAAC-4896-A73A-8EFA753BCFE0}" srcOrd="0" destOrd="0" presId="urn:microsoft.com/office/officeart/2005/8/layout/hList7"/>
    <dgm:cxn modelId="{5A194B7A-9612-4DD7-8A72-E153B9E93F99}" type="presParOf" srcId="{D7F8D140-4D96-47DB-91F2-E9D1C00BE397}" destId="{C8D85967-91C8-4314-9504-8351D7CCB28A}" srcOrd="1" destOrd="0" presId="urn:microsoft.com/office/officeart/2005/8/layout/hList7"/>
    <dgm:cxn modelId="{FFD55087-A212-47B0-8ECE-CEC85134EEF4}" type="presParOf" srcId="{D7F8D140-4D96-47DB-91F2-E9D1C00BE397}" destId="{1F3CDA90-20A2-4FC4-B00B-007C843E863B}" srcOrd="2" destOrd="0" presId="urn:microsoft.com/office/officeart/2005/8/layout/hList7"/>
    <dgm:cxn modelId="{3058CB96-5EF8-4FA1-B4B7-45550B293066}" type="presParOf" srcId="{D7F8D140-4D96-47DB-91F2-E9D1C00BE397}" destId="{EA148A61-785A-4F2D-9892-3DE59E8DC2EF}" srcOrd="3" destOrd="0" presId="urn:microsoft.com/office/officeart/2005/8/layout/hList7"/>
    <dgm:cxn modelId="{57838E07-7878-4216-B08B-62F9B5B9F2FE}" type="presParOf" srcId="{772D52E3-633C-497E-A56E-5412E1773642}" destId="{83AC449D-AB6A-48DF-BAB1-2C90A57897D9}" srcOrd="5" destOrd="0" presId="urn:microsoft.com/office/officeart/2005/8/layout/hList7"/>
    <dgm:cxn modelId="{F221CE7E-1C61-4426-BBAD-1E1201AAF8FC}" type="presParOf" srcId="{772D52E3-633C-497E-A56E-5412E1773642}" destId="{BCE1C0A6-FEC3-45A0-8B1B-DFDE47AAE453}" srcOrd="6" destOrd="0" presId="urn:microsoft.com/office/officeart/2005/8/layout/hList7"/>
    <dgm:cxn modelId="{7D97EE79-9BFA-445A-AC2C-F21F30A4FC7E}" type="presParOf" srcId="{BCE1C0A6-FEC3-45A0-8B1B-DFDE47AAE453}" destId="{E2567CFD-D789-4A2C-90E4-B78425937A90}" srcOrd="0" destOrd="0" presId="urn:microsoft.com/office/officeart/2005/8/layout/hList7"/>
    <dgm:cxn modelId="{43874064-D3CA-4D67-8F73-7C2C78199E2A}" type="presParOf" srcId="{BCE1C0A6-FEC3-45A0-8B1B-DFDE47AAE453}" destId="{ADA4439C-BB29-4799-8ED1-4E3573E0E83D}" srcOrd="1" destOrd="0" presId="urn:microsoft.com/office/officeart/2005/8/layout/hList7"/>
    <dgm:cxn modelId="{A831D741-8010-43F3-AF52-920C7FCBE90F}" type="presParOf" srcId="{BCE1C0A6-FEC3-45A0-8B1B-DFDE47AAE453}" destId="{2EBFB7FD-91F6-4D03-9729-A9C11DE6CFB7}" srcOrd="2" destOrd="0" presId="urn:microsoft.com/office/officeart/2005/8/layout/hList7"/>
    <dgm:cxn modelId="{85A3A8D6-F5BD-4FB7-BFAD-DA3C7AB1AB4E}" type="presParOf" srcId="{BCE1C0A6-FEC3-45A0-8B1B-DFDE47AAE453}" destId="{D3CBC267-D31B-4EA2-96B1-A6B2E663D740}"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FDFA23-F085-43E6-BFFE-AA320929E475}">
      <dsp:nvSpPr>
        <dsp:cNvPr id="0" name=""/>
        <dsp:cNvSpPr/>
      </dsp:nvSpPr>
      <dsp:spPr>
        <a:xfrm>
          <a:off x="4055" y="1268925"/>
          <a:ext cx="1843830" cy="820800"/>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smtClean="0"/>
            <a:t>Uptake</a:t>
          </a:r>
          <a:endParaRPr lang="en-US" sz="1900" kern="1200" dirty="0"/>
        </a:p>
      </dsp:txBody>
      <dsp:txXfrm>
        <a:off x="4055" y="1268925"/>
        <a:ext cx="1843830" cy="547200"/>
      </dsp:txXfrm>
    </dsp:sp>
    <dsp:sp modelId="{88CA9216-3729-424F-9A6E-B242474C3CDB}">
      <dsp:nvSpPr>
        <dsp:cNvPr id="0" name=""/>
        <dsp:cNvSpPr/>
      </dsp:nvSpPr>
      <dsp:spPr>
        <a:xfrm>
          <a:off x="381707" y="1816125"/>
          <a:ext cx="1843830" cy="1410750"/>
        </a:xfrm>
        <a:prstGeom prst="roundRect">
          <a:avLst>
            <a:gd name="adj" fmla="val 10000"/>
          </a:avLst>
        </a:prstGeom>
        <a:solidFill>
          <a:srgbClr val="FFFF0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Site of injection</a:t>
          </a:r>
          <a:endParaRPr lang="en-US" sz="1900" kern="1200" dirty="0"/>
        </a:p>
        <a:p>
          <a:pPr marL="171450" lvl="1" indent="-171450" algn="l" defTabSz="844550">
            <a:lnSpc>
              <a:spcPct val="90000"/>
            </a:lnSpc>
            <a:spcBef>
              <a:spcPct val="0"/>
            </a:spcBef>
            <a:spcAft>
              <a:spcPct val="15000"/>
            </a:spcAft>
            <a:buChar char="••"/>
          </a:pPr>
          <a:r>
            <a:rPr lang="en-US" sz="1900" kern="1200" dirty="0" smtClean="0"/>
            <a:t>Absorption</a:t>
          </a:r>
          <a:endParaRPr lang="en-US" sz="1900" kern="1200" dirty="0"/>
        </a:p>
      </dsp:txBody>
      <dsp:txXfrm>
        <a:off x="381707" y="1816125"/>
        <a:ext cx="1843830" cy="1410750"/>
      </dsp:txXfrm>
    </dsp:sp>
    <dsp:sp modelId="{07C13A76-1FB3-4F9B-A53E-039005CFA837}">
      <dsp:nvSpPr>
        <dsp:cNvPr id="0" name=""/>
        <dsp:cNvSpPr/>
      </dsp:nvSpPr>
      <dsp:spPr>
        <a:xfrm>
          <a:off x="2127404" y="1312994"/>
          <a:ext cx="592578" cy="459060"/>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127404" y="1312994"/>
        <a:ext cx="592578" cy="459060"/>
      </dsp:txXfrm>
    </dsp:sp>
    <dsp:sp modelId="{79D1A75D-3FC5-473F-8F5C-8C63BA3BA7A5}">
      <dsp:nvSpPr>
        <dsp:cNvPr id="0" name=""/>
        <dsp:cNvSpPr/>
      </dsp:nvSpPr>
      <dsp:spPr>
        <a:xfrm>
          <a:off x="2965958" y="1268925"/>
          <a:ext cx="1843830" cy="820800"/>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smtClean="0"/>
            <a:t>Distribution</a:t>
          </a:r>
          <a:endParaRPr lang="en-US" sz="1900" kern="1200" dirty="0"/>
        </a:p>
      </dsp:txBody>
      <dsp:txXfrm>
        <a:off x="2965958" y="1268925"/>
        <a:ext cx="1843830" cy="547200"/>
      </dsp:txXfrm>
    </dsp:sp>
    <dsp:sp modelId="{F787BD5D-D94C-459C-B141-25EB524F9281}">
      <dsp:nvSpPr>
        <dsp:cNvPr id="0" name=""/>
        <dsp:cNvSpPr/>
      </dsp:nvSpPr>
      <dsp:spPr>
        <a:xfrm>
          <a:off x="3343610" y="1816125"/>
          <a:ext cx="1843830" cy="1410750"/>
        </a:xfrm>
        <a:prstGeom prst="roundRect">
          <a:avLst>
            <a:gd name="adj" fmla="val 10000"/>
          </a:avLst>
        </a:prstGeom>
        <a:solidFill>
          <a:srgbClr val="00B0F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Lipid solubility</a:t>
          </a:r>
          <a:endParaRPr lang="en-US" sz="1900" kern="1200" dirty="0"/>
        </a:p>
        <a:p>
          <a:pPr marL="171450" lvl="1" indent="-171450" algn="l" defTabSz="844550">
            <a:lnSpc>
              <a:spcPct val="90000"/>
            </a:lnSpc>
            <a:spcBef>
              <a:spcPct val="0"/>
            </a:spcBef>
            <a:spcAft>
              <a:spcPct val="15000"/>
            </a:spcAft>
            <a:buChar char="••"/>
          </a:pPr>
          <a:r>
            <a:rPr lang="en-US" sz="1900" kern="1200" dirty="0" smtClean="0"/>
            <a:t>Protein binding</a:t>
          </a:r>
          <a:endParaRPr lang="en-US" sz="1900" kern="1200" dirty="0"/>
        </a:p>
      </dsp:txBody>
      <dsp:txXfrm>
        <a:off x="3343610" y="1816125"/>
        <a:ext cx="1843830" cy="1410750"/>
      </dsp:txXfrm>
    </dsp:sp>
    <dsp:sp modelId="{50CCB5BC-391A-4784-838F-6BAB9BE0C7C1}">
      <dsp:nvSpPr>
        <dsp:cNvPr id="0" name=""/>
        <dsp:cNvSpPr/>
      </dsp:nvSpPr>
      <dsp:spPr>
        <a:xfrm>
          <a:off x="5089307" y="1312994"/>
          <a:ext cx="592578" cy="459060"/>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089307" y="1312994"/>
        <a:ext cx="592578" cy="459060"/>
      </dsp:txXfrm>
    </dsp:sp>
    <dsp:sp modelId="{FC56D3F5-25CD-4082-A875-A632A9EF5CD0}">
      <dsp:nvSpPr>
        <dsp:cNvPr id="0" name=""/>
        <dsp:cNvSpPr/>
      </dsp:nvSpPr>
      <dsp:spPr>
        <a:xfrm>
          <a:off x="5927861" y="1268925"/>
          <a:ext cx="1843830" cy="820800"/>
        </a:xfrm>
        <a:prstGeom prst="roundRect">
          <a:avLst>
            <a:gd name="adj" fmla="val 10000"/>
          </a:avLst>
        </a:prstGeom>
        <a:solidFill>
          <a:schemeClr val="tx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smtClean="0"/>
            <a:t>Elimination</a:t>
          </a:r>
          <a:endParaRPr lang="en-US" sz="1900" kern="1200" dirty="0"/>
        </a:p>
      </dsp:txBody>
      <dsp:txXfrm>
        <a:off x="5927861" y="1268925"/>
        <a:ext cx="1843830" cy="547200"/>
      </dsp:txXfrm>
    </dsp:sp>
    <dsp:sp modelId="{DA061AC6-EA71-4CFA-814D-61F543F9948B}">
      <dsp:nvSpPr>
        <dsp:cNvPr id="0" name=""/>
        <dsp:cNvSpPr/>
      </dsp:nvSpPr>
      <dsp:spPr>
        <a:xfrm>
          <a:off x="6305513" y="1816125"/>
          <a:ext cx="1843830" cy="1410750"/>
        </a:xfrm>
        <a:prstGeom prst="roundRect">
          <a:avLst>
            <a:gd name="adj" fmla="val 10000"/>
          </a:avLst>
        </a:prstGeom>
        <a:solidFill>
          <a:srgbClr val="00B05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Metabolism</a:t>
          </a:r>
          <a:endParaRPr lang="en-US" sz="1900" kern="1200" dirty="0"/>
        </a:p>
        <a:p>
          <a:pPr marL="171450" lvl="1" indent="-171450" algn="l" defTabSz="844550">
            <a:lnSpc>
              <a:spcPct val="90000"/>
            </a:lnSpc>
            <a:spcBef>
              <a:spcPct val="0"/>
            </a:spcBef>
            <a:spcAft>
              <a:spcPct val="15000"/>
            </a:spcAft>
            <a:buChar char="••"/>
          </a:pPr>
          <a:r>
            <a:rPr lang="en-US" sz="1900" kern="1200" dirty="0" smtClean="0"/>
            <a:t>Elimination</a:t>
          </a:r>
          <a:endParaRPr lang="en-US" sz="1900" kern="1200" dirty="0"/>
        </a:p>
      </dsp:txBody>
      <dsp:txXfrm>
        <a:off x="6305513" y="1816125"/>
        <a:ext cx="1843830" cy="14107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E75E0C-2E2B-4FDF-876E-885DE440BA14}">
      <dsp:nvSpPr>
        <dsp:cNvPr id="0" name=""/>
        <dsp:cNvSpPr/>
      </dsp:nvSpPr>
      <dsp:spPr>
        <a:xfrm>
          <a:off x="1901" y="81737"/>
          <a:ext cx="1992566" cy="4495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Lidocaine</a:t>
          </a:r>
          <a:endParaRPr lang="en-US" sz="2300" kern="1200" dirty="0"/>
        </a:p>
      </dsp:txBody>
      <dsp:txXfrm>
        <a:off x="1901" y="1880057"/>
        <a:ext cx="1992566" cy="1798320"/>
      </dsp:txXfrm>
    </dsp:sp>
    <dsp:sp modelId="{04AF624F-5FDD-45EA-8850-0DEAD1F146D1}">
      <dsp:nvSpPr>
        <dsp:cNvPr id="0" name=""/>
        <dsp:cNvSpPr/>
      </dsp:nvSpPr>
      <dsp:spPr>
        <a:xfrm>
          <a:off x="272434" y="-81737"/>
          <a:ext cx="1451499" cy="2363548"/>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1047E-EBBE-4436-AE28-A3085764BB81}">
      <dsp:nvSpPr>
        <dsp:cNvPr id="0" name=""/>
        <dsp:cNvSpPr/>
      </dsp:nvSpPr>
      <dsp:spPr>
        <a:xfrm>
          <a:off x="2054244" y="114924"/>
          <a:ext cx="1992566" cy="4495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Bupivacaine</a:t>
          </a:r>
          <a:endParaRPr lang="en-US" sz="2300" kern="1200" dirty="0"/>
        </a:p>
      </dsp:txBody>
      <dsp:txXfrm>
        <a:off x="2054244" y="1913244"/>
        <a:ext cx="1992566" cy="1798320"/>
      </dsp:txXfrm>
    </dsp:sp>
    <dsp:sp modelId="{D76DF109-6A24-406E-8B34-F33AC49338F4}">
      <dsp:nvSpPr>
        <dsp:cNvPr id="0" name=""/>
        <dsp:cNvSpPr/>
      </dsp:nvSpPr>
      <dsp:spPr>
        <a:xfrm>
          <a:off x="2272956" y="-114924"/>
          <a:ext cx="1555144" cy="2496296"/>
        </a:xfrm>
        <a:prstGeom prst="ellipse">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2CC79E-EAAC-4896-A73A-8EFA753BCFE0}">
      <dsp:nvSpPr>
        <dsp:cNvPr id="0" name=""/>
        <dsp:cNvSpPr/>
      </dsp:nvSpPr>
      <dsp:spPr>
        <a:xfrm>
          <a:off x="4106588" y="81737"/>
          <a:ext cx="1992566" cy="4495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Mepivacaine</a:t>
          </a:r>
          <a:endParaRPr lang="en-US" sz="2300" kern="1200" dirty="0"/>
        </a:p>
      </dsp:txBody>
      <dsp:txXfrm>
        <a:off x="4106588" y="1880057"/>
        <a:ext cx="1992566" cy="1798320"/>
      </dsp:txXfrm>
    </dsp:sp>
    <dsp:sp modelId="{EA148A61-785A-4F2D-9892-3DE59E8DC2EF}">
      <dsp:nvSpPr>
        <dsp:cNvPr id="0" name=""/>
        <dsp:cNvSpPr/>
      </dsp:nvSpPr>
      <dsp:spPr>
        <a:xfrm>
          <a:off x="4480257" y="-81737"/>
          <a:ext cx="1245229" cy="2363548"/>
        </a:xfrm>
        <a:prstGeom prst="ellipse">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67CFD-D789-4A2C-90E4-B78425937A90}">
      <dsp:nvSpPr>
        <dsp:cNvPr id="0" name=""/>
        <dsp:cNvSpPr/>
      </dsp:nvSpPr>
      <dsp:spPr>
        <a:xfrm>
          <a:off x="6158932" y="114924"/>
          <a:ext cx="1992566" cy="4495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Ropivacaine</a:t>
          </a:r>
          <a:endParaRPr lang="en-US" sz="2300" kern="1200" dirty="0"/>
        </a:p>
      </dsp:txBody>
      <dsp:txXfrm>
        <a:off x="6158932" y="1913244"/>
        <a:ext cx="1992566" cy="1798320"/>
      </dsp:txXfrm>
    </dsp:sp>
    <dsp:sp modelId="{D3CBC267-D31B-4EA2-96B1-A6B2E663D740}">
      <dsp:nvSpPr>
        <dsp:cNvPr id="0" name=""/>
        <dsp:cNvSpPr/>
      </dsp:nvSpPr>
      <dsp:spPr>
        <a:xfrm>
          <a:off x="6472275" y="-114924"/>
          <a:ext cx="1365880" cy="2496296"/>
        </a:xfrm>
        <a:prstGeom prst="ellipse">
          <a:avLst/>
        </a:prstGeom>
        <a:blipFill rotWithShape="0">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C5B57D-0548-4DF4-8E2E-D2038AB5CEB7}">
      <dsp:nvSpPr>
        <dsp:cNvPr id="0" name=""/>
        <dsp:cNvSpPr/>
      </dsp:nvSpPr>
      <dsp:spPr>
        <a:xfrm>
          <a:off x="326135" y="3596640"/>
          <a:ext cx="7501128" cy="674370"/>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1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6215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6215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6215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06B02F30-E7B7-4FDB-A1E7-23E0F96E05E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6287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6287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287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87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6287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B3092B17-886E-464A-8362-77FE893629E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121</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122</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123</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124</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125</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126</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127</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128</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130</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131</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132</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133</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134</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135</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136</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137</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138</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140</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141</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142</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143</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144</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145</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146</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147</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148</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149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15</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150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49222-C783-4A66-A473-2B98FC6DB4BF}" type="slidenum">
              <a:rPr lang="en-US"/>
              <a:pPr/>
              <a:t>7</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a:t>al;l;'jl;af'l;jfajad'l;fj</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092B17-886E-464A-8362-77FE893629E4}"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F0E344A-44F6-42FF-8CFD-715F3B0D47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09E40-37EA-4C15-B649-3E3ECB60B0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7B55AD0-6C25-4FFB-8920-1AB45A15929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4823708-F50C-447F-9F4E-42A8B043597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A9F3B07-6923-4DB1-98D1-60887427D3E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2064D2D-1C4C-460E-B6A5-16DD173D307D}"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1A4B25E-9006-44A3-8154-2DDD7FC25849}"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12386CFA-7458-4EFF-A4A9-0698A24F1D3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4D4FB70F-94EE-4715-9EC1-80F79BD499C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82E4E6E-CFC8-4E3F-81A1-221856E898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8C624DC-19B1-4599-82B6-D0CC4DE563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732CEB6-E837-4213-9A5B-02710E30FC29}"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DA2C200-5671-41D5-ABFB-95AC4050572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6FD184C-A6C1-40C6-B22E-655F46BA6E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osd@charter.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ctrTitle"/>
          </p:nvPr>
        </p:nvSpPr>
        <p:spPr>
          <a:xfrm>
            <a:off x="1371600" y="1600200"/>
            <a:ext cx="6477000" cy="1828800"/>
          </a:xfrm>
        </p:spPr>
        <p:txBody>
          <a:bodyPr/>
          <a:lstStyle/>
          <a:p>
            <a:pPr algn="ctr"/>
            <a:r>
              <a:rPr lang="en-US" dirty="0"/>
              <a:t>LOCAL ANESTHETIC REVIEW</a:t>
            </a:r>
          </a:p>
        </p:txBody>
      </p:sp>
      <p:sp>
        <p:nvSpPr>
          <p:cNvPr id="425987" name="Rectangle 3"/>
          <p:cNvSpPr>
            <a:spLocks noGrp="1" noChangeArrowheads="1"/>
          </p:cNvSpPr>
          <p:nvPr>
            <p:ph type="subTitle" idx="1"/>
          </p:nvPr>
        </p:nvSpPr>
        <p:spPr/>
        <p:txBody>
          <a:bodyPr>
            <a:normAutofit fontScale="40000" lnSpcReduction="20000"/>
          </a:bodyPr>
          <a:lstStyle/>
          <a:p>
            <a:pPr>
              <a:lnSpc>
                <a:spcPct val="90000"/>
              </a:lnSpc>
            </a:pPr>
            <a:endParaRPr lang="en-US" sz="2800" dirty="0" smtClean="0"/>
          </a:p>
          <a:p>
            <a:pPr>
              <a:lnSpc>
                <a:spcPct val="90000"/>
              </a:lnSpc>
            </a:pPr>
            <a:r>
              <a:rPr lang="en-US" sz="3500" dirty="0" smtClean="0"/>
              <a:t>Developing Countries Regional Anesthesia Lecture Series</a:t>
            </a:r>
            <a:endParaRPr lang="en-US" sz="3500" dirty="0"/>
          </a:p>
          <a:p>
            <a:pPr>
              <a:lnSpc>
                <a:spcPct val="90000"/>
              </a:lnSpc>
            </a:pPr>
            <a:r>
              <a:rPr lang="en-US" sz="3500" dirty="0"/>
              <a:t>Daniel D. Moos CRNA, </a:t>
            </a:r>
            <a:r>
              <a:rPr lang="en-US" sz="3500" dirty="0" err="1" smtClean="0"/>
              <a:t>Ed.D</a:t>
            </a:r>
            <a:r>
              <a:rPr lang="en-US" sz="3500" dirty="0" smtClean="0"/>
              <a:t>.              USA    </a:t>
            </a:r>
            <a:r>
              <a:rPr lang="en-US" sz="3500" dirty="0" smtClean="0">
                <a:hlinkClick r:id="rId3"/>
              </a:rPr>
              <a:t>moosd@charter.net</a:t>
            </a:r>
            <a:r>
              <a:rPr lang="en-US" sz="3500" dirty="0" smtClean="0"/>
              <a:t> </a:t>
            </a:r>
            <a:endParaRPr lang="en-US" sz="3500" dirty="0"/>
          </a:p>
          <a:p>
            <a:pPr>
              <a:lnSpc>
                <a:spcPct val="90000"/>
              </a:lnSpc>
            </a:pPr>
            <a:endParaRPr lang="en-US" sz="2800" dirty="0"/>
          </a:p>
        </p:txBody>
      </p:sp>
      <p:sp>
        <p:nvSpPr>
          <p:cNvPr id="4" name="TextBox 3"/>
          <p:cNvSpPr txBox="1"/>
          <p:nvPr/>
        </p:nvSpPr>
        <p:spPr>
          <a:xfrm>
            <a:off x="228600" y="6248400"/>
            <a:ext cx="1600200" cy="369332"/>
          </a:xfrm>
          <a:prstGeom prst="rect">
            <a:avLst/>
          </a:prstGeom>
          <a:noFill/>
        </p:spPr>
        <p:txBody>
          <a:bodyPr wrap="square" rtlCol="0">
            <a:spAutoFit/>
          </a:bodyPr>
          <a:lstStyle/>
          <a:p>
            <a:r>
              <a:rPr lang="en-US" dirty="0" smtClean="0"/>
              <a:t>Lecture 1</a:t>
            </a:r>
            <a:endParaRPr lang="en-US" dirty="0"/>
          </a:p>
        </p:txBody>
      </p:sp>
      <p:sp>
        <p:nvSpPr>
          <p:cNvPr id="5" name="Rectangle 4"/>
          <p:cNvSpPr/>
          <p:nvPr/>
        </p:nvSpPr>
        <p:spPr>
          <a:xfrm>
            <a:off x="7591972" y="0"/>
            <a:ext cx="1552028" cy="369332"/>
          </a:xfrm>
          <a:prstGeom prst="rect">
            <a:avLst/>
          </a:prstGeom>
        </p:spPr>
        <p:txBody>
          <a:bodyPr wrap="none">
            <a:spAutoFit/>
          </a:bodyPr>
          <a:lstStyle/>
          <a:p>
            <a:r>
              <a:rPr lang="en-US" dirty="0" smtClean="0">
                <a:solidFill>
                  <a:srgbClr val="FF0000"/>
                </a:solidFill>
                <a:latin typeface="Rage Italic" pitchFamily="66" charset="0"/>
              </a:rPr>
              <a:t>Soli </a:t>
            </a:r>
            <a:r>
              <a:rPr lang="en-US" dirty="0" err="1" smtClean="0">
                <a:solidFill>
                  <a:srgbClr val="FF0000"/>
                </a:solidFill>
                <a:latin typeface="Rage Italic" pitchFamily="66" charset="0"/>
              </a:rPr>
              <a:t>Deo</a:t>
            </a:r>
            <a:r>
              <a:rPr lang="en-US" dirty="0" smtClean="0">
                <a:solidFill>
                  <a:srgbClr val="FF0000"/>
                </a:solidFill>
                <a:latin typeface="Rage Italic" pitchFamily="66" charset="0"/>
              </a:rPr>
              <a:t> Gloria </a:t>
            </a:r>
            <a:endParaRPr lang="en-US" dirty="0">
              <a:solidFill>
                <a:srgbClr val="FF0000"/>
              </a:solidFill>
              <a:latin typeface="Rage Italic"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Amides and Esters</a:t>
            </a:r>
            <a:endParaRPr lang="en-US" dirty="0"/>
          </a:p>
        </p:txBody>
      </p:sp>
      <p:graphicFrame>
        <p:nvGraphicFramePr>
          <p:cNvPr id="4" name="Content Placeholder 3"/>
          <p:cNvGraphicFramePr>
            <a:graphicFrameLocks noGrp="1"/>
          </p:cNvGraphicFramePr>
          <p:nvPr>
            <p:ph sz="quarter" idx="1"/>
          </p:nvPr>
        </p:nvGraphicFramePr>
        <p:xfrm>
          <a:off x="612775" y="1600200"/>
          <a:ext cx="8153400" cy="3114040"/>
        </p:xfrm>
        <a:graphic>
          <a:graphicData uri="http://schemas.openxmlformats.org/drawingml/2006/table">
            <a:tbl>
              <a:tblPr firstRow="1" bandRow="1">
                <a:tableStyleId>{B301B821-A1FF-4177-AEE7-76D212191A09}</a:tableStyleId>
              </a:tblPr>
              <a:tblGrid>
                <a:gridCol w="4076700"/>
                <a:gridCol w="4076700"/>
              </a:tblGrid>
              <a:tr h="370840">
                <a:tc>
                  <a:txBody>
                    <a:bodyPr/>
                    <a:lstStyle/>
                    <a:p>
                      <a:pPr algn="ctr"/>
                      <a:r>
                        <a:rPr lang="en-US" sz="2800" dirty="0" smtClean="0"/>
                        <a:t>Amides</a:t>
                      </a:r>
                      <a:endParaRPr lang="en-US" sz="2800" dirty="0"/>
                    </a:p>
                  </a:txBody>
                  <a:tcPr marL="90593" marR="90593"/>
                </a:tc>
                <a:tc>
                  <a:txBody>
                    <a:bodyPr/>
                    <a:lstStyle/>
                    <a:p>
                      <a:pPr algn="ctr"/>
                      <a:r>
                        <a:rPr lang="en-US" sz="2800" dirty="0" smtClean="0"/>
                        <a:t>Esters</a:t>
                      </a:r>
                      <a:endParaRPr lang="en-US" sz="2800" dirty="0"/>
                    </a:p>
                  </a:txBody>
                  <a:tcPr marL="90593" marR="90593"/>
                </a:tc>
              </a:tr>
              <a:tr h="370840">
                <a:tc>
                  <a:txBody>
                    <a:bodyPr/>
                    <a:lstStyle/>
                    <a:p>
                      <a:pPr algn="ctr"/>
                      <a:r>
                        <a:rPr lang="en-US" dirty="0" smtClean="0"/>
                        <a:t>Bupivacaine</a:t>
                      </a:r>
                      <a:endParaRPr lang="en-US" dirty="0"/>
                    </a:p>
                  </a:txBody>
                  <a:tcPr marL="90593" marR="90593"/>
                </a:tc>
                <a:tc>
                  <a:txBody>
                    <a:bodyPr/>
                    <a:lstStyle/>
                    <a:p>
                      <a:pPr algn="ctr"/>
                      <a:r>
                        <a:rPr lang="en-US" dirty="0" smtClean="0"/>
                        <a:t>Benzocaine</a:t>
                      </a:r>
                      <a:endParaRPr lang="en-US" dirty="0"/>
                    </a:p>
                  </a:txBody>
                  <a:tcPr marL="90593" marR="90593"/>
                </a:tc>
              </a:tr>
              <a:tr h="370840">
                <a:tc>
                  <a:txBody>
                    <a:bodyPr/>
                    <a:lstStyle/>
                    <a:p>
                      <a:pPr algn="ctr"/>
                      <a:r>
                        <a:rPr lang="en-US" dirty="0" smtClean="0"/>
                        <a:t>Etidocaine</a:t>
                      </a:r>
                      <a:endParaRPr lang="en-US" dirty="0"/>
                    </a:p>
                  </a:txBody>
                  <a:tcPr marL="90593" marR="90593"/>
                </a:tc>
                <a:tc>
                  <a:txBody>
                    <a:bodyPr/>
                    <a:lstStyle/>
                    <a:p>
                      <a:pPr algn="ctr"/>
                      <a:r>
                        <a:rPr lang="en-US" dirty="0" smtClean="0"/>
                        <a:t>Chloroprocaine</a:t>
                      </a:r>
                      <a:endParaRPr lang="en-US" dirty="0"/>
                    </a:p>
                  </a:txBody>
                  <a:tcPr marL="90593" marR="90593"/>
                </a:tc>
              </a:tr>
              <a:tr h="370840">
                <a:tc>
                  <a:txBody>
                    <a:bodyPr/>
                    <a:lstStyle/>
                    <a:p>
                      <a:pPr algn="ctr"/>
                      <a:r>
                        <a:rPr lang="en-US" dirty="0" smtClean="0"/>
                        <a:t>Levobupivacaine</a:t>
                      </a:r>
                      <a:endParaRPr lang="en-US" dirty="0"/>
                    </a:p>
                  </a:txBody>
                  <a:tcPr marL="90593" marR="90593"/>
                </a:tc>
                <a:tc>
                  <a:txBody>
                    <a:bodyPr/>
                    <a:lstStyle/>
                    <a:p>
                      <a:pPr algn="ctr"/>
                      <a:r>
                        <a:rPr lang="en-US" dirty="0" smtClean="0"/>
                        <a:t>Cocaine</a:t>
                      </a:r>
                      <a:endParaRPr lang="en-US" dirty="0"/>
                    </a:p>
                  </a:txBody>
                  <a:tcPr marL="90593" marR="90593"/>
                </a:tc>
              </a:tr>
              <a:tr h="370840">
                <a:tc>
                  <a:txBody>
                    <a:bodyPr/>
                    <a:lstStyle/>
                    <a:p>
                      <a:pPr algn="ctr"/>
                      <a:r>
                        <a:rPr lang="en-US" dirty="0" smtClean="0"/>
                        <a:t>Lidocaine</a:t>
                      </a:r>
                      <a:endParaRPr lang="en-US" dirty="0"/>
                    </a:p>
                  </a:txBody>
                  <a:tcPr marL="90593" marR="90593"/>
                </a:tc>
                <a:tc>
                  <a:txBody>
                    <a:bodyPr/>
                    <a:lstStyle/>
                    <a:p>
                      <a:pPr algn="ctr"/>
                      <a:r>
                        <a:rPr lang="en-US" dirty="0" smtClean="0"/>
                        <a:t>Procaine</a:t>
                      </a:r>
                      <a:endParaRPr lang="en-US" dirty="0"/>
                    </a:p>
                  </a:txBody>
                  <a:tcPr marL="90593" marR="90593"/>
                </a:tc>
              </a:tr>
              <a:tr h="370840">
                <a:tc>
                  <a:txBody>
                    <a:bodyPr/>
                    <a:lstStyle/>
                    <a:p>
                      <a:pPr algn="ctr"/>
                      <a:r>
                        <a:rPr lang="en-US" dirty="0" smtClean="0"/>
                        <a:t>Mepivacaine</a:t>
                      </a:r>
                      <a:endParaRPr lang="en-US" dirty="0"/>
                    </a:p>
                  </a:txBody>
                  <a:tcPr marL="90593" marR="90593"/>
                </a:tc>
                <a:tc>
                  <a:txBody>
                    <a:bodyPr/>
                    <a:lstStyle/>
                    <a:p>
                      <a:pPr algn="ctr"/>
                      <a:r>
                        <a:rPr lang="en-US" dirty="0" smtClean="0"/>
                        <a:t>Tetracaine</a:t>
                      </a:r>
                      <a:endParaRPr lang="en-US" dirty="0"/>
                    </a:p>
                  </a:txBody>
                  <a:tcPr marL="90593" marR="90593"/>
                </a:tc>
              </a:tr>
              <a:tr h="370840">
                <a:tc>
                  <a:txBody>
                    <a:bodyPr/>
                    <a:lstStyle/>
                    <a:p>
                      <a:pPr algn="ctr"/>
                      <a:r>
                        <a:rPr lang="en-US" dirty="0" smtClean="0"/>
                        <a:t>Prilocaine</a:t>
                      </a:r>
                      <a:endParaRPr lang="en-US" dirty="0"/>
                    </a:p>
                  </a:txBody>
                  <a:tcPr marL="90593" marR="90593"/>
                </a:tc>
                <a:tc>
                  <a:txBody>
                    <a:bodyPr/>
                    <a:lstStyle/>
                    <a:p>
                      <a:pPr algn="ctr"/>
                      <a:endParaRPr lang="en-US" dirty="0"/>
                    </a:p>
                  </a:txBody>
                  <a:tcPr marL="90593" marR="90593"/>
                </a:tc>
              </a:tr>
              <a:tr h="370840">
                <a:tc>
                  <a:txBody>
                    <a:bodyPr/>
                    <a:lstStyle/>
                    <a:p>
                      <a:pPr algn="ctr"/>
                      <a:r>
                        <a:rPr lang="en-US" dirty="0" smtClean="0"/>
                        <a:t>Ropivacaine</a:t>
                      </a:r>
                      <a:endParaRPr lang="en-US" dirty="0"/>
                    </a:p>
                  </a:txBody>
                  <a:tcPr marL="90593" marR="90593"/>
                </a:tc>
                <a:tc>
                  <a:txBody>
                    <a:bodyPr/>
                    <a:lstStyle/>
                    <a:p>
                      <a:pPr algn="ctr"/>
                      <a:endParaRPr lang="en-US" dirty="0"/>
                    </a:p>
                  </a:txBody>
                  <a:tcPr marL="90593" marR="90593"/>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80" name="Rectangle 4"/>
          <p:cNvSpPr>
            <a:spLocks noGrp="1" noChangeArrowheads="1"/>
          </p:cNvSpPr>
          <p:nvPr>
            <p:ph type="title"/>
          </p:nvPr>
        </p:nvSpPr>
        <p:spPr/>
        <p:txBody>
          <a:bodyPr/>
          <a:lstStyle/>
          <a:p>
            <a:r>
              <a:rPr lang="en-US"/>
              <a:t>Chloroprocaine</a:t>
            </a:r>
          </a:p>
        </p:txBody>
      </p:sp>
      <p:pic>
        <p:nvPicPr>
          <p:cNvPr id="434181" name="Picture 5" descr="chloroprocaine"/>
          <p:cNvPicPr>
            <a:picLocks noGrp="1" noChangeAspect="1" noChangeArrowheads="1"/>
          </p:cNvPicPr>
          <p:nvPr>
            <p:ph sz="quarter" idx="1"/>
          </p:nvPr>
        </p:nvPicPr>
        <p:blipFill>
          <a:blip r:embed="rId3" cstate="print"/>
          <a:srcRect/>
          <a:stretch>
            <a:fillRect/>
          </a:stretch>
        </p:blipFill>
        <p:spPr>
          <a:xfrm>
            <a:off x="1981200" y="1649413"/>
            <a:ext cx="4953000" cy="4610100"/>
          </a:xfrm>
          <a:noFill/>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2" name="Rectangle 4"/>
          <p:cNvSpPr>
            <a:spLocks noGrp="1" noChangeArrowheads="1"/>
          </p:cNvSpPr>
          <p:nvPr>
            <p:ph type="title"/>
          </p:nvPr>
        </p:nvSpPr>
        <p:spPr/>
        <p:txBody>
          <a:bodyPr/>
          <a:lstStyle/>
          <a:p>
            <a:r>
              <a:rPr lang="en-US"/>
              <a:t>Tetracaine</a:t>
            </a:r>
          </a:p>
        </p:txBody>
      </p:sp>
      <p:pic>
        <p:nvPicPr>
          <p:cNvPr id="437253" name="Picture 5" descr="tetracaine"/>
          <p:cNvPicPr>
            <a:picLocks noGrp="1" noChangeAspect="1" noChangeArrowheads="1"/>
          </p:cNvPicPr>
          <p:nvPr>
            <p:ph sz="quarter" idx="1"/>
          </p:nvPr>
        </p:nvPicPr>
        <p:blipFill>
          <a:blip r:embed="rId3" cstate="print"/>
          <a:srcRect/>
          <a:stretch>
            <a:fillRect/>
          </a:stretch>
        </p:blipFill>
        <p:spPr>
          <a:xfrm>
            <a:off x="1905000" y="1352550"/>
            <a:ext cx="5410200" cy="4921250"/>
          </a:xfrm>
          <a:noFill/>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normAutofit fontScale="90000"/>
          </a:bodyPr>
          <a:lstStyle/>
          <a:p>
            <a:r>
              <a:rPr lang="en-US" sz="4000"/>
              <a:t>Biotransformation and Excretion of Ester Local Anesthetics</a:t>
            </a:r>
          </a:p>
        </p:txBody>
      </p:sp>
      <p:sp>
        <p:nvSpPr>
          <p:cNvPr id="565251" name="Rectangle 3"/>
          <p:cNvSpPr>
            <a:spLocks noGrp="1" noChangeArrowheads="1"/>
          </p:cNvSpPr>
          <p:nvPr>
            <p:ph sz="quarter" idx="1"/>
          </p:nvPr>
        </p:nvSpPr>
        <p:spPr/>
        <p:txBody>
          <a:bodyPr/>
          <a:lstStyle/>
          <a:p>
            <a:r>
              <a:rPr lang="en-US" sz="2800"/>
              <a:t>Extensive hydrolysis in the plasma by pseudocholinesterase enzymes (plasma cholinesterase or butyrylcholinesterase).</a:t>
            </a:r>
          </a:p>
          <a:p>
            <a:r>
              <a:rPr lang="en-US" sz="2800"/>
              <a:t>Hydrolysis is rapid and results in water soluble metabolites that are excreted in the urine.</a:t>
            </a:r>
          </a:p>
          <a:p>
            <a:r>
              <a:rPr lang="en-US" sz="2800"/>
              <a:t>Cocaine is the exception.  It is partially metabolized in the liver (N-methylation) in addition to ester hydrolysis.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normAutofit fontScale="90000"/>
          </a:bodyPr>
          <a:lstStyle/>
          <a:p>
            <a:r>
              <a:rPr lang="en-US" sz="4000"/>
              <a:t>Biotransformation and Excretion of Ester Local Anesthetics</a:t>
            </a:r>
          </a:p>
        </p:txBody>
      </p:sp>
      <p:sp>
        <p:nvSpPr>
          <p:cNvPr id="566275" name="Rectangle 3"/>
          <p:cNvSpPr>
            <a:spLocks noGrp="1" noChangeArrowheads="1"/>
          </p:cNvSpPr>
          <p:nvPr>
            <p:ph sz="quarter" idx="1"/>
          </p:nvPr>
        </p:nvSpPr>
        <p:spPr/>
        <p:txBody>
          <a:bodyPr/>
          <a:lstStyle/>
          <a:p>
            <a:r>
              <a:rPr lang="en-US"/>
              <a:t>Patients with pseudocholinesterase deficiency are at risk for toxicity due to the slowed metabolism and risk of accumulation.</a:t>
            </a:r>
          </a:p>
          <a:p>
            <a:r>
              <a:rPr lang="en-US"/>
              <a:t>Procaine and benzocaine are metabolized to p-aminobenzoic acid (PABA) which is associated with allergic reactions.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normAutofit fontScale="90000"/>
          </a:bodyPr>
          <a:lstStyle/>
          <a:p>
            <a:r>
              <a:rPr lang="en-US" sz="4000"/>
              <a:t>Biotransformation and Excretion of Ester Local Anesthetics</a:t>
            </a:r>
          </a:p>
        </p:txBody>
      </p:sp>
      <p:sp>
        <p:nvSpPr>
          <p:cNvPr id="567299" name="Rectangle 3"/>
          <p:cNvSpPr>
            <a:spLocks noGrp="1" noChangeArrowheads="1"/>
          </p:cNvSpPr>
          <p:nvPr>
            <p:ph sz="quarter" idx="1"/>
          </p:nvPr>
        </p:nvSpPr>
        <p:spPr/>
        <p:txBody>
          <a:bodyPr/>
          <a:lstStyle/>
          <a:p>
            <a:r>
              <a:rPr lang="en-US"/>
              <a:t>Benzocaine can cause methemoglobinemia.</a:t>
            </a:r>
          </a:p>
          <a:p>
            <a:r>
              <a:rPr lang="en-US"/>
              <a:t>Ester local anesthetics placed in the CSF are not metabolized until absorbed by the vascular system.   No esterase enzymes in the CSF.</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60" name="Rectangle 4"/>
          <p:cNvSpPr>
            <a:spLocks noGrp="1" noChangeArrowheads="1"/>
          </p:cNvSpPr>
          <p:nvPr>
            <p:ph type="title"/>
          </p:nvPr>
        </p:nvSpPr>
        <p:spPr>
          <a:xfrm>
            <a:off x="457200" y="2590800"/>
            <a:ext cx="8229600" cy="1143000"/>
          </a:xfrm>
        </p:spPr>
        <p:txBody>
          <a:bodyPr/>
          <a:lstStyle/>
          <a:p>
            <a:r>
              <a:rPr lang="en-US"/>
              <a:t>Amide Local Anesthetics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4" name="Rectangle 4"/>
          <p:cNvSpPr>
            <a:spLocks noGrp="1" noChangeArrowheads="1"/>
          </p:cNvSpPr>
          <p:nvPr>
            <p:ph type="title"/>
          </p:nvPr>
        </p:nvSpPr>
        <p:spPr/>
        <p:txBody>
          <a:bodyPr/>
          <a:lstStyle/>
          <a:p>
            <a:r>
              <a:rPr lang="en-US"/>
              <a:t>Lidocaine</a:t>
            </a:r>
          </a:p>
        </p:txBody>
      </p:sp>
      <p:pic>
        <p:nvPicPr>
          <p:cNvPr id="455685" name="Picture 5" descr="lidocaine"/>
          <p:cNvPicPr>
            <a:picLocks noGrp="1" noChangeAspect="1" noChangeArrowheads="1"/>
          </p:cNvPicPr>
          <p:nvPr>
            <p:ph sz="quarter" idx="1"/>
          </p:nvPr>
        </p:nvPicPr>
        <p:blipFill>
          <a:blip r:embed="rId3" cstate="print"/>
          <a:stretch>
            <a:fillRect/>
          </a:stretch>
        </p:blipFill>
        <p:spPr>
          <a:xfrm>
            <a:off x="3203575" y="2667000"/>
            <a:ext cx="2971800" cy="2362200"/>
          </a:xfrm>
          <a:noFill/>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6" name="Rectangle 4"/>
          <p:cNvSpPr>
            <a:spLocks noGrp="1" noChangeArrowheads="1"/>
          </p:cNvSpPr>
          <p:nvPr>
            <p:ph type="title"/>
          </p:nvPr>
        </p:nvSpPr>
        <p:spPr/>
        <p:txBody>
          <a:bodyPr/>
          <a:lstStyle/>
          <a:p>
            <a:r>
              <a:rPr lang="en-US"/>
              <a:t>Mepivacaine</a:t>
            </a:r>
          </a:p>
        </p:txBody>
      </p:sp>
      <p:pic>
        <p:nvPicPr>
          <p:cNvPr id="458760" name="Picture 8" descr="mepivacaine2"/>
          <p:cNvPicPr>
            <a:picLocks noGrp="1" noChangeAspect="1" noChangeArrowheads="1"/>
          </p:cNvPicPr>
          <p:nvPr>
            <p:ph sz="quarter" idx="1"/>
          </p:nvPr>
        </p:nvPicPr>
        <p:blipFill>
          <a:blip r:embed="rId3" cstate="print"/>
          <a:srcRect/>
          <a:stretch>
            <a:fillRect/>
          </a:stretch>
        </p:blipFill>
        <p:spPr>
          <a:xfrm>
            <a:off x="1981200" y="1828800"/>
            <a:ext cx="5791200" cy="3875088"/>
          </a:xfrm>
          <a:noFill/>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8" name="Rectangle 4"/>
          <p:cNvSpPr>
            <a:spLocks noGrp="1" noChangeArrowheads="1"/>
          </p:cNvSpPr>
          <p:nvPr>
            <p:ph type="title"/>
          </p:nvPr>
        </p:nvSpPr>
        <p:spPr/>
        <p:txBody>
          <a:bodyPr/>
          <a:lstStyle/>
          <a:p>
            <a:r>
              <a:rPr lang="en-US"/>
              <a:t>Prilocaine</a:t>
            </a:r>
          </a:p>
        </p:txBody>
      </p:sp>
      <p:pic>
        <p:nvPicPr>
          <p:cNvPr id="461829" name="Picture 5" descr="prilocaine_2"/>
          <p:cNvPicPr>
            <a:picLocks noGrp="1" noChangeAspect="1" noChangeArrowheads="1"/>
          </p:cNvPicPr>
          <p:nvPr>
            <p:ph sz="quarter" idx="1"/>
          </p:nvPr>
        </p:nvPicPr>
        <p:blipFill>
          <a:blip r:embed="rId3" cstate="print"/>
          <a:srcRect/>
          <a:stretch>
            <a:fillRect/>
          </a:stretch>
        </p:blipFill>
        <p:spPr>
          <a:xfrm>
            <a:off x="2603500" y="1828800"/>
            <a:ext cx="3870325" cy="4495800"/>
          </a:xfrm>
          <a:noFill/>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6" name="Rectangle 4"/>
          <p:cNvSpPr>
            <a:spLocks noGrp="1" noChangeArrowheads="1"/>
          </p:cNvSpPr>
          <p:nvPr>
            <p:ph type="title"/>
          </p:nvPr>
        </p:nvSpPr>
        <p:spPr/>
        <p:txBody>
          <a:bodyPr/>
          <a:lstStyle/>
          <a:p>
            <a:r>
              <a:rPr lang="en-US"/>
              <a:t>Bupivacaine</a:t>
            </a:r>
          </a:p>
        </p:txBody>
      </p:sp>
      <p:pic>
        <p:nvPicPr>
          <p:cNvPr id="463877" name="Picture 5" descr="bupivacaine"/>
          <p:cNvPicPr>
            <a:picLocks noGrp="1" noChangeAspect="1" noChangeArrowheads="1"/>
          </p:cNvPicPr>
          <p:nvPr>
            <p:ph sz="quarter" idx="1"/>
          </p:nvPr>
        </p:nvPicPr>
        <p:blipFill>
          <a:blip r:embed="rId3" cstate="print"/>
          <a:srcRect/>
          <a:stretch>
            <a:fillRect/>
          </a:stretch>
        </p:blipFill>
        <p:spPr>
          <a:xfrm>
            <a:off x="1752600" y="1905000"/>
            <a:ext cx="5715000" cy="3822700"/>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Stereoisomerism</a:t>
            </a:r>
            <a:endParaRPr lang="en-US" dirty="0"/>
          </a:p>
        </p:txBody>
      </p:sp>
      <p:sp>
        <p:nvSpPr>
          <p:cNvPr id="3" name="Content Placeholder 2"/>
          <p:cNvSpPr>
            <a:spLocks noGrp="1"/>
          </p:cNvSpPr>
          <p:nvPr>
            <p:ph sz="quarter" idx="1"/>
          </p:nvPr>
        </p:nvSpPr>
        <p:spPr/>
        <p:txBody>
          <a:bodyPr/>
          <a:lstStyle/>
          <a:p>
            <a:r>
              <a:rPr lang="en-US" dirty="0" smtClean="0"/>
              <a:t>Many medications contain </a:t>
            </a:r>
            <a:r>
              <a:rPr lang="en-US" dirty="0" err="1" smtClean="0"/>
              <a:t>chiral</a:t>
            </a:r>
            <a:r>
              <a:rPr lang="en-US" dirty="0" smtClean="0"/>
              <a:t> molecules and exist as stereoisomers.</a:t>
            </a:r>
          </a:p>
          <a:p>
            <a:r>
              <a:rPr lang="en-US" dirty="0" err="1" smtClean="0"/>
              <a:t>Chiral</a:t>
            </a:r>
            <a:r>
              <a:rPr lang="en-US" dirty="0" smtClean="0"/>
              <a:t> compound contains a center carbon atom with four other compounds attached to it.</a:t>
            </a:r>
          </a:p>
          <a:p>
            <a:r>
              <a:rPr lang="en-US" dirty="0" smtClean="0"/>
              <a:t>Stereoisomers are classified as optical, geometric, and </a:t>
            </a:r>
            <a:r>
              <a:rPr lang="en-US" dirty="0" err="1" smtClean="0"/>
              <a:t>confirmational</a:t>
            </a:r>
            <a:r>
              <a:rPr lang="en-US" dirty="0" smtClean="0"/>
              <a:t>.</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2" name="Rectangle 4"/>
          <p:cNvSpPr>
            <a:spLocks noGrp="1" noChangeArrowheads="1"/>
          </p:cNvSpPr>
          <p:nvPr>
            <p:ph type="title"/>
          </p:nvPr>
        </p:nvSpPr>
        <p:spPr/>
        <p:txBody>
          <a:bodyPr/>
          <a:lstStyle/>
          <a:p>
            <a:r>
              <a:rPr lang="en-US"/>
              <a:t>Ropivacaine</a:t>
            </a:r>
          </a:p>
        </p:txBody>
      </p:sp>
      <p:pic>
        <p:nvPicPr>
          <p:cNvPr id="467973" name="Picture 5" descr="ropivacaine"/>
          <p:cNvPicPr>
            <a:picLocks noGrp="1" noChangeAspect="1" noChangeArrowheads="1"/>
          </p:cNvPicPr>
          <p:nvPr>
            <p:ph sz="quarter" idx="1"/>
          </p:nvPr>
        </p:nvPicPr>
        <p:blipFill>
          <a:blip r:embed="rId3" cstate="print"/>
          <a:srcRect/>
          <a:stretch>
            <a:fillRect/>
          </a:stretch>
        </p:blipFill>
        <p:spPr>
          <a:xfrm>
            <a:off x="1295400" y="1998663"/>
            <a:ext cx="6324600" cy="4232275"/>
          </a:xfrm>
          <a:noFill/>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0" name="Rectangle 4"/>
          <p:cNvSpPr>
            <a:spLocks noGrp="1" noChangeArrowheads="1"/>
          </p:cNvSpPr>
          <p:nvPr>
            <p:ph type="title"/>
          </p:nvPr>
        </p:nvSpPr>
        <p:spPr/>
        <p:txBody>
          <a:bodyPr/>
          <a:lstStyle/>
          <a:p>
            <a:r>
              <a:rPr lang="en-US"/>
              <a:t>Levo-bupivacaine</a:t>
            </a:r>
          </a:p>
        </p:txBody>
      </p:sp>
      <p:pic>
        <p:nvPicPr>
          <p:cNvPr id="470024" name="Picture 8" descr="chirocaineinjpic1"/>
          <p:cNvPicPr>
            <a:picLocks noGrp="1" noChangeAspect="1" noChangeArrowheads="1"/>
          </p:cNvPicPr>
          <p:nvPr>
            <p:ph sz="quarter" idx="1"/>
          </p:nvPr>
        </p:nvPicPr>
        <p:blipFill>
          <a:blip r:embed="rId3" cstate="print"/>
          <a:srcRect/>
          <a:stretch>
            <a:fillRect/>
          </a:stretch>
        </p:blipFill>
        <p:spPr>
          <a:xfrm>
            <a:off x="685800" y="2057400"/>
            <a:ext cx="7848600" cy="2868613"/>
          </a:xfrm>
          <a:noFill/>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normAutofit fontScale="90000"/>
          </a:bodyPr>
          <a:lstStyle/>
          <a:p>
            <a:r>
              <a:rPr lang="en-US" sz="4000"/>
              <a:t>Biotransformation and Excretion of Amide Local Anesthetics</a:t>
            </a:r>
          </a:p>
        </p:txBody>
      </p:sp>
      <p:sp>
        <p:nvSpPr>
          <p:cNvPr id="568323" name="Rectangle 3"/>
          <p:cNvSpPr>
            <a:spLocks noGrp="1" noChangeArrowheads="1"/>
          </p:cNvSpPr>
          <p:nvPr>
            <p:ph sz="quarter" idx="1"/>
          </p:nvPr>
        </p:nvSpPr>
        <p:spPr/>
        <p:txBody>
          <a:bodyPr/>
          <a:lstStyle/>
          <a:p>
            <a:r>
              <a:rPr lang="en-US"/>
              <a:t>Primary metabolism is by the microsomal P-450 enzymes in the liver (N-dealkylation and hydroxylation) and to a lesser extent by other tissues.</a:t>
            </a:r>
          </a:p>
          <a:p>
            <a:r>
              <a:rPr lang="en-US"/>
              <a:t>Rate of metabolism among amides varies according to the individual local anesthetic.</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normAutofit fontScale="90000"/>
          </a:bodyPr>
          <a:lstStyle/>
          <a:p>
            <a:r>
              <a:rPr lang="en-US" sz="4000"/>
              <a:t>Biotransformation and Excretion of Amide Local Anesthetics</a:t>
            </a:r>
          </a:p>
        </p:txBody>
      </p:sp>
      <p:sp>
        <p:nvSpPr>
          <p:cNvPr id="569347" name="Rectangle 3"/>
          <p:cNvSpPr>
            <a:spLocks noGrp="1" noChangeArrowheads="1"/>
          </p:cNvSpPr>
          <p:nvPr>
            <p:ph sz="quarter" idx="1"/>
          </p:nvPr>
        </p:nvSpPr>
        <p:spPr/>
        <p:txBody>
          <a:bodyPr/>
          <a:lstStyle/>
          <a:p>
            <a:r>
              <a:rPr lang="en-US" sz="2800"/>
              <a:t>Rate of metabolism: prilocaine&gt; lidocaine&gt; mepivacaine&gt; ropivacaine&gt; bupivacaine.</a:t>
            </a:r>
          </a:p>
          <a:p>
            <a:r>
              <a:rPr lang="en-US" sz="2800"/>
              <a:t>Prilocaine metabolites include o-toluidine derivatives which can accumulate after large doses (&gt;10 mg/kg) and result in methemoglobinemia.</a:t>
            </a:r>
          </a:p>
          <a:p>
            <a:r>
              <a:rPr lang="en-US" sz="2800"/>
              <a:t>Excretion of amides occurs in the kidneys.  Less than 5% of the unchanged medication is excreted by the kidneys.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normAutofit fontScale="90000"/>
          </a:bodyPr>
          <a:lstStyle/>
          <a:p>
            <a:r>
              <a:rPr lang="en-US" sz="4000"/>
              <a:t>Patient Alterations to Pharmacokinetics</a:t>
            </a:r>
          </a:p>
        </p:txBody>
      </p:sp>
      <p:sp>
        <p:nvSpPr>
          <p:cNvPr id="570371" name="Rectangle 3"/>
          <p:cNvSpPr>
            <a:spLocks noGrp="1" noChangeArrowheads="1"/>
          </p:cNvSpPr>
          <p:nvPr>
            <p:ph sz="quarter" idx="1"/>
          </p:nvPr>
        </p:nvSpPr>
        <p:spPr/>
        <p:txBody>
          <a:bodyPr/>
          <a:lstStyle/>
          <a:p>
            <a:r>
              <a:rPr lang="en-US"/>
              <a:t>Age: elderly and newborns.  Newborns have an immature hepatic enzyme system whereas the elderly have decreased hepatic blood flow.</a:t>
            </a:r>
          </a:p>
          <a:p>
            <a:r>
              <a:rPr lang="en-US"/>
              <a:t>Disease: any disease process that impairs blood flow to the liver or the livers ability to produce enzymes.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6" name="Rectangle 4"/>
          <p:cNvSpPr>
            <a:spLocks noGrp="1" noChangeArrowheads="1"/>
          </p:cNvSpPr>
          <p:nvPr>
            <p:ph type="title"/>
          </p:nvPr>
        </p:nvSpPr>
        <p:spPr>
          <a:xfrm>
            <a:off x="533400" y="2590800"/>
            <a:ext cx="8229600" cy="1371600"/>
          </a:xfrm>
        </p:spPr>
        <p:txBody>
          <a:bodyPr/>
          <a:lstStyle/>
          <a:p>
            <a:r>
              <a:rPr lang="en-US"/>
              <a:t>Clinical Pharmacology</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a:t>General Considerations</a:t>
            </a:r>
          </a:p>
        </p:txBody>
      </p:sp>
      <p:sp>
        <p:nvSpPr>
          <p:cNvPr id="573443" name="Rectangle 3"/>
          <p:cNvSpPr>
            <a:spLocks noGrp="1" noChangeArrowheads="1"/>
          </p:cNvSpPr>
          <p:nvPr>
            <p:ph sz="quarter" idx="1"/>
          </p:nvPr>
        </p:nvSpPr>
        <p:spPr/>
        <p:txBody>
          <a:bodyPr/>
          <a:lstStyle/>
          <a:p>
            <a:r>
              <a:rPr lang="en-US"/>
              <a:t>Anesthetic potency</a:t>
            </a:r>
          </a:p>
          <a:p>
            <a:r>
              <a:rPr lang="en-US"/>
              <a:t>Onset of action</a:t>
            </a:r>
          </a:p>
          <a:p>
            <a:r>
              <a:rPr lang="en-US"/>
              <a:t>Duration of action</a:t>
            </a:r>
          </a:p>
          <a:p>
            <a:r>
              <a:rPr lang="en-US"/>
              <a:t>Differential sensory/motor blockade</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2" name="Rectangle 6"/>
          <p:cNvSpPr>
            <a:spLocks noGrp="1" noChangeArrowheads="1"/>
          </p:cNvSpPr>
          <p:nvPr>
            <p:ph type="title"/>
          </p:nvPr>
        </p:nvSpPr>
        <p:spPr>
          <a:xfrm>
            <a:off x="457200" y="2362200"/>
            <a:ext cx="8229600" cy="1371600"/>
          </a:xfrm>
        </p:spPr>
        <p:txBody>
          <a:bodyPr/>
          <a:lstStyle/>
          <a:p>
            <a:r>
              <a:rPr lang="en-US"/>
              <a:t>Anesthetic Potency</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a:t>Anesthetic Potency</a:t>
            </a:r>
          </a:p>
        </p:txBody>
      </p:sp>
      <p:sp>
        <p:nvSpPr>
          <p:cNvPr id="574467" name="Rectangle 3"/>
          <p:cNvSpPr>
            <a:spLocks noGrp="1" noChangeArrowheads="1"/>
          </p:cNvSpPr>
          <p:nvPr>
            <p:ph sz="quarter" idx="1"/>
          </p:nvPr>
        </p:nvSpPr>
        <p:spPr/>
        <p:txBody>
          <a:bodyPr/>
          <a:lstStyle/>
          <a:p>
            <a:r>
              <a:rPr lang="en-US"/>
              <a:t>Primary factor is the hydrophobicity (lipid solubility) of the local anesthetic.</a:t>
            </a:r>
          </a:p>
          <a:p>
            <a:r>
              <a:rPr lang="en-US"/>
              <a:t>Local anesthetics penetrate the nerve membrane and bind to Na+ channels (this is a hydrophobic site).</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normAutofit fontScale="90000"/>
          </a:bodyPr>
          <a:lstStyle/>
          <a:p>
            <a:r>
              <a:rPr lang="en-US" sz="4000"/>
              <a:t>Factors that Affect Anesthetic Potency</a:t>
            </a:r>
          </a:p>
        </p:txBody>
      </p:sp>
      <p:sp>
        <p:nvSpPr>
          <p:cNvPr id="575491" name="Rectangle 3"/>
          <p:cNvSpPr>
            <a:spLocks noGrp="1" noChangeArrowheads="1"/>
          </p:cNvSpPr>
          <p:nvPr>
            <p:ph sz="quarter" idx="1"/>
          </p:nvPr>
        </p:nvSpPr>
        <p:spPr/>
        <p:txBody>
          <a:bodyPr/>
          <a:lstStyle/>
          <a:p>
            <a:pPr>
              <a:lnSpc>
                <a:spcPct val="90000"/>
              </a:lnSpc>
            </a:pPr>
            <a:r>
              <a:rPr lang="en-US" sz="2800"/>
              <a:t>Fiber size, type, and myelination</a:t>
            </a:r>
          </a:p>
          <a:p>
            <a:pPr>
              <a:lnSpc>
                <a:spcPct val="90000"/>
              </a:lnSpc>
            </a:pPr>
            <a:r>
              <a:rPr lang="en-US" sz="2800"/>
              <a:t>H+ ion balance</a:t>
            </a:r>
          </a:p>
          <a:p>
            <a:pPr>
              <a:lnSpc>
                <a:spcPct val="90000"/>
              </a:lnSpc>
            </a:pPr>
            <a:r>
              <a:rPr lang="en-US" sz="2800"/>
              <a:t>Vasodilator/vasoconstrictor properties of the individual local anesthetic</a:t>
            </a:r>
          </a:p>
          <a:p>
            <a:pPr>
              <a:lnSpc>
                <a:spcPct val="90000"/>
              </a:lnSpc>
            </a:pPr>
            <a:r>
              <a:rPr lang="en-US" sz="2800"/>
              <a:t>Frequency of nerve stimulation</a:t>
            </a:r>
          </a:p>
          <a:p>
            <a:pPr>
              <a:lnSpc>
                <a:spcPct val="90000"/>
              </a:lnSpc>
            </a:pPr>
            <a:r>
              <a:rPr lang="en-US" sz="2800"/>
              <a:t>pH (acidic environment will antagonize the block)</a:t>
            </a:r>
          </a:p>
          <a:p>
            <a:pPr>
              <a:lnSpc>
                <a:spcPct val="90000"/>
              </a:lnSpc>
            </a:pPr>
            <a:r>
              <a:rPr lang="en-US" sz="2800"/>
              <a:t>Electrolyte concentrations (hypokalemia and hypercalcemia antagonizes blockade)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Stereoisomerism</a:t>
            </a:r>
            <a:endParaRPr lang="en-US" dirty="0"/>
          </a:p>
        </p:txBody>
      </p:sp>
      <p:sp>
        <p:nvSpPr>
          <p:cNvPr id="3" name="Content Placeholder 2"/>
          <p:cNvSpPr>
            <a:spLocks noGrp="1"/>
          </p:cNvSpPr>
          <p:nvPr>
            <p:ph sz="quarter" idx="1"/>
          </p:nvPr>
        </p:nvSpPr>
        <p:spPr/>
        <p:txBody>
          <a:bodyPr/>
          <a:lstStyle/>
          <a:p>
            <a:r>
              <a:rPr lang="en-US" dirty="0" smtClean="0"/>
              <a:t>Optical isomers (enantiomers) are mirror images of each other.  Though mirror images that can not be superimposed on each other.</a:t>
            </a:r>
          </a:p>
          <a:p>
            <a:endParaRPr lang="en-US" dirty="0" smtClean="0"/>
          </a:p>
          <a:p>
            <a:endParaRPr lang="en-US" dirty="0"/>
          </a:p>
        </p:txBody>
      </p:sp>
      <p:pic>
        <p:nvPicPr>
          <p:cNvPr id="1026" name="Picture 0" descr="DCP_2283.JPG"/>
          <p:cNvPicPr>
            <a:picLocks noChangeAspect="1" noChangeArrowheads="1"/>
          </p:cNvPicPr>
          <p:nvPr/>
        </p:nvPicPr>
        <p:blipFill>
          <a:blip r:embed="rId3" cstate="print"/>
          <a:srcRect l="12520" t="11429" r="13118" b="13142"/>
          <a:stretch>
            <a:fillRect/>
          </a:stretch>
        </p:blipFill>
        <p:spPr bwMode="auto">
          <a:xfrm>
            <a:off x="3124200" y="3429000"/>
            <a:ext cx="2743200" cy="1847461"/>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6" name="Rectangle 4"/>
          <p:cNvSpPr>
            <a:spLocks noGrp="1" noChangeArrowheads="1"/>
          </p:cNvSpPr>
          <p:nvPr>
            <p:ph type="title"/>
          </p:nvPr>
        </p:nvSpPr>
        <p:spPr>
          <a:xfrm>
            <a:off x="457200" y="2362200"/>
            <a:ext cx="8229600" cy="1371600"/>
          </a:xfrm>
        </p:spPr>
        <p:txBody>
          <a:bodyPr/>
          <a:lstStyle/>
          <a:p>
            <a:r>
              <a:rPr lang="en-US"/>
              <a:t>Onset of Action</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r>
              <a:rPr lang="en-US"/>
              <a:t>Onset of Action is related to:</a:t>
            </a:r>
          </a:p>
        </p:txBody>
      </p:sp>
      <p:sp>
        <p:nvSpPr>
          <p:cNvPr id="581635" name="Rectangle 3"/>
          <p:cNvSpPr>
            <a:spLocks noGrp="1" noChangeArrowheads="1"/>
          </p:cNvSpPr>
          <p:nvPr>
            <p:ph sz="quarter" idx="1"/>
          </p:nvPr>
        </p:nvSpPr>
        <p:spPr/>
        <p:txBody>
          <a:bodyPr/>
          <a:lstStyle/>
          <a:p>
            <a:r>
              <a:rPr lang="en-US" sz="2800"/>
              <a:t>pKa- when the pKa approximates the physiologic pH a higher concentration of non-ionized base is available…increasing the onset of action.</a:t>
            </a:r>
          </a:p>
          <a:p>
            <a:r>
              <a:rPr lang="en-US" sz="2800"/>
              <a:t>Dose- the higher the dose of local anesthetic the quicker the onset will be.</a:t>
            </a:r>
          </a:p>
          <a:p>
            <a:r>
              <a:rPr lang="en-US" sz="2800"/>
              <a:t>Concentration- higher concentrations of local anesthetic will increase onset of action</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60" name="Rectangle 4"/>
          <p:cNvSpPr>
            <a:spLocks noGrp="1" noChangeArrowheads="1"/>
          </p:cNvSpPr>
          <p:nvPr>
            <p:ph type="title"/>
          </p:nvPr>
        </p:nvSpPr>
        <p:spPr>
          <a:xfrm>
            <a:off x="533400" y="2514600"/>
            <a:ext cx="8229600" cy="1371600"/>
          </a:xfrm>
        </p:spPr>
        <p:txBody>
          <a:bodyPr/>
          <a:lstStyle/>
          <a:p>
            <a:r>
              <a:rPr lang="en-US"/>
              <a:t>Duration of Action</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r>
              <a:rPr lang="en-US"/>
              <a:t>Duration of Action</a:t>
            </a:r>
          </a:p>
        </p:txBody>
      </p:sp>
      <p:sp>
        <p:nvSpPr>
          <p:cNvPr id="584707" name="Rectangle 3"/>
          <p:cNvSpPr>
            <a:spLocks noGrp="1" noChangeArrowheads="1"/>
          </p:cNvSpPr>
          <p:nvPr>
            <p:ph sz="quarter" idx="1"/>
          </p:nvPr>
        </p:nvSpPr>
        <p:spPr>
          <a:xfrm>
            <a:off x="457200" y="3200400"/>
            <a:ext cx="8229600" cy="4114800"/>
          </a:xfrm>
        </p:spPr>
        <p:txBody>
          <a:bodyPr/>
          <a:lstStyle/>
          <a:p>
            <a:r>
              <a:rPr lang="en-US"/>
              <a:t>Is dependent on the individual local anesthetic characteristics.</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normAutofit fontScale="90000"/>
          </a:bodyPr>
          <a:lstStyle/>
          <a:p>
            <a:r>
              <a:rPr lang="en-US" sz="4000"/>
              <a:t>Duration of Action: Classification of Local Anesthetics</a:t>
            </a:r>
          </a:p>
        </p:txBody>
      </p:sp>
      <p:sp>
        <p:nvSpPr>
          <p:cNvPr id="585731" name="Rectangle 3"/>
          <p:cNvSpPr>
            <a:spLocks noGrp="1" noChangeArrowheads="1"/>
          </p:cNvSpPr>
          <p:nvPr>
            <p:ph sz="quarter" idx="1"/>
          </p:nvPr>
        </p:nvSpPr>
        <p:spPr>
          <a:xfrm>
            <a:off x="457200" y="2743200"/>
            <a:ext cx="8229600" cy="4114800"/>
          </a:xfrm>
        </p:spPr>
        <p:txBody>
          <a:bodyPr/>
          <a:lstStyle/>
          <a:p>
            <a:r>
              <a:rPr lang="en-US"/>
              <a:t>Short acting: procaine, chloroprocaine</a:t>
            </a:r>
          </a:p>
          <a:p>
            <a:r>
              <a:rPr lang="en-US"/>
              <a:t>Moderate acting: lidocaine, mepivacaine, prilocaine.</a:t>
            </a:r>
          </a:p>
          <a:p>
            <a:r>
              <a:rPr lang="en-US"/>
              <a:t>Long acting: tetracaine, bupivacaine, etidocaine</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normAutofit fontScale="90000"/>
          </a:bodyPr>
          <a:lstStyle/>
          <a:p>
            <a:r>
              <a:rPr lang="en-US" sz="4000"/>
              <a:t>Duration of Action: peripheral vascular effects</a:t>
            </a:r>
          </a:p>
        </p:txBody>
      </p:sp>
      <p:sp>
        <p:nvSpPr>
          <p:cNvPr id="586755" name="Rectangle 3"/>
          <p:cNvSpPr>
            <a:spLocks noGrp="1" noChangeArrowheads="1"/>
          </p:cNvSpPr>
          <p:nvPr>
            <p:ph sz="quarter" idx="1"/>
          </p:nvPr>
        </p:nvSpPr>
        <p:spPr/>
        <p:txBody>
          <a:bodyPr/>
          <a:lstStyle/>
          <a:p>
            <a:r>
              <a:rPr lang="en-US"/>
              <a:t>Local anesthetics exhibit a biphasic effect on vascular smooth muscle.  </a:t>
            </a:r>
          </a:p>
          <a:p>
            <a:r>
              <a:rPr lang="en-US"/>
              <a:t>Low sub-clinical doses vasoconstriction occurs.</a:t>
            </a:r>
          </a:p>
          <a:p>
            <a:r>
              <a:rPr lang="en-US"/>
              <a:t>Clinically relevant doses generally cause vasodilatation.</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normAutofit fontScale="90000"/>
          </a:bodyPr>
          <a:lstStyle/>
          <a:p>
            <a:r>
              <a:rPr lang="en-US" sz="4000" dirty="0"/>
              <a:t>Duration of </a:t>
            </a:r>
            <a:r>
              <a:rPr lang="en-US" sz="4000" dirty="0" smtClean="0"/>
              <a:t>Action</a:t>
            </a:r>
            <a:r>
              <a:rPr lang="en-US" sz="4000" dirty="0"/>
              <a:t>: peripheral vascular effects</a:t>
            </a:r>
          </a:p>
        </p:txBody>
      </p:sp>
      <p:sp>
        <p:nvSpPr>
          <p:cNvPr id="587779" name="Rectangle 3"/>
          <p:cNvSpPr>
            <a:spLocks noGrp="1" noChangeArrowheads="1"/>
          </p:cNvSpPr>
          <p:nvPr>
            <p:ph sz="quarter" idx="1"/>
          </p:nvPr>
        </p:nvSpPr>
        <p:spPr>
          <a:xfrm>
            <a:off x="457200" y="2743200"/>
            <a:ext cx="8229600" cy="4114800"/>
          </a:xfrm>
        </p:spPr>
        <p:txBody>
          <a:bodyPr/>
          <a:lstStyle/>
          <a:p>
            <a:r>
              <a:rPr lang="en-US"/>
              <a:t>Individual local anesthetics will exhibit different degrees of vasodilatation. (i.e. lidocaine &gt; mepivacaine &gt; prilocaine).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Intrinsic Effect of Local Anesthetic on Vasculature</a:t>
            </a:r>
            <a:endParaRPr lang="en-US"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 y="6172200"/>
            <a:ext cx="2438400" cy="369332"/>
          </a:xfrm>
          <a:prstGeom prst="rect">
            <a:avLst/>
          </a:prstGeom>
          <a:noFill/>
        </p:spPr>
        <p:txBody>
          <a:bodyPr wrap="square" rtlCol="0">
            <a:spAutoFit/>
          </a:bodyPr>
          <a:lstStyle/>
          <a:p>
            <a:r>
              <a:rPr lang="en-US" dirty="0" smtClean="0"/>
              <a:t>Vasodilatation</a:t>
            </a:r>
            <a:endParaRPr lang="en-US" dirty="0"/>
          </a:p>
        </p:txBody>
      </p:sp>
      <p:sp>
        <p:nvSpPr>
          <p:cNvPr id="6" name="TextBox 5"/>
          <p:cNvSpPr txBox="1"/>
          <p:nvPr/>
        </p:nvSpPr>
        <p:spPr>
          <a:xfrm>
            <a:off x="6705600" y="6172200"/>
            <a:ext cx="1905000" cy="369332"/>
          </a:xfrm>
          <a:prstGeom prst="rect">
            <a:avLst/>
          </a:prstGeom>
          <a:noFill/>
        </p:spPr>
        <p:txBody>
          <a:bodyPr wrap="square" rtlCol="0">
            <a:spAutoFit/>
          </a:bodyPr>
          <a:lstStyle/>
          <a:p>
            <a:r>
              <a:rPr lang="en-US" dirty="0" smtClean="0"/>
              <a:t>Vasoconstriction</a:t>
            </a:r>
            <a:endParaRPr lang="en-US" dirty="0"/>
          </a:p>
        </p:txBody>
      </p:sp>
      <p:sp>
        <p:nvSpPr>
          <p:cNvPr id="7" name="TextBox 6"/>
          <p:cNvSpPr txBox="1"/>
          <p:nvPr/>
        </p:nvSpPr>
        <p:spPr>
          <a:xfrm>
            <a:off x="533400" y="6581001"/>
            <a:ext cx="8229600" cy="276999"/>
          </a:xfrm>
          <a:prstGeom prst="rect">
            <a:avLst/>
          </a:prstGeom>
          <a:noFill/>
        </p:spPr>
        <p:txBody>
          <a:bodyPr wrap="square" rtlCol="0">
            <a:spAutoFit/>
          </a:bodyPr>
          <a:lstStyle/>
          <a:p>
            <a:r>
              <a:rPr lang="en-US" sz="1200" dirty="0" smtClean="0"/>
              <a:t>Intrinsic effect of individual local anesthetics do not have a clinically significant effect.</a:t>
            </a:r>
            <a:endParaRPr lang="en-US" sz="1200"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normAutofit fontScale="90000"/>
          </a:bodyPr>
          <a:lstStyle/>
          <a:p>
            <a:r>
              <a:rPr lang="en-US" sz="4000"/>
              <a:t>Duration of Action: peripheral vascular effects</a:t>
            </a:r>
          </a:p>
        </p:txBody>
      </p:sp>
      <p:sp>
        <p:nvSpPr>
          <p:cNvPr id="588803" name="Rectangle 3"/>
          <p:cNvSpPr>
            <a:spLocks noGrp="1" noChangeArrowheads="1"/>
          </p:cNvSpPr>
          <p:nvPr>
            <p:ph sz="quarter" idx="1"/>
          </p:nvPr>
        </p:nvSpPr>
        <p:spPr/>
        <p:txBody>
          <a:bodyPr/>
          <a:lstStyle/>
          <a:p>
            <a:r>
              <a:rPr lang="en-US"/>
              <a:t>The effects of individual local anesthetics on vascular tone is complex and dependent on:</a:t>
            </a:r>
          </a:p>
          <a:p>
            <a:pPr>
              <a:buFont typeface="Wingdings" pitchFamily="2" charset="2"/>
              <a:buNone/>
            </a:pPr>
            <a:endParaRPr lang="en-US"/>
          </a:p>
          <a:p>
            <a:pPr>
              <a:buFont typeface="Wingdings" pitchFamily="2" charset="2"/>
              <a:buNone/>
            </a:pPr>
            <a:r>
              <a:rPr lang="en-US"/>
              <a:t>           1.  concentration</a:t>
            </a:r>
          </a:p>
          <a:p>
            <a:pPr>
              <a:buFont typeface="Wingdings" pitchFamily="2" charset="2"/>
              <a:buNone/>
            </a:pPr>
            <a:r>
              <a:rPr lang="en-US"/>
              <a:t>           2.  time</a:t>
            </a:r>
          </a:p>
          <a:p>
            <a:pPr>
              <a:buFont typeface="Wingdings" pitchFamily="2" charset="2"/>
              <a:buNone/>
            </a:pPr>
            <a:r>
              <a:rPr lang="en-US"/>
              <a:t>           3.  type of vascular bed </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8" name="Rectangle 4"/>
          <p:cNvSpPr>
            <a:spLocks noGrp="1" noChangeArrowheads="1"/>
          </p:cNvSpPr>
          <p:nvPr>
            <p:ph type="title"/>
          </p:nvPr>
        </p:nvSpPr>
        <p:spPr>
          <a:xfrm>
            <a:off x="381000" y="2667000"/>
            <a:ext cx="8229600" cy="1371600"/>
          </a:xfrm>
        </p:spPr>
        <p:txBody>
          <a:bodyPr/>
          <a:lstStyle/>
          <a:p>
            <a:r>
              <a:rPr lang="en-US" sz="4000"/>
              <a:t>Differential Sensory/Motor Blockade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Stereoisomerism</a:t>
            </a:r>
            <a:endParaRPr lang="en-US" dirty="0"/>
          </a:p>
        </p:txBody>
      </p:sp>
      <p:sp>
        <p:nvSpPr>
          <p:cNvPr id="3" name="Content Placeholder 2"/>
          <p:cNvSpPr>
            <a:spLocks noGrp="1"/>
          </p:cNvSpPr>
          <p:nvPr>
            <p:ph sz="quarter" idx="1"/>
          </p:nvPr>
        </p:nvSpPr>
        <p:spPr/>
        <p:txBody>
          <a:bodyPr/>
          <a:lstStyle/>
          <a:p>
            <a:r>
              <a:rPr lang="en-US" dirty="0" smtClean="0"/>
              <a:t>Each enantiomer may have a different physiological effect.</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r>
              <a:rPr lang="en-US"/>
              <a:t>Sensory/Motor Blockade</a:t>
            </a:r>
          </a:p>
        </p:txBody>
      </p:sp>
      <p:sp>
        <p:nvSpPr>
          <p:cNvPr id="591875" name="Rectangle 3"/>
          <p:cNvSpPr>
            <a:spLocks noGrp="1" noChangeArrowheads="1"/>
          </p:cNvSpPr>
          <p:nvPr>
            <p:ph sz="quarter" idx="1"/>
          </p:nvPr>
        </p:nvSpPr>
        <p:spPr/>
        <p:txBody>
          <a:bodyPr/>
          <a:lstStyle/>
          <a:p>
            <a:pPr>
              <a:lnSpc>
                <a:spcPct val="90000"/>
              </a:lnSpc>
            </a:pPr>
            <a:r>
              <a:rPr lang="en-US" sz="2400"/>
              <a:t>Individual local anesthetics have the ability to produce different degree’s of sensory and motor blockade.</a:t>
            </a:r>
          </a:p>
          <a:p>
            <a:pPr>
              <a:lnSpc>
                <a:spcPct val="90000"/>
              </a:lnSpc>
            </a:pPr>
            <a:r>
              <a:rPr lang="en-US" sz="2400"/>
              <a:t>i.e. bupivacaine and etidocaine are both long acting and potent anesthetics however bupivacaine exhibits a more effective sensory blockade than sensory whereas etidocaine exhibits an equally effective sensory and motor block.</a:t>
            </a:r>
          </a:p>
          <a:p>
            <a:pPr>
              <a:lnSpc>
                <a:spcPct val="90000"/>
              </a:lnSpc>
            </a:pPr>
            <a:r>
              <a:rPr lang="en-US" sz="2400"/>
              <a:t>Ropivacaine, on the other hand, exhibits a potent sensory block but less intense motor block.</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900" name="Rectangle 4"/>
          <p:cNvSpPr>
            <a:spLocks noGrp="1" noChangeArrowheads="1"/>
          </p:cNvSpPr>
          <p:nvPr>
            <p:ph type="title"/>
          </p:nvPr>
        </p:nvSpPr>
        <p:spPr>
          <a:xfrm>
            <a:off x="457200" y="2286000"/>
            <a:ext cx="8229600" cy="1371600"/>
          </a:xfrm>
        </p:spPr>
        <p:txBody>
          <a:bodyPr/>
          <a:lstStyle/>
          <a:p>
            <a:r>
              <a:rPr lang="en-US" sz="4000"/>
              <a:t>Factors Affecting Local Anesthetic Activity in the Clinical Setting</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p:txBody>
          <a:bodyPr>
            <a:normAutofit fontScale="90000"/>
          </a:bodyPr>
          <a:lstStyle/>
          <a:p>
            <a:r>
              <a:rPr lang="en-US" sz="4000"/>
              <a:t>Factors Affecting Local Anesthetic Activity in the Clinical Setting</a:t>
            </a:r>
          </a:p>
        </p:txBody>
      </p:sp>
      <p:sp>
        <p:nvSpPr>
          <p:cNvPr id="594947" name="Rectangle 3"/>
          <p:cNvSpPr>
            <a:spLocks noGrp="1" noChangeArrowheads="1"/>
          </p:cNvSpPr>
          <p:nvPr>
            <p:ph sz="quarter" idx="1"/>
          </p:nvPr>
        </p:nvSpPr>
        <p:spPr/>
        <p:txBody>
          <a:bodyPr/>
          <a:lstStyle/>
          <a:p>
            <a:r>
              <a:rPr lang="en-US"/>
              <a:t>Dose and volume</a:t>
            </a:r>
          </a:p>
          <a:p>
            <a:r>
              <a:rPr lang="en-US"/>
              <a:t>Addition of vasoconstrictors</a:t>
            </a:r>
          </a:p>
          <a:p>
            <a:r>
              <a:rPr lang="en-US"/>
              <a:t>Site of injection</a:t>
            </a:r>
          </a:p>
          <a:p>
            <a:r>
              <a:rPr lang="en-US"/>
              <a:t>Carbonation and pH adjustment</a:t>
            </a:r>
          </a:p>
          <a:p>
            <a:r>
              <a:rPr lang="en-US"/>
              <a:t>Mixtures of local anesthetics</a:t>
            </a:r>
          </a:p>
          <a:p>
            <a:r>
              <a:rPr lang="en-US"/>
              <a:t>Pregnancy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normAutofit fontScale="90000"/>
          </a:bodyPr>
          <a:lstStyle/>
          <a:p>
            <a:r>
              <a:rPr lang="en-US" sz="4000"/>
              <a:t>Factors Affecting Local Anesthetic Activity in the Clinical Setting: Dose</a:t>
            </a:r>
          </a:p>
        </p:txBody>
      </p:sp>
      <p:sp>
        <p:nvSpPr>
          <p:cNvPr id="595971" name="Rectangle 3"/>
          <p:cNvSpPr>
            <a:spLocks noGrp="1" noChangeArrowheads="1"/>
          </p:cNvSpPr>
          <p:nvPr>
            <p:ph sz="quarter" idx="1"/>
          </p:nvPr>
        </p:nvSpPr>
        <p:spPr/>
        <p:txBody>
          <a:bodyPr/>
          <a:lstStyle/>
          <a:p>
            <a:r>
              <a:rPr lang="en-US"/>
              <a:t>Increasing the dose will increase the success of the block as well as decrease the duration of onset (care must be taken not to administer a toxic dose!)</a:t>
            </a:r>
          </a:p>
          <a:p>
            <a:r>
              <a:rPr lang="en-US"/>
              <a:t>Increasing the volume of local anesthetics administered will increase the spread of the anesthesia.</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xfrm>
            <a:off x="533400" y="152400"/>
            <a:ext cx="8153400" cy="990600"/>
          </a:xfrm>
        </p:spPr>
        <p:txBody>
          <a:bodyPr>
            <a:noAutofit/>
          </a:bodyPr>
          <a:lstStyle/>
          <a:p>
            <a:r>
              <a:rPr lang="en-US" sz="3200" dirty="0"/>
              <a:t>Factors Affecting Local Anesthetic Activity in the Clinical Setting: Addition of Vasoconstrictors</a:t>
            </a:r>
          </a:p>
        </p:txBody>
      </p:sp>
      <p:sp>
        <p:nvSpPr>
          <p:cNvPr id="596995" name="Rectangle 3"/>
          <p:cNvSpPr>
            <a:spLocks noGrp="1" noChangeArrowheads="1"/>
          </p:cNvSpPr>
          <p:nvPr>
            <p:ph sz="quarter" idx="1"/>
          </p:nvPr>
        </p:nvSpPr>
        <p:spPr>
          <a:xfrm>
            <a:off x="457200" y="2743200"/>
            <a:ext cx="8229600" cy="4114800"/>
          </a:xfrm>
        </p:spPr>
        <p:txBody>
          <a:bodyPr/>
          <a:lstStyle/>
          <a:p>
            <a:r>
              <a:rPr lang="en-US"/>
              <a:t>Most common: epinephrine at a dose of 1:200,000 (5 mcg/ml) for peripheral nerve blocks and epidural blockade.  0.1-0.2 mg for spinal blockade.</a:t>
            </a:r>
          </a:p>
          <a:p>
            <a:pPr>
              <a:buFont typeface="Wingdings" pitchFamily="2" charset="2"/>
              <a:buNone/>
            </a:pPr>
            <a:endParaRPr lang="en-US"/>
          </a:p>
          <a:p>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a:xfrm>
            <a:off x="609600" y="152400"/>
            <a:ext cx="8153400" cy="990600"/>
          </a:xfrm>
        </p:spPr>
        <p:txBody>
          <a:bodyPr>
            <a:noAutofit/>
          </a:bodyPr>
          <a:lstStyle/>
          <a:p>
            <a:r>
              <a:rPr lang="en-US" sz="3200" dirty="0"/>
              <a:t>Factors Affecting Local Anesthetic Activity in the Clinical Setting: Addition of Vasoconstrictors</a:t>
            </a:r>
          </a:p>
        </p:txBody>
      </p:sp>
      <p:sp>
        <p:nvSpPr>
          <p:cNvPr id="599043" name="Rectangle 3"/>
          <p:cNvSpPr>
            <a:spLocks noGrp="1" noChangeArrowheads="1"/>
          </p:cNvSpPr>
          <p:nvPr>
            <p:ph sz="quarter" idx="1"/>
          </p:nvPr>
        </p:nvSpPr>
        <p:spPr>
          <a:xfrm>
            <a:off x="533400" y="2819400"/>
            <a:ext cx="8153400" cy="3276600"/>
          </a:xfrm>
        </p:spPr>
        <p:txBody>
          <a:bodyPr/>
          <a:lstStyle/>
          <a:p>
            <a:r>
              <a:rPr lang="en-US"/>
              <a:t>Norepinephrine and phenylephrine have been used as vasoconstrictors for regional anesthesia but do not exhibit addition properties that make them superior to epinephrine.</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xfrm>
            <a:off x="685800" y="152400"/>
            <a:ext cx="8153400" cy="990600"/>
          </a:xfrm>
        </p:spPr>
        <p:txBody>
          <a:bodyPr>
            <a:normAutofit fontScale="90000"/>
          </a:bodyPr>
          <a:lstStyle/>
          <a:p>
            <a:r>
              <a:rPr lang="en-US" sz="4000" dirty="0"/>
              <a:t> </a:t>
            </a:r>
            <a:r>
              <a:rPr lang="en-US" sz="3600" dirty="0"/>
              <a:t>Factors Affecting Local Anesthetic Activity in the Clinical Setting: Addition of Vasoconstrictors</a:t>
            </a:r>
          </a:p>
        </p:txBody>
      </p:sp>
      <p:sp>
        <p:nvSpPr>
          <p:cNvPr id="598019" name="Rectangle 3"/>
          <p:cNvSpPr>
            <a:spLocks noGrp="1" noChangeArrowheads="1"/>
          </p:cNvSpPr>
          <p:nvPr>
            <p:ph sz="quarter" idx="1"/>
          </p:nvPr>
        </p:nvSpPr>
        <p:spPr/>
        <p:txBody>
          <a:bodyPr/>
          <a:lstStyle/>
          <a:p>
            <a:r>
              <a:rPr lang="en-US" dirty="0"/>
              <a:t>Epinephrine decreases vascular absorption- more local anesthetic molecules are able to reach the nerve membrane.  This acts to improve the depth and duration of blockade.</a:t>
            </a:r>
          </a:p>
          <a:p>
            <a:r>
              <a:rPr lang="en-US" dirty="0"/>
              <a:t>Epinephrine will prolong the duration of blockade for most local anesthetics.</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noAutofit/>
          </a:bodyPr>
          <a:lstStyle/>
          <a:p>
            <a:r>
              <a:rPr lang="en-US" sz="3200" dirty="0"/>
              <a:t>Factors Affecting Local Anesthetic Activity in the Clinical Setting: Addition of Vasoconstrictors</a:t>
            </a:r>
          </a:p>
        </p:txBody>
      </p:sp>
      <p:sp>
        <p:nvSpPr>
          <p:cNvPr id="600067" name="Rectangle 3"/>
          <p:cNvSpPr>
            <a:spLocks noGrp="1" noChangeArrowheads="1"/>
          </p:cNvSpPr>
          <p:nvPr>
            <p:ph sz="quarter" idx="1"/>
          </p:nvPr>
        </p:nvSpPr>
        <p:spPr/>
        <p:txBody>
          <a:bodyPr/>
          <a:lstStyle/>
          <a:p>
            <a:pPr>
              <a:lnSpc>
                <a:spcPct val="90000"/>
              </a:lnSpc>
            </a:pPr>
            <a:r>
              <a:rPr lang="en-US" sz="2800"/>
              <a:t>For local anesthetics in the subarachnoid and epidural spaces epinephrine does not generally prolong the duration of action; there is still a benefit of adding it.  This is related to the activation of endogenous analgesic mechanisms through alpha adrenergic receptor activation which improves analgesic action.</a:t>
            </a:r>
          </a:p>
          <a:p>
            <a:pPr>
              <a:lnSpc>
                <a:spcPct val="90000"/>
              </a:lnSpc>
            </a:pPr>
            <a:r>
              <a:rPr lang="en-US" sz="2800"/>
              <a:t>In addition it will decrease the absorption of the local anesthetic when placed in the epidural space.</a:t>
            </a:r>
            <a:endParaRPr lang="el-GR" sz="280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normAutofit fontScale="90000"/>
          </a:bodyPr>
          <a:lstStyle/>
          <a:p>
            <a:r>
              <a:rPr lang="en-US" sz="3200" dirty="0"/>
              <a:t>Factors Affecting Local Anesthetic Activity in the Clinical Setting: Site of Injection</a:t>
            </a:r>
          </a:p>
        </p:txBody>
      </p:sp>
      <p:sp>
        <p:nvSpPr>
          <p:cNvPr id="601091" name="Rectangle 3"/>
          <p:cNvSpPr>
            <a:spLocks noGrp="1" noChangeArrowheads="1"/>
          </p:cNvSpPr>
          <p:nvPr>
            <p:ph sz="quarter" idx="1"/>
          </p:nvPr>
        </p:nvSpPr>
        <p:spPr>
          <a:xfrm>
            <a:off x="609600" y="2743200"/>
            <a:ext cx="8229600" cy="4114800"/>
          </a:xfrm>
        </p:spPr>
        <p:txBody>
          <a:bodyPr/>
          <a:lstStyle/>
          <a:p>
            <a:r>
              <a:rPr lang="en-US"/>
              <a:t>Anatomical location of the block influences the onset and duration due to the effect on rate of diffusion, vascular absorption, and the dose, concentration, and volume of local anesthetic used.</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normAutofit fontScale="90000"/>
          </a:bodyPr>
          <a:lstStyle/>
          <a:p>
            <a:r>
              <a:rPr lang="en-US" sz="3200" dirty="0"/>
              <a:t>Factors Affecting Local Anesthetic Activity in the Clinical Setting: Site of Injection</a:t>
            </a:r>
          </a:p>
        </p:txBody>
      </p:sp>
      <p:sp>
        <p:nvSpPr>
          <p:cNvPr id="602115" name="Rectangle 3"/>
          <p:cNvSpPr>
            <a:spLocks noGrp="1" noChangeArrowheads="1"/>
          </p:cNvSpPr>
          <p:nvPr>
            <p:ph sz="quarter" idx="1"/>
          </p:nvPr>
        </p:nvSpPr>
        <p:spPr/>
        <p:txBody>
          <a:bodyPr/>
          <a:lstStyle/>
          <a:p>
            <a:r>
              <a:rPr lang="en-US"/>
              <a:t>Subarachnoid blockade exhibits the quickest onset and shortest duration.</a:t>
            </a:r>
          </a:p>
          <a:p>
            <a:r>
              <a:rPr lang="en-US"/>
              <a:t>Why? Rapid onset is due to the fact that there is no nerve sheath to penetrate.  Short duration is related to the small dose and volume used.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a:t>
            </a:r>
            <a:r>
              <a:rPr lang="en-US" dirty="0" err="1" smtClean="0"/>
              <a:t>Enantiomer’s</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p:txBody>
      </p:sp>
      <p:sp>
        <p:nvSpPr>
          <p:cNvPr id="4" name="Right Triangle 3"/>
          <p:cNvSpPr/>
          <p:nvPr/>
        </p:nvSpPr>
        <p:spPr>
          <a:xfrm>
            <a:off x="1143000" y="1905000"/>
            <a:ext cx="1143000" cy="1219200"/>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p:nvSpPr>
        <p:spPr>
          <a:xfrm rot="16200000">
            <a:off x="6515100" y="2019300"/>
            <a:ext cx="1143000" cy="12192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95400" y="2667000"/>
            <a:ext cx="304800" cy="369332"/>
          </a:xfrm>
          <a:prstGeom prst="rect">
            <a:avLst/>
          </a:prstGeom>
          <a:noFill/>
        </p:spPr>
        <p:txBody>
          <a:bodyPr wrap="square" rtlCol="0">
            <a:spAutoFit/>
          </a:bodyPr>
          <a:lstStyle/>
          <a:p>
            <a:r>
              <a:rPr lang="en-US" dirty="0" smtClean="0"/>
              <a:t>R</a:t>
            </a:r>
            <a:endParaRPr lang="en-US" dirty="0"/>
          </a:p>
        </p:txBody>
      </p:sp>
      <p:sp>
        <p:nvSpPr>
          <p:cNvPr id="7" name="TextBox 6"/>
          <p:cNvSpPr txBox="1"/>
          <p:nvPr/>
        </p:nvSpPr>
        <p:spPr>
          <a:xfrm>
            <a:off x="7086600" y="2743200"/>
            <a:ext cx="457200" cy="369332"/>
          </a:xfrm>
          <a:prstGeom prst="rect">
            <a:avLst/>
          </a:prstGeom>
          <a:noFill/>
        </p:spPr>
        <p:txBody>
          <a:bodyPr wrap="square" rtlCol="0">
            <a:spAutoFit/>
          </a:bodyPr>
          <a:lstStyle/>
          <a:p>
            <a:r>
              <a:rPr lang="en-US" dirty="0" smtClean="0"/>
              <a:t>S</a:t>
            </a:r>
            <a:endParaRPr lang="en-US" dirty="0"/>
          </a:p>
        </p:txBody>
      </p:sp>
      <p:sp>
        <p:nvSpPr>
          <p:cNvPr id="8" name="TextBox 7"/>
          <p:cNvSpPr txBox="1"/>
          <p:nvPr/>
        </p:nvSpPr>
        <p:spPr>
          <a:xfrm>
            <a:off x="2895600" y="2667000"/>
            <a:ext cx="3352800" cy="2031325"/>
          </a:xfrm>
          <a:prstGeom prst="rect">
            <a:avLst/>
          </a:prstGeom>
          <a:noFill/>
        </p:spPr>
        <p:txBody>
          <a:bodyPr wrap="square" rtlCol="0">
            <a:spAutoFit/>
          </a:bodyPr>
          <a:lstStyle/>
          <a:p>
            <a:r>
              <a:rPr lang="en-US" dirty="0" smtClean="0"/>
              <a:t>Each may exert differences in:</a:t>
            </a:r>
          </a:p>
          <a:p>
            <a:endParaRPr lang="en-US" dirty="0" smtClean="0"/>
          </a:p>
          <a:p>
            <a:pPr>
              <a:buFont typeface="Arial" pitchFamily="34" charset="0"/>
              <a:buChar char="•"/>
            </a:pPr>
            <a:r>
              <a:rPr lang="en-US" dirty="0" smtClean="0"/>
              <a:t>Absorption</a:t>
            </a:r>
          </a:p>
          <a:p>
            <a:pPr>
              <a:buFont typeface="Arial" pitchFamily="34" charset="0"/>
              <a:buChar char="•"/>
            </a:pPr>
            <a:r>
              <a:rPr lang="en-US" dirty="0" smtClean="0"/>
              <a:t>Distribution</a:t>
            </a:r>
          </a:p>
          <a:p>
            <a:pPr>
              <a:buFont typeface="Arial" pitchFamily="34" charset="0"/>
              <a:buChar char="•"/>
            </a:pPr>
            <a:r>
              <a:rPr lang="en-US" dirty="0" smtClean="0"/>
              <a:t>Potency</a:t>
            </a:r>
          </a:p>
          <a:p>
            <a:pPr>
              <a:buFont typeface="Arial" pitchFamily="34" charset="0"/>
              <a:buChar char="•"/>
            </a:pPr>
            <a:r>
              <a:rPr lang="en-US" dirty="0" smtClean="0"/>
              <a:t>Toxicity</a:t>
            </a:r>
          </a:p>
          <a:p>
            <a:pPr>
              <a:buFont typeface="Arial" pitchFamily="34" charset="0"/>
              <a:buChar char="•"/>
            </a:pPr>
            <a:r>
              <a:rPr lang="en-US" dirty="0" smtClean="0"/>
              <a:t>Therapeutic Action</a:t>
            </a:r>
            <a:endParaRPr lang="en-US" dirty="0"/>
          </a:p>
        </p:txBody>
      </p:sp>
      <p:sp>
        <p:nvSpPr>
          <p:cNvPr id="9" name="Curved Up Arrow 8"/>
          <p:cNvSpPr/>
          <p:nvPr/>
        </p:nvSpPr>
        <p:spPr>
          <a:xfrm>
            <a:off x="1447800" y="4648200"/>
            <a:ext cx="1981200" cy="129540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rot="10800000">
            <a:off x="4724400" y="4724400"/>
            <a:ext cx="1981200" cy="1469824"/>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457200" y="3810000"/>
            <a:ext cx="2133600" cy="369332"/>
          </a:xfrm>
          <a:prstGeom prst="rect">
            <a:avLst/>
          </a:prstGeom>
          <a:noFill/>
        </p:spPr>
        <p:txBody>
          <a:bodyPr wrap="square" rtlCol="0">
            <a:spAutoFit/>
          </a:bodyPr>
          <a:lstStyle/>
          <a:p>
            <a:r>
              <a:rPr lang="en-US" dirty="0" smtClean="0"/>
              <a:t>Enantiomer - R</a:t>
            </a:r>
            <a:endParaRPr lang="en-US" dirty="0"/>
          </a:p>
        </p:txBody>
      </p:sp>
      <p:sp>
        <p:nvSpPr>
          <p:cNvPr id="13" name="TextBox 12"/>
          <p:cNvSpPr txBox="1"/>
          <p:nvPr/>
        </p:nvSpPr>
        <p:spPr>
          <a:xfrm>
            <a:off x="6248400" y="3810000"/>
            <a:ext cx="1752600" cy="369332"/>
          </a:xfrm>
          <a:prstGeom prst="rect">
            <a:avLst/>
          </a:prstGeom>
          <a:noFill/>
        </p:spPr>
        <p:txBody>
          <a:bodyPr wrap="square" rtlCol="0">
            <a:spAutoFit/>
          </a:bodyPr>
          <a:lstStyle/>
          <a:p>
            <a:r>
              <a:rPr lang="en-US" dirty="0" smtClean="0"/>
              <a:t>Enantiomer - S</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normAutofit fontScale="90000"/>
          </a:bodyPr>
          <a:lstStyle/>
          <a:p>
            <a:r>
              <a:rPr lang="en-US" sz="3200" dirty="0"/>
              <a:t>Factors Affecting Local Anesthetic Activity in the Clinical Setting: Site of Injection</a:t>
            </a:r>
          </a:p>
        </p:txBody>
      </p:sp>
      <p:sp>
        <p:nvSpPr>
          <p:cNvPr id="603139" name="Rectangle 3"/>
          <p:cNvSpPr>
            <a:spLocks noGrp="1" noChangeArrowheads="1"/>
          </p:cNvSpPr>
          <p:nvPr>
            <p:ph sz="quarter" idx="1"/>
          </p:nvPr>
        </p:nvSpPr>
        <p:spPr>
          <a:xfrm>
            <a:off x="457200" y="2286000"/>
            <a:ext cx="8229600" cy="4114800"/>
          </a:xfrm>
        </p:spPr>
        <p:txBody>
          <a:bodyPr/>
          <a:lstStyle/>
          <a:p>
            <a:r>
              <a:rPr lang="en-US" sz="2800"/>
              <a:t>Brachial plexus blockade on the other hand has the slowest onset and longest duration.</a:t>
            </a:r>
          </a:p>
          <a:p>
            <a:r>
              <a:rPr lang="en-US" sz="2800"/>
              <a:t>Why? Local anesthetics are deposited in the sheath surrounding the brachial plexus.  Diffusion must occur before reaching the nerve membrane.  The long duration is due to a slower rate of absorption, large doses, and long segments of nerve exposure to local anesthetics.</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noAutofit/>
          </a:bodyPr>
          <a:lstStyle/>
          <a:p>
            <a:r>
              <a:rPr lang="en-US" sz="3200" dirty="0"/>
              <a:t>Factors Affecting Local Anesthetic Activity in the Clinical Setting: Carbonation and pH adjustment</a:t>
            </a:r>
          </a:p>
        </p:txBody>
      </p:sp>
      <p:sp>
        <p:nvSpPr>
          <p:cNvPr id="604163" name="Rectangle 3"/>
          <p:cNvSpPr>
            <a:spLocks noGrp="1" noChangeArrowheads="1"/>
          </p:cNvSpPr>
          <p:nvPr>
            <p:ph sz="quarter" idx="1"/>
          </p:nvPr>
        </p:nvSpPr>
        <p:spPr/>
        <p:txBody>
          <a:bodyPr/>
          <a:lstStyle/>
          <a:p>
            <a:r>
              <a:rPr lang="en-US" dirty="0"/>
              <a:t>In the isolated nerve the addition of sodium bicarbonate or CO2 will accelerate onset and minimum concentration required for blockade.</a:t>
            </a:r>
          </a:p>
          <a:p>
            <a:r>
              <a:rPr lang="en-US" dirty="0"/>
              <a:t>Bicarbonate will increase pH, bringing it closer to physiologic pH, and increase the amount of uncharged base that is available.</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p:txBody>
          <a:bodyPr>
            <a:normAutofit fontScale="90000"/>
          </a:bodyPr>
          <a:lstStyle/>
          <a:p>
            <a:r>
              <a:rPr lang="en-US" sz="3200" dirty="0"/>
              <a:t>Factors Affecting Local Anesthetic Activity in the Clinical Setting: Site of Injection</a:t>
            </a:r>
          </a:p>
        </p:txBody>
      </p:sp>
      <p:sp>
        <p:nvSpPr>
          <p:cNvPr id="605187" name="Rectangle 3"/>
          <p:cNvSpPr>
            <a:spLocks noGrp="1" noChangeArrowheads="1"/>
          </p:cNvSpPr>
          <p:nvPr>
            <p:ph sz="quarter" idx="1"/>
          </p:nvPr>
        </p:nvSpPr>
        <p:spPr/>
        <p:txBody>
          <a:bodyPr/>
          <a:lstStyle/>
          <a:p>
            <a:r>
              <a:rPr lang="en-US" sz="2800"/>
              <a:t>Increased amounts of uncharged base will increase the rate of diffusion across the sheath and membrane.</a:t>
            </a:r>
          </a:p>
          <a:p>
            <a:r>
              <a:rPr lang="en-US" sz="2800"/>
              <a:t>Controversy exists concerning if this occurs clinically.  Ambiguity exists due to different study protocols.  Need consistent study parameters to know if this occurs clinically, with which block and with what local anesthetic.</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noAutofit/>
          </a:bodyPr>
          <a:lstStyle/>
          <a:p>
            <a:r>
              <a:rPr lang="en-US" sz="3200" dirty="0"/>
              <a:t>Factors Affecting Local Anesthetic Activity in the Clinical Setting: Mixtures of Local Anesthetics</a:t>
            </a:r>
          </a:p>
        </p:txBody>
      </p:sp>
      <p:sp>
        <p:nvSpPr>
          <p:cNvPr id="606211" name="Rectangle 3"/>
          <p:cNvSpPr>
            <a:spLocks noGrp="1" noChangeArrowheads="1"/>
          </p:cNvSpPr>
          <p:nvPr>
            <p:ph sz="quarter" idx="1"/>
          </p:nvPr>
        </p:nvSpPr>
        <p:spPr>
          <a:xfrm>
            <a:off x="457200" y="2514600"/>
            <a:ext cx="8229600" cy="4114800"/>
          </a:xfrm>
        </p:spPr>
        <p:txBody>
          <a:bodyPr/>
          <a:lstStyle/>
          <a:p>
            <a:r>
              <a:rPr lang="en-US" dirty="0"/>
              <a:t>Some clinicians will mix a local anesthetic with a fast onset with a local anesthetic that has a long duration of action.</a:t>
            </a:r>
          </a:p>
          <a:p>
            <a:r>
              <a:rPr lang="en-US" dirty="0"/>
              <a:t>Studies have yielded mixed results on the effectiveness of this technique.</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p:txBody>
          <a:bodyPr>
            <a:noAutofit/>
          </a:bodyPr>
          <a:lstStyle/>
          <a:p>
            <a:r>
              <a:rPr lang="en-US" sz="3200" dirty="0"/>
              <a:t>Factors Affecting Local Anesthetic Activity in the Clinical Setting: Mixtures of Local Anesthetics</a:t>
            </a:r>
          </a:p>
        </p:txBody>
      </p:sp>
      <p:sp>
        <p:nvSpPr>
          <p:cNvPr id="607235" name="Rectangle 3"/>
          <p:cNvSpPr>
            <a:spLocks noGrp="1" noChangeArrowheads="1"/>
          </p:cNvSpPr>
          <p:nvPr>
            <p:ph sz="quarter" idx="1"/>
          </p:nvPr>
        </p:nvSpPr>
        <p:spPr>
          <a:xfrm>
            <a:off x="533400" y="2743200"/>
            <a:ext cx="8229600" cy="4114800"/>
          </a:xfrm>
        </p:spPr>
        <p:txBody>
          <a:bodyPr/>
          <a:lstStyle/>
          <a:p>
            <a:r>
              <a:rPr lang="en-US"/>
              <a:t>Chloroprocaine and bupivacaine in the brachial plexus exhibits a fast onset and long duration of blockade- however in the epidural space the duration was shorter than if bupivacaine was used alone.</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p:txBody>
          <a:bodyPr>
            <a:noAutofit/>
          </a:bodyPr>
          <a:lstStyle/>
          <a:p>
            <a:r>
              <a:rPr lang="en-US" sz="3200" dirty="0"/>
              <a:t>Factors Affecting Local Anesthetic Activity in the Clinical Setting: Mixtures of Local Anesthetics</a:t>
            </a:r>
          </a:p>
        </p:txBody>
      </p:sp>
      <p:sp>
        <p:nvSpPr>
          <p:cNvPr id="608259" name="Rectangle 3"/>
          <p:cNvSpPr>
            <a:spLocks noGrp="1" noChangeArrowheads="1"/>
          </p:cNvSpPr>
          <p:nvPr>
            <p:ph sz="quarter" idx="1"/>
          </p:nvPr>
        </p:nvSpPr>
        <p:spPr/>
        <p:txBody>
          <a:bodyPr/>
          <a:lstStyle/>
          <a:p>
            <a:pPr>
              <a:lnSpc>
                <a:spcPct val="90000"/>
              </a:lnSpc>
            </a:pPr>
            <a:r>
              <a:rPr lang="en-US" sz="2800" dirty="0"/>
              <a:t>Few advantages clinically.</a:t>
            </a:r>
          </a:p>
          <a:p>
            <a:pPr>
              <a:lnSpc>
                <a:spcPct val="90000"/>
              </a:lnSpc>
            </a:pPr>
            <a:r>
              <a:rPr lang="en-US" sz="2800" dirty="0"/>
              <a:t>The advent of peripheral nerve catheters allow us to have the ability to extend a block for an extended period of time.</a:t>
            </a:r>
          </a:p>
          <a:p>
            <a:pPr>
              <a:lnSpc>
                <a:spcPct val="90000"/>
              </a:lnSpc>
            </a:pPr>
            <a:r>
              <a:rPr lang="en-US" sz="2800" dirty="0"/>
              <a:t>Risk of toxicity remains.  Should not exceed the maximum dose of either local anesthetic.  A solution containing 50% of the toxic dose for one local anesthetic combined with 50% of the toxic dose of another local anesthetic will = 100% toxic dose.</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normAutofit fontScale="90000"/>
          </a:bodyPr>
          <a:lstStyle/>
          <a:p>
            <a:r>
              <a:rPr lang="en-US" sz="3200" dirty="0"/>
              <a:t>Factors Affecting Local Anesthetic Activity in the Clinical Setting: Pregnancy</a:t>
            </a:r>
          </a:p>
        </p:txBody>
      </p:sp>
      <p:sp>
        <p:nvSpPr>
          <p:cNvPr id="609283" name="Rectangle 3"/>
          <p:cNvSpPr>
            <a:spLocks noGrp="1" noChangeArrowheads="1"/>
          </p:cNvSpPr>
          <p:nvPr>
            <p:ph sz="quarter" idx="1"/>
          </p:nvPr>
        </p:nvSpPr>
        <p:spPr>
          <a:xfrm>
            <a:off x="457200" y="2743200"/>
            <a:ext cx="8229600" cy="4114800"/>
          </a:xfrm>
        </p:spPr>
        <p:txBody>
          <a:bodyPr/>
          <a:lstStyle/>
          <a:p>
            <a:r>
              <a:rPr lang="en-US"/>
              <a:t>Hormonal changes enhance the potency of local anesthetics.</a:t>
            </a:r>
          </a:p>
          <a:p>
            <a:r>
              <a:rPr lang="en-US"/>
              <a:t>Mechanical factors add to the risk.  Epidural veins are dilated, decreasing the volume in the epidural and subarachnoid space…plays a minor role.</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normAutofit fontScale="90000"/>
          </a:bodyPr>
          <a:lstStyle/>
          <a:p>
            <a:r>
              <a:rPr lang="en-US" sz="3200" dirty="0"/>
              <a:t>Factors Affecting Local Anesthetic Activity in the Clinical Setting: Pregnancy</a:t>
            </a:r>
          </a:p>
        </p:txBody>
      </p:sp>
      <p:sp>
        <p:nvSpPr>
          <p:cNvPr id="610307" name="Rectangle 3"/>
          <p:cNvSpPr>
            <a:spLocks noGrp="1" noChangeArrowheads="1"/>
          </p:cNvSpPr>
          <p:nvPr>
            <p:ph sz="quarter" idx="1"/>
          </p:nvPr>
        </p:nvSpPr>
        <p:spPr>
          <a:xfrm>
            <a:off x="533400" y="2362200"/>
            <a:ext cx="8229600" cy="4114800"/>
          </a:xfrm>
        </p:spPr>
        <p:txBody>
          <a:bodyPr/>
          <a:lstStyle/>
          <a:p>
            <a:pPr>
              <a:lnSpc>
                <a:spcPct val="80000"/>
              </a:lnSpc>
            </a:pPr>
            <a:r>
              <a:rPr lang="en-US" sz="2800"/>
              <a:t>Spread and depth of epidural and spinal anesthesia in greater in the parturient when compared to the non-parturient.</a:t>
            </a:r>
          </a:p>
          <a:p>
            <a:pPr>
              <a:lnSpc>
                <a:spcPct val="80000"/>
              </a:lnSpc>
            </a:pPr>
            <a:r>
              <a:rPr lang="en-US" sz="2800"/>
              <a:t>Increased spread of local anesthetic has been found to occur as early as the first trimester.</a:t>
            </a:r>
          </a:p>
          <a:p>
            <a:pPr>
              <a:lnSpc>
                <a:spcPct val="80000"/>
              </a:lnSpc>
            </a:pPr>
            <a:r>
              <a:rPr lang="en-US" sz="2800"/>
              <a:t>Correlation between progesterone levels and the mg per segment requirement for lidocaine.</a:t>
            </a:r>
          </a:p>
          <a:p>
            <a:pPr>
              <a:lnSpc>
                <a:spcPct val="80000"/>
              </a:lnSpc>
            </a:pPr>
            <a:r>
              <a:rPr lang="en-US" sz="2800"/>
              <a:t>The dose of local anesthetics should be reduced for any parturient regardless of the stage of pregnancy.</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2" name="Rectangle 4"/>
          <p:cNvSpPr>
            <a:spLocks noGrp="1" noChangeArrowheads="1"/>
          </p:cNvSpPr>
          <p:nvPr>
            <p:ph type="title"/>
          </p:nvPr>
        </p:nvSpPr>
        <p:spPr>
          <a:xfrm>
            <a:off x="457200" y="2590800"/>
            <a:ext cx="8229600" cy="1371600"/>
          </a:xfrm>
        </p:spPr>
        <p:txBody>
          <a:bodyPr/>
          <a:lstStyle/>
          <a:p>
            <a:r>
              <a:rPr lang="en-US" sz="4000"/>
              <a:t>Medication Interactions with Local Anesthetics</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08" name="Picture 8" descr="scan0004"/>
          <p:cNvPicPr>
            <a:picLocks noChangeAspect="1" noChangeArrowheads="1"/>
          </p:cNvPicPr>
          <p:nvPr/>
        </p:nvPicPr>
        <p:blipFill>
          <a:blip r:embed="rId3" cstate="print"/>
          <a:srcRect/>
          <a:stretch>
            <a:fillRect/>
          </a:stretch>
        </p:blipFill>
        <p:spPr bwMode="auto">
          <a:xfrm>
            <a:off x="0" y="1600200"/>
            <a:ext cx="9144000" cy="42465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Racemic Mixtures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Up to 1/3</a:t>
            </a:r>
            <a:r>
              <a:rPr lang="en-US" baseline="30000" dirty="0" smtClean="0"/>
              <a:t>rd</a:t>
            </a:r>
            <a:r>
              <a:rPr lang="en-US" dirty="0" smtClean="0"/>
              <a:t> of all medications contain stereoisomers.  </a:t>
            </a:r>
          </a:p>
          <a:p>
            <a:r>
              <a:rPr lang="en-US" dirty="0" smtClean="0"/>
              <a:t>Racemic Mixtures contain two isomers in equal concentrations (i.e. racemic epinephrine).</a:t>
            </a:r>
          </a:p>
          <a:p>
            <a:r>
              <a:rPr lang="en-US" dirty="0" smtClean="0"/>
              <a:t>Bupivacaine is a racemic mixture (R-bupivacaine and S- bupivacaine).</a:t>
            </a:r>
          </a:p>
          <a:p>
            <a:r>
              <a:rPr lang="en-US" dirty="0" smtClean="0"/>
              <a:t>In effect the administration of a racemic preparation is to administer two different medications.</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fontScale="40000" lnSpcReduction="20000"/>
          </a:bodyPr>
          <a:lstStyle/>
          <a:p>
            <a:pPr>
              <a:buNone/>
            </a:pPr>
            <a:endParaRPr lang="en-US" dirty="0" smtClean="0"/>
          </a:p>
          <a:p>
            <a:pPr>
              <a:buNone/>
            </a:pPr>
            <a:r>
              <a:rPr lang="en-US" dirty="0" smtClean="0"/>
              <a:t> </a:t>
            </a:r>
          </a:p>
          <a:p>
            <a:r>
              <a:rPr lang="en-US" dirty="0" err="1" smtClean="0"/>
              <a:t>Heavner</a:t>
            </a:r>
            <a:r>
              <a:rPr lang="en-US" dirty="0" smtClean="0"/>
              <a:t>, J.E. (2008).  Pharmacology of local anesthetics.  In D.E. </a:t>
            </a:r>
            <a:r>
              <a:rPr lang="en-US" dirty="0" err="1" smtClean="0"/>
              <a:t>Longnecker</a:t>
            </a:r>
            <a:r>
              <a:rPr lang="en-US" dirty="0" smtClean="0"/>
              <a:t> et al (</a:t>
            </a:r>
            <a:r>
              <a:rPr lang="en-US" dirty="0" err="1" smtClean="0"/>
              <a:t>eds</a:t>
            </a:r>
            <a:r>
              <a:rPr lang="en-US" dirty="0" smtClean="0"/>
              <a:t>) </a:t>
            </a:r>
            <a:r>
              <a:rPr lang="en-US" i="1" dirty="0" smtClean="0"/>
              <a:t>Anesthesiology.</a:t>
            </a:r>
            <a:r>
              <a:rPr lang="en-US" dirty="0" smtClean="0"/>
              <a:t>  New York: McGraw-Hill Medical.</a:t>
            </a:r>
          </a:p>
          <a:p>
            <a:pPr>
              <a:buNone/>
            </a:pPr>
            <a:r>
              <a:rPr lang="en-US" dirty="0" smtClean="0"/>
              <a:t> </a:t>
            </a:r>
          </a:p>
          <a:p>
            <a:r>
              <a:rPr lang="en-US" dirty="0" smtClean="0"/>
              <a:t>Joyce, J.A. (2002).  A pathway toward safer anesthesia: </a:t>
            </a:r>
            <a:r>
              <a:rPr lang="en-US" dirty="0" err="1" smtClean="0"/>
              <a:t>stereochemical</a:t>
            </a:r>
            <a:r>
              <a:rPr lang="en-US" dirty="0" smtClean="0"/>
              <a:t> advances.  </a:t>
            </a:r>
            <a:r>
              <a:rPr lang="en-US" i="1" dirty="0" smtClean="0"/>
              <a:t>AANA Journal, </a:t>
            </a:r>
            <a:r>
              <a:rPr lang="en-US" dirty="0" smtClean="0"/>
              <a:t>70, 63-67.</a:t>
            </a:r>
          </a:p>
          <a:p>
            <a:pPr>
              <a:buNone/>
            </a:pPr>
            <a:r>
              <a:rPr lang="en-US" dirty="0" smtClean="0"/>
              <a:t> </a:t>
            </a:r>
          </a:p>
          <a:p>
            <a:r>
              <a:rPr lang="en-US" dirty="0" err="1" smtClean="0"/>
              <a:t>Katzung</a:t>
            </a:r>
            <a:r>
              <a:rPr lang="en-US" dirty="0" smtClean="0"/>
              <a:t>, B.G. (1992).  Section 1: basic principles.  In B.G. </a:t>
            </a:r>
            <a:r>
              <a:rPr lang="en-US" dirty="0" err="1" smtClean="0"/>
              <a:t>Katzung</a:t>
            </a:r>
            <a:r>
              <a:rPr lang="en-US" dirty="0" smtClean="0"/>
              <a:t> </a:t>
            </a:r>
            <a:r>
              <a:rPr lang="en-US" i="1" dirty="0" smtClean="0"/>
              <a:t>Basic &amp; clinical pharmacology,</a:t>
            </a:r>
            <a:r>
              <a:rPr lang="en-US" dirty="0" smtClean="0"/>
              <a:t> 5</a:t>
            </a:r>
            <a:r>
              <a:rPr lang="en-US" baseline="30000" dirty="0" smtClean="0"/>
              <a:t>th</a:t>
            </a:r>
            <a:r>
              <a:rPr lang="en-US" dirty="0" smtClean="0"/>
              <a:t> edition.  Norwalk, Connecticut: Appleton and Lange.</a:t>
            </a:r>
          </a:p>
          <a:p>
            <a:pPr>
              <a:buNone/>
            </a:pPr>
            <a:r>
              <a:rPr lang="en-US" dirty="0" smtClean="0"/>
              <a:t> </a:t>
            </a:r>
          </a:p>
          <a:p>
            <a:r>
              <a:rPr lang="en-US" dirty="0" smtClean="0"/>
              <a:t>Morgan, G.E., Mikhail, M.S., Murray, M.J. (2006).  Local Anesthetics. In G.E. Morgan et al </a:t>
            </a:r>
            <a:r>
              <a:rPr lang="en-US" i="1" dirty="0" smtClean="0"/>
              <a:t>Clinical Anesthesiology, 4</a:t>
            </a:r>
            <a:r>
              <a:rPr lang="en-US" i="1" baseline="30000" dirty="0" smtClean="0"/>
              <a:t>th</a:t>
            </a:r>
            <a:r>
              <a:rPr lang="en-US" i="1" dirty="0" smtClean="0"/>
              <a:t> edition.</a:t>
            </a:r>
            <a:r>
              <a:rPr lang="en-US" dirty="0" smtClean="0"/>
              <a:t>  New York: Lange Medical Books.</a:t>
            </a:r>
          </a:p>
          <a:p>
            <a:pPr>
              <a:buNone/>
            </a:pPr>
            <a:r>
              <a:rPr lang="en-US" dirty="0" smtClean="0"/>
              <a:t> </a:t>
            </a:r>
          </a:p>
          <a:p>
            <a:r>
              <a:rPr lang="en-US" dirty="0" err="1" smtClean="0"/>
              <a:t>Stoelting</a:t>
            </a:r>
            <a:r>
              <a:rPr lang="en-US" dirty="0" smtClean="0"/>
              <a:t>, R.K. &amp; Hillier, S.C. (2006).  Pharmacology and pharmacodynamics of injected and inhaled drugs.  In R.K. </a:t>
            </a:r>
            <a:r>
              <a:rPr lang="en-US" dirty="0" err="1" smtClean="0"/>
              <a:t>Stoelting</a:t>
            </a:r>
            <a:r>
              <a:rPr lang="en-US" dirty="0" smtClean="0"/>
              <a:t> &amp; S.C. Hillier (</a:t>
            </a:r>
            <a:r>
              <a:rPr lang="en-US" dirty="0" err="1" smtClean="0"/>
              <a:t>eds</a:t>
            </a:r>
            <a:r>
              <a:rPr lang="en-US" dirty="0" smtClean="0"/>
              <a:t>) </a:t>
            </a:r>
            <a:r>
              <a:rPr lang="en-US" i="1" dirty="0" smtClean="0"/>
              <a:t>Pharmacology &amp; Physiology in Anesthetic Practice, </a:t>
            </a:r>
            <a:r>
              <a:rPr lang="en-US" dirty="0" smtClean="0"/>
              <a:t>4</a:t>
            </a:r>
            <a:r>
              <a:rPr lang="en-US" baseline="30000" dirty="0" smtClean="0"/>
              <a:t>th</a:t>
            </a:r>
            <a:r>
              <a:rPr lang="en-US" dirty="0" smtClean="0"/>
              <a:t> edition.  Philadelphia: Lippincott Williams &amp; Wilkins.</a:t>
            </a:r>
          </a:p>
          <a:p>
            <a:pPr>
              <a:buNone/>
            </a:pPr>
            <a:r>
              <a:rPr lang="en-US" dirty="0" smtClean="0"/>
              <a:t> </a:t>
            </a:r>
          </a:p>
          <a:p>
            <a:r>
              <a:rPr lang="en-US" dirty="0" err="1" smtClean="0"/>
              <a:t>Strichartz</a:t>
            </a:r>
            <a:r>
              <a:rPr lang="en-US" dirty="0" smtClean="0"/>
              <a:t>, G.R. &amp; </a:t>
            </a:r>
            <a:r>
              <a:rPr lang="en-US" dirty="0" err="1" smtClean="0"/>
              <a:t>Berde</a:t>
            </a:r>
            <a:r>
              <a:rPr lang="en-US" dirty="0" smtClean="0"/>
              <a:t>, C.B. (2005).  Local Anesthetics.  In R.D. Miller </a:t>
            </a:r>
            <a:r>
              <a:rPr lang="en-US" i="1" dirty="0" smtClean="0"/>
              <a:t>Miller’s Anesthesia, 6</a:t>
            </a:r>
            <a:r>
              <a:rPr lang="en-US" i="1" baseline="30000" dirty="0" smtClean="0"/>
              <a:t>th</a:t>
            </a:r>
            <a:r>
              <a:rPr lang="en-US" i="1" dirty="0" smtClean="0"/>
              <a:t> edition.</a:t>
            </a:r>
            <a:r>
              <a:rPr lang="en-US" dirty="0" smtClean="0"/>
              <a:t> Philadelphia: Elsevier Churchill Livingstone.</a:t>
            </a:r>
          </a:p>
          <a:p>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Receptors are stereospecific (allow only one stereoisomer to attach) and stereoselective (prefer one isomer over the other).</a:t>
            </a:r>
          </a:p>
          <a:p>
            <a:r>
              <a:rPr lang="en-US" dirty="0" smtClean="0"/>
              <a:t> One enantiomer will exhibit a greater potency, safety profile, and reduced side effects.</a:t>
            </a:r>
          </a:p>
          <a:p>
            <a:r>
              <a:rPr lang="en-US" dirty="0" smtClean="0"/>
              <a:t>Bupivacaine is a racemic preparation with significant toxicity issues.  S- bupivacaine is almost as potent as the racemic preparation but less toxic.</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Ropivacaine is a pure isomer (S-ropivacaine).</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2" name="Rectangle 4"/>
          <p:cNvSpPr>
            <a:spLocks noGrp="1" noChangeArrowheads="1"/>
          </p:cNvSpPr>
          <p:nvPr>
            <p:ph type="title"/>
          </p:nvPr>
        </p:nvSpPr>
        <p:spPr>
          <a:xfrm>
            <a:off x="609600" y="2590800"/>
            <a:ext cx="8229600" cy="1371600"/>
          </a:xfrm>
        </p:spPr>
        <p:txBody>
          <a:bodyPr/>
          <a:lstStyle/>
          <a:p>
            <a:r>
              <a:rPr lang="en-US"/>
              <a:t>Structure Activity Relationship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normAutofit fontScale="90000"/>
          </a:bodyPr>
          <a:lstStyle/>
          <a:p>
            <a:r>
              <a:rPr lang="en-US" sz="4000"/>
              <a:t>Intrinsic Potency, Duration of Action, and Onset is Dependent on: </a:t>
            </a:r>
          </a:p>
        </p:txBody>
      </p:sp>
      <p:sp>
        <p:nvSpPr>
          <p:cNvPr id="490499" name="Rectangle 3"/>
          <p:cNvSpPr>
            <a:spLocks noGrp="1" noChangeArrowheads="1"/>
          </p:cNvSpPr>
          <p:nvPr>
            <p:ph sz="quarter" idx="1"/>
          </p:nvPr>
        </p:nvSpPr>
        <p:spPr>
          <a:xfrm>
            <a:off x="1524000" y="2743200"/>
            <a:ext cx="8229600" cy="4114800"/>
          </a:xfrm>
        </p:spPr>
        <p:txBody>
          <a:bodyPr/>
          <a:lstStyle/>
          <a:p>
            <a:r>
              <a:rPr lang="en-US"/>
              <a:t>Lipophilic-Hydrophobic Balance</a:t>
            </a:r>
          </a:p>
          <a:p>
            <a:r>
              <a:rPr lang="en-US"/>
              <a:t>Hydrogen Ion Concentration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sz="quarter" idx="1"/>
          </p:nvPr>
        </p:nvSpPr>
        <p:spPr/>
        <p:txBody>
          <a:bodyPr/>
          <a:lstStyle/>
          <a:p>
            <a:r>
              <a:rPr lang="en-US" dirty="0" smtClean="0"/>
              <a:t>Every effort was made to ensure that material and information contained in this presentation are correct and up-to-date.  The author can not accept liability/responsibility from errors that may occur from the use of this information.  It is up to each clinician to ensure that they provide safe anesthetic care to their patients.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r>
              <a:rPr lang="en-US"/>
              <a:t>Lipophilic-Hydrophobic Balance</a:t>
            </a:r>
          </a:p>
        </p:txBody>
      </p:sp>
      <p:sp>
        <p:nvSpPr>
          <p:cNvPr id="491523" name="Rectangle 3"/>
          <p:cNvSpPr>
            <a:spLocks noGrp="1" noChangeArrowheads="1"/>
          </p:cNvSpPr>
          <p:nvPr>
            <p:ph sz="quarter" idx="1"/>
          </p:nvPr>
        </p:nvSpPr>
        <p:spPr/>
        <p:txBody>
          <a:bodyPr/>
          <a:lstStyle/>
          <a:p>
            <a:pPr>
              <a:lnSpc>
                <a:spcPct val="90000"/>
              </a:lnSpc>
            </a:pPr>
            <a:r>
              <a:rPr lang="en-US"/>
              <a:t>Lipophilic means “fat” loving and expresses the tendency of local anesthetic molecules to bind with membrane lipids.</a:t>
            </a:r>
          </a:p>
          <a:p>
            <a:pPr>
              <a:lnSpc>
                <a:spcPct val="90000"/>
              </a:lnSpc>
            </a:pPr>
            <a:r>
              <a:rPr lang="en-US"/>
              <a:t>Hydrophobic means “fear” of water</a:t>
            </a:r>
          </a:p>
          <a:p>
            <a:pPr>
              <a:lnSpc>
                <a:spcPct val="90000"/>
              </a:lnSpc>
            </a:pPr>
            <a:r>
              <a:rPr lang="en-US"/>
              <a:t>Hydrophobicity is a term that describes the physiochemical property of local anesthetics and is associated with potency.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r>
              <a:rPr lang="en-US"/>
              <a:t>Lipophilic-Hydrophobic Balance</a:t>
            </a:r>
          </a:p>
        </p:txBody>
      </p:sp>
      <p:sp>
        <p:nvSpPr>
          <p:cNvPr id="632835" name="Rectangle 3"/>
          <p:cNvSpPr>
            <a:spLocks noGrp="1" noChangeArrowheads="1"/>
          </p:cNvSpPr>
          <p:nvPr>
            <p:ph sz="quarter" idx="1"/>
          </p:nvPr>
        </p:nvSpPr>
        <p:spPr/>
        <p:txBody>
          <a:bodyPr/>
          <a:lstStyle/>
          <a:p>
            <a:r>
              <a:rPr lang="en-US"/>
              <a:t>Lipid membrane is a hydrophobic environment.</a:t>
            </a:r>
          </a:p>
          <a:p>
            <a:r>
              <a:rPr lang="en-US"/>
              <a:t>Membranes that are more hydrophobic (lipophilic) are more potent and produce a longer block.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normAutofit fontScale="90000"/>
          </a:bodyPr>
          <a:lstStyle/>
          <a:p>
            <a:r>
              <a:rPr lang="en-US" sz="4000"/>
              <a:t>Lipophilic-Hydrophobic Balance- Potency</a:t>
            </a:r>
          </a:p>
        </p:txBody>
      </p:sp>
      <p:sp>
        <p:nvSpPr>
          <p:cNvPr id="492547" name="Rectangle 3"/>
          <p:cNvSpPr>
            <a:spLocks noGrp="1" noChangeArrowheads="1"/>
          </p:cNvSpPr>
          <p:nvPr>
            <p:ph sz="quarter" idx="1"/>
          </p:nvPr>
        </p:nvSpPr>
        <p:spPr/>
        <p:txBody>
          <a:bodyPr/>
          <a:lstStyle/>
          <a:p>
            <a:pPr>
              <a:lnSpc>
                <a:spcPct val="90000"/>
              </a:lnSpc>
            </a:pPr>
            <a:r>
              <a:rPr lang="en-US"/>
              <a:t>Potency (lipid solubility) is increased by increasing the total number of carbon atoms.</a:t>
            </a:r>
          </a:p>
          <a:p>
            <a:pPr>
              <a:lnSpc>
                <a:spcPct val="90000"/>
              </a:lnSpc>
            </a:pPr>
            <a:r>
              <a:rPr lang="en-US"/>
              <a:t>Etidocaine has 3 more carbon atoms than lidocaine.  Thus etidocaine is 4 times more potent and 5 times longer acting than lidocaine.</a:t>
            </a:r>
          </a:p>
          <a:p>
            <a:pPr>
              <a:lnSpc>
                <a:spcPct val="90000"/>
              </a:lnSpc>
            </a:pPr>
            <a:r>
              <a:rPr lang="en-US"/>
              <a:t>Works well in the lab but…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60" name="Rectangle 4"/>
          <p:cNvSpPr>
            <a:spLocks noGrp="1" noChangeArrowheads="1"/>
          </p:cNvSpPr>
          <p:nvPr>
            <p:ph type="title"/>
          </p:nvPr>
        </p:nvSpPr>
        <p:spPr>
          <a:xfrm>
            <a:off x="381000" y="2438400"/>
            <a:ext cx="8229600" cy="1371600"/>
          </a:xfrm>
        </p:spPr>
        <p:txBody>
          <a:bodyPr>
            <a:normAutofit fontScale="90000"/>
          </a:bodyPr>
          <a:lstStyle/>
          <a:p>
            <a:r>
              <a:rPr lang="en-US" sz="4000"/>
              <a:t>As with most things in life it gets a bit more complicated than that.  In the clinical setting there are many factors that influence the potency of local anesthetics.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normAutofit fontScale="90000"/>
          </a:bodyPr>
          <a:lstStyle/>
          <a:p>
            <a:r>
              <a:rPr lang="en-US" sz="4000"/>
              <a:t>Factors that affect potency of local anesthetics</a:t>
            </a:r>
          </a:p>
        </p:txBody>
      </p:sp>
      <p:sp>
        <p:nvSpPr>
          <p:cNvPr id="496643" name="Rectangle 3"/>
          <p:cNvSpPr>
            <a:spLocks noGrp="1" noChangeArrowheads="1"/>
          </p:cNvSpPr>
          <p:nvPr>
            <p:ph sz="quarter" idx="1"/>
          </p:nvPr>
        </p:nvSpPr>
        <p:spPr/>
        <p:txBody>
          <a:bodyPr/>
          <a:lstStyle/>
          <a:p>
            <a:pPr>
              <a:lnSpc>
                <a:spcPct val="80000"/>
              </a:lnSpc>
            </a:pPr>
            <a:r>
              <a:rPr lang="en-US" sz="2800"/>
              <a:t>Hydrophobicity (lipid solubility)</a:t>
            </a:r>
          </a:p>
          <a:p>
            <a:pPr>
              <a:lnSpc>
                <a:spcPct val="80000"/>
              </a:lnSpc>
            </a:pPr>
            <a:r>
              <a:rPr lang="en-US" sz="2800"/>
              <a:t>Hydrogen ion balance</a:t>
            </a:r>
          </a:p>
          <a:p>
            <a:pPr>
              <a:lnSpc>
                <a:spcPct val="80000"/>
              </a:lnSpc>
            </a:pPr>
            <a:r>
              <a:rPr lang="en-US" sz="2800"/>
              <a:t>Vasoconstrictor/vasodilator properties (affects the rate of vascular uptake)</a:t>
            </a:r>
          </a:p>
          <a:p>
            <a:pPr>
              <a:lnSpc>
                <a:spcPct val="80000"/>
              </a:lnSpc>
            </a:pPr>
            <a:r>
              <a:rPr lang="en-US" sz="2800"/>
              <a:t>Fiber size, type, and myelination</a:t>
            </a:r>
          </a:p>
          <a:p>
            <a:pPr>
              <a:lnSpc>
                <a:spcPct val="80000"/>
              </a:lnSpc>
            </a:pPr>
            <a:r>
              <a:rPr lang="en-US" sz="2800"/>
              <a:t>Frequency of nerve stimulation</a:t>
            </a:r>
          </a:p>
          <a:p>
            <a:pPr>
              <a:lnSpc>
                <a:spcPct val="80000"/>
              </a:lnSpc>
            </a:pPr>
            <a:r>
              <a:rPr lang="en-US" sz="2800"/>
              <a:t>pH (acidic environment will antagonize the block)</a:t>
            </a:r>
          </a:p>
          <a:p>
            <a:pPr>
              <a:lnSpc>
                <a:spcPct val="80000"/>
              </a:lnSpc>
            </a:pPr>
            <a:r>
              <a:rPr lang="en-US" sz="2800"/>
              <a:t>Electrolyte concentrations (hypokalemia and hypercalcemia antagonizes blockade).</a:t>
            </a:r>
          </a:p>
        </p:txBody>
      </p:sp>
      <p:sp>
        <p:nvSpPr>
          <p:cNvPr id="496644" name="Text Box 4"/>
          <p:cNvSpPr txBox="1">
            <a:spLocks noChangeArrowheads="1"/>
          </p:cNvSpPr>
          <p:nvPr/>
        </p:nvSpPr>
        <p:spPr bwMode="auto">
          <a:xfrm>
            <a:off x="228600" y="6248400"/>
            <a:ext cx="8382000" cy="366713"/>
          </a:xfrm>
          <a:prstGeom prst="rect">
            <a:avLst/>
          </a:prstGeom>
          <a:noFill/>
          <a:ln w="9525">
            <a:noFill/>
            <a:miter lim="800000"/>
            <a:headEnd/>
            <a:tailEnd/>
          </a:ln>
          <a:effectLst/>
        </p:spPr>
        <p:txBody>
          <a:bodyPr>
            <a:spAutoFit/>
          </a:bodyPr>
          <a:lstStyle/>
          <a:p>
            <a:pPr>
              <a:spcBef>
                <a:spcPct val="50000"/>
              </a:spcBef>
            </a:pPr>
            <a:r>
              <a:rPr lang="en-US">
                <a:solidFill>
                  <a:srgbClr val="000000"/>
                </a:solidFill>
              </a:rPr>
              <a:t>We will cover each in more detail shortly……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8" name="Rectangle 4"/>
          <p:cNvSpPr>
            <a:spLocks noGrp="1" noChangeArrowheads="1"/>
          </p:cNvSpPr>
          <p:nvPr>
            <p:ph type="title"/>
          </p:nvPr>
        </p:nvSpPr>
        <p:spPr>
          <a:xfrm>
            <a:off x="533400" y="2362200"/>
            <a:ext cx="8229600" cy="1371600"/>
          </a:xfrm>
        </p:spPr>
        <p:txBody>
          <a:bodyPr>
            <a:normAutofit fontScale="90000"/>
          </a:bodyPr>
          <a:lstStyle/>
          <a:p>
            <a:r>
              <a:rPr lang="en-US" sz="4000"/>
              <a:t>Despite the differences between the laboratory setting and the clinical factors that can affect potency there is still a correlation between lipid solubility, potency, and duration of action.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p:txBody>
          <a:bodyPr>
            <a:normAutofit fontScale="90000"/>
          </a:bodyPr>
          <a:lstStyle/>
          <a:p>
            <a:r>
              <a:rPr lang="en-US" sz="4000"/>
              <a:t>Lipophilic-Hydrophobic Balance-Duration of Action</a:t>
            </a:r>
          </a:p>
        </p:txBody>
      </p:sp>
      <p:sp>
        <p:nvSpPr>
          <p:cNvPr id="493571" name="Rectangle 3"/>
          <p:cNvSpPr>
            <a:spLocks noGrp="1" noChangeArrowheads="1"/>
          </p:cNvSpPr>
          <p:nvPr>
            <p:ph sz="quarter" idx="1"/>
          </p:nvPr>
        </p:nvSpPr>
        <p:spPr/>
        <p:txBody>
          <a:bodyPr/>
          <a:lstStyle/>
          <a:p>
            <a:r>
              <a:rPr lang="en-US"/>
              <a:t>Highly lipid soluble local anesthetics generally have a longer duration of action.</a:t>
            </a:r>
          </a:p>
          <a:p>
            <a:r>
              <a:rPr lang="en-US"/>
              <a:t>This is due to a higher degree of protein binding and decreased clearance by local blood flow.</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6" name="Rectangle 4"/>
          <p:cNvSpPr>
            <a:spLocks noGrp="1" noChangeArrowheads="1"/>
          </p:cNvSpPr>
          <p:nvPr>
            <p:ph type="title"/>
          </p:nvPr>
        </p:nvSpPr>
        <p:spPr/>
        <p:txBody>
          <a:bodyPr>
            <a:normAutofit fontScale="90000"/>
          </a:bodyPr>
          <a:lstStyle/>
          <a:p>
            <a:r>
              <a:rPr lang="en-US" sz="3200" dirty="0"/>
              <a:t>Lipophilic-Hydrophobic Balance- Potency and Lipid Solubility/Duration of Action</a:t>
            </a:r>
          </a:p>
        </p:txBody>
      </p:sp>
      <p:pic>
        <p:nvPicPr>
          <p:cNvPr id="494600" name="Picture 8" descr="scan0005"/>
          <p:cNvPicPr>
            <a:picLocks noGrp="1" noChangeAspect="1" noChangeArrowheads="1"/>
          </p:cNvPicPr>
          <p:nvPr>
            <p:ph sz="quarter" idx="1"/>
          </p:nvPr>
        </p:nvPicPr>
        <p:blipFill>
          <a:blip r:embed="rId3" cstate="print"/>
          <a:stretch>
            <a:fillRect/>
          </a:stretch>
        </p:blipFill>
        <p:spPr>
          <a:xfrm>
            <a:off x="2092579" y="2259330"/>
            <a:ext cx="5193792" cy="3177540"/>
          </a:xfrm>
          <a:noFill/>
          <a:ln/>
        </p:spPr>
      </p:pic>
      <p:sp>
        <p:nvSpPr>
          <p:cNvPr id="494598" name="Text Box 6"/>
          <p:cNvSpPr txBox="1">
            <a:spLocks noChangeArrowheads="1"/>
          </p:cNvSpPr>
          <p:nvPr/>
        </p:nvSpPr>
        <p:spPr bwMode="auto">
          <a:xfrm>
            <a:off x="0" y="2743200"/>
            <a:ext cx="1828800" cy="779463"/>
          </a:xfrm>
          <a:prstGeom prst="rect">
            <a:avLst/>
          </a:prstGeom>
          <a:noFill/>
          <a:ln w="9525">
            <a:noFill/>
            <a:miter lim="800000"/>
            <a:headEnd/>
            <a:tailEnd/>
          </a:ln>
          <a:effectLst/>
        </p:spPr>
        <p:txBody>
          <a:bodyPr>
            <a:spAutoFit/>
          </a:bodyPr>
          <a:lstStyle/>
          <a:p>
            <a:pPr>
              <a:spcBef>
                <a:spcPct val="50000"/>
              </a:spcBef>
            </a:pPr>
            <a:r>
              <a:rPr lang="en-US">
                <a:solidFill>
                  <a:srgbClr val="000000"/>
                </a:solidFill>
              </a:rPr>
              <a:t>1 = Least</a:t>
            </a:r>
          </a:p>
          <a:p>
            <a:pPr>
              <a:spcBef>
                <a:spcPct val="50000"/>
              </a:spcBef>
            </a:pPr>
            <a:r>
              <a:rPr lang="en-US">
                <a:solidFill>
                  <a:srgbClr val="000000"/>
                </a:solidFill>
              </a:rPr>
              <a:t>4 = Greatest</a:t>
            </a:r>
          </a:p>
        </p:txBody>
      </p:sp>
      <p:sp>
        <p:nvSpPr>
          <p:cNvPr id="494599" name="Text Box 7"/>
          <p:cNvSpPr txBox="1">
            <a:spLocks noChangeArrowheads="1"/>
          </p:cNvSpPr>
          <p:nvPr/>
        </p:nvSpPr>
        <p:spPr bwMode="auto">
          <a:xfrm>
            <a:off x="0" y="4038600"/>
            <a:ext cx="1676400" cy="2014538"/>
          </a:xfrm>
          <a:prstGeom prst="rect">
            <a:avLst/>
          </a:prstGeom>
          <a:noFill/>
          <a:ln w="9525">
            <a:noFill/>
            <a:miter lim="800000"/>
            <a:headEnd/>
            <a:tailEnd/>
          </a:ln>
          <a:effectLst/>
        </p:spPr>
        <p:txBody>
          <a:bodyPr>
            <a:spAutoFit/>
          </a:bodyPr>
          <a:lstStyle/>
          <a:p>
            <a:pPr>
              <a:spcBef>
                <a:spcPct val="50000"/>
              </a:spcBef>
            </a:pPr>
            <a:r>
              <a:rPr lang="en-US">
                <a:solidFill>
                  <a:srgbClr val="000000"/>
                </a:solidFill>
              </a:rPr>
              <a:t>Note the correlation between potency/lipid solubility and the duration of action.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8" name="Rectangle 4"/>
          <p:cNvSpPr>
            <a:spLocks noGrp="1" noChangeArrowheads="1"/>
          </p:cNvSpPr>
          <p:nvPr>
            <p:ph type="title"/>
          </p:nvPr>
        </p:nvSpPr>
        <p:spPr>
          <a:xfrm>
            <a:off x="609600" y="2514600"/>
            <a:ext cx="8229600" cy="1371600"/>
          </a:xfrm>
        </p:spPr>
        <p:txBody>
          <a:bodyPr/>
          <a:lstStyle/>
          <a:p>
            <a:r>
              <a:rPr lang="en-US"/>
              <a:t>Hydrogen Ion Concentration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a:t>Hydrogen Ion Concentration</a:t>
            </a:r>
          </a:p>
        </p:txBody>
      </p:sp>
      <p:sp>
        <p:nvSpPr>
          <p:cNvPr id="499715" name="Rectangle 3"/>
          <p:cNvSpPr>
            <a:spLocks noGrp="1" noChangeArrowheads="1"/>
          </p:cNvSpPr>
          <p:nvPr>
            <p:ph sz="quarter" idx="1"/>
          </p:nvPr>
        </p:nvSpPr>
        <p:spPr/>
        <p:txBody>
          <a:bodyPr/>
          <a:lstStyle/>
          <a:p>
            <a:r>
              <a:rPr lang="en-US"/>
              <a:t>Local anesthetics exist as a weak base</a:t>
            </a:r>
          </a:p>
          <a:p>
            <a:r>
              <a:rPr lang="en-US"/>
              <a:t>Local anesthetics in solution exist in equilibrium between basic uncharged (non-ionized) form (B), which is lipid soluble.</a:t>
            </a:r>
          </a:p>
          <a:p>
            <a:r>
              <a:rPr lang="en-US"/>
              <a:t>And a charged (ionized) form (BH+), which is water soluble.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n-US" sz="4000"/>
              <a:t>A Brief History of Local Anesthetics</a:t>
            </a:r>
          </a:p>
        </p:txBody>
      </p:sp>
      <p:sp>
        <p:nvSpPr>
          <p:cNvPr id="474115" name="Rectangle 3"/>
          <p:cNvSpPr>
            <a:spLocks noGrp="1" noChangeArrowheads="1"/>
          </p:cNvSpPr>
          <p:nvPr>
            <p:ph type="body" sz="half" idx="1"/>
          </p:nvPr>
        </p:nvSpPr>
        <p:spPr/>
        <p:txBody>
          <a:bodyPr/>
          <a:lstStyle/>
          <a:p>
            <a:pPr>
              <a:lnSpc>
                <a:spcPct val="80000"/>
              </a:lnSpc>
            </a:pPr>
            <a:r>
              <a:rPr lang="en-US" sz="2400" dirty="0"/>
              <a:t>Pre-Columbian natives of Peru chew coca leaves.  Decreased fatigue and promoted a feeling of well being.</a:t>
            </a:r>
          </a:p>
          <a:p>
            <a:pPr>
              <a:lnSpc>
                <a:spcPct val="80000"/>
              </a:lnSpc>
            </a:pPr>
            <a:endParaRPr lang="en-US" sz="2400" dirty="0"/>
          </a:p>
          <a:p>
            <a:pPr>
              <a:lnSpc>
                <a:spcPct val="80000"/>
              </a:lnSpc>
            </a:pPr>
            <a:r>
              <a:rPr lang="en-US" sz="2400" dirty="0"/>
              <a:t>1884 Koller introduces cocaine into clinical practice by utilizing it as a topical anesthetic for the cornea.  Problem…physical dependence and toxicity.</a:t>
            </a:r>
          </a:p>
        </p:txBody>
      </p:sp>
      <p:sp>
        <p:nvSpPr>
          <p:cNvPr id="6" name="Content Placeholder 5"/>
          <p:cNvSpPr>
            <a:spLocks noGrp="1"/>
          </p:cNvSpPr>
          <p:nvPr>
            <p:ph sz="quarter" idx="2"/>
          </p:nvPr>
        </p:nvSpPr>
        <p:spPr/>
        <p:txBody>
          <a:bodyPr/>
          <a:lstStyle/>
          <a:p>
            <a:endParaRPr lang="en-US" dirty="0"/>
          </a:p>
        </p:txBody>
      </p:sp>
      <p:sp>
        <p:nvSpPr>
          <p:cNvPr id="7" name="Content Placeholder 6"/>
          <p:cNvSpPr>
            <a:spLocks noGrp="1"/>
          </p:cNvSpPr>
          <p:nvPr>
            <p:ph sz="quarter" idx="3"/>
          </p:nvPr>
        </p:nvSpPr>
        <p:spPr/>
        <p:txBody>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lstStyle/>
          <a:p>
            <a:r>
              <a:rPr lang="en-US"/>
              <a:t>pKa</a:t>
            </a:r>
          </a:p>
        </p:txBody>
      </p:sp>
      <p:sp>
        <p:nvSpPr>
          <p:cNvPr id="500739" name="Rectangle 3"/>
          <p:cNvSpPr>
            <a:spLocks noGrp="1" noChangeArrowheads="1"/>
          </p:cNvSpPr>
          <p:nvPr>
            <p:ph sz="quarter" idx="1"/>
          </p:nvPr>
        </p:nvSpPr>
        <p:spPr/>
        <p:txBody>
          <a:bodyPr/>
          <a:lstStyle/>
          <a:p>
            <a:r>
              <a:rPr lang="en-US" sz="2800" dirty="0"/>
              <a:t>pKa expresses the relationship between ionized and non-ionized forms of local anesthetic.</a:t>
            </a:r>
          </a:p>
          <a:p>
            <a:r>
              <a:rPr lang="en-US" sz="2800" dirty="0"/>
              <a:t>pKa is the pH at which the ionized and non-ionized forms are equal.</a:t>
            </a:r>
          </a:p>
          <a:p>
            <a:pPr>
              <a:buNone/>
            </a:pP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pKa</a:t>
            </a:r>
            <a:endParaRPr lang="en-US" dirty="0"/>
          </a:p>
        </p:txBody>
      </p:sp>
      <p:sp>
        <p:nvSpPr>
          <p:cNvPr id="3" name="Content Placeholder 2"/>
          <p:cNvSpPr>
            <a:spLocks noGrp="1"/>
          </p:cNvSpPr>
          <p:nvPr>
            <p:ph sz="quarter" idx="1"/>
          </p:nvPr>
        </p:nvSpPr>
        <p:spPr/>
        <p:txBody>
          <a:bodyPr/>
          <a:lstStyle/>
          <a:p>
            <a:pPr>
              <a:buNone/>
            </a:pPr>
            <a:r>
              <a:rPr lang="en-US" b="1" dirty="0" smtClean="0"/>
              <a:t>Non-Ionized Form                  Ionized Form</a:t>
            </a:r>
          </a:p>
          <a:p>
            <a:pPr>
              <a:buNone/>
            </a:pPr>
            <a:endParaRPr lang="en-US" b="1" dirty="0" smtClean="0"/>
          </a:p>
          <a:p>
            <a:pPr>
              <a:buNone/>
            </a:pPr>
            <a:endParaRPr lang="en-US" dirty="0" smtClean="0"/>
          </a:p>
        </p:txBody>
      </p:sp>
      <p:sp>
        <p:nvSpPr>
          <p:cNvPr id="4" name="Diamond 3"/>
          <p:cNvSpPr/>
          <p:nvPr/>
        </p:nvSpPr>
        <p:spPr>
          <a:xfrm>
            <a:off x="990600" y="2667000"/>
            <a:ext cx="457200" cy="533400"/>
          </a:xfrm>
          <a:prstGeom prst="diamon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4"/>
          <p:cNvSpPr/>
          <p:nvPr/>
        </p:nvSpPr>
        <p:spPr>
          <a:xfrm>
            <a:off x="1981200" y="2743200"/>
            <a:ext cx="457200" cy="533400"/>
          </a:xfrm>
          <a:prstGeom prst="diamon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p:cNvSpPr/>
          <p:nvPr/>
        </p:nvSpPr>
        <p:spPr>
          <a:xfrm>
            <a:off x="1447800" y="3200400"/>
            <a:ext cx="457200" cy="533400"/>
          </a:xfrm>
          <a:prstGeom prst="diamon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1066800" y="3733800"/>
            <a:ext cx="457200" cy="533400"/>
          </a:xfrm>
          <a:prstGeom prst="diamon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1828800" y="3810000"/>
            <a:ext cx="457200" cy="533400"/>
          </a:xfrm>
          <a:prstGeom prst="diamon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733800" y="3276600"/>
            <a:ext cx="990600" cy="1588"/>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3733800" y="3733800"/>
            <a:ext cx="990600" cy="1588"/>
          </a:xfrm>
          <a:prstGeom prst="line">
            <a:avLst/>
          </a:prstGeom>
        </p:spPr>
        <p:style>
          <a:lnRef idx="3">
            <a:schemeClr val="dk1"/>
          </a:lnRef>
          <a:fillRef idx="0">
            <a:schemeClr val="dk1"/>
          </a:fillRef>
          <a:effectRef idx="2">
            <a:schemeClr val="dk1"/>
          </a:effectRef>
          <a:fontRef idx="minor">
            <a:schemeClr val="tx1"/>
          </a:fontRef>
        </p:style>
      </p:cxnSp>
      <p:sp>
        <p:nvSpPr>
          <p:cNvPr id="12" name="Flowchart: Delay 11"/>
          <p:cNvSpPr/>
          <p:nvPr/>
        </p:nvSpPr>
        <p:spPr>
          <a:xfrm rot="5400000">
            <a:off x="5638800" y="2514600"/>
            <a:ext cx="609600" cy="45720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2"/>
          <p:cNvSpPr/>
          <p:nvPr/>
        </p:nvSpPr>
        <p:spPr>
          <a:xfrm rot="5400000">
            <a:off x="6858000" y="2514600"/>
            <a:ext cx="609600" cy="45720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elay 13"/>
          <p:cNvSpPr/>
          <p:nvPr/>
        </p:nvSpPr>
        <p:spPr>
          <a:xfrm rot="5400000">
            <a:off x="6324600" y="3352800"/>
            <a:ext cx="609600" cy="45720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elay 14"/>
          <p:cNvSpPr/>
          <p:nvPr/>
        </p:nvSpPr>
        <p:spPr>
          <a:xfrm rot="5400000">
            <a:off x="5715000" y="4114800"/>
            <a:ext cx="609600" cy="45720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lay 15"/>
          <p:cNvSpPr/>
          <p:nvPr/>
        </p:nvSpPr>
        <p:spPr>
          <a:xfrm rot="5400000">
            <a:off x="6934200" y="4114800"/>
            <a:ext cx="609600" cy="45720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38200" y="5410200"/>
            <a:ext cx="7467600" cy="646331"/>
          </a:xfrm>
          <a:prstGeom prst="rect">
            <a:avLst/>
          </a:prstGeom>
          <a:noFill/>
        </p:spPr>
        <p:txBody>
          <a:bodyPr wrap="square" rtlCol="0">
            <a:spAutoFit/>
          </a:bodyPr>
          <a:lstStyle/>
          <a:p>
            <a:r>
              <a:rPr lang="en-US" dirty="0" smtClean="0"/>
              <a:t>pKa= pH at which ionized and non-ionized forms of local anesthetics are equal.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pKa</a:t>
            </a:r>
            <a:endParaRPr lang="en-US" dirty="0"/>
          </a:p>
        </p:txBody>
      </p:sp>
      <p:sp>
        <p:nvSpPr>
          <p:cNvPr id="3" name="Content Placeholder 2"/>
          <p:cNvSpPr>
            <a:spLocks noGrp="1"/>
          </p:cNvSpPr>
          <p:nvPr>
            <p:ph sz="quarter" idx="1"/>
          </p:nvPr>
        </p:nvSpPr>
        <p:spPr/>
        <p:txBody>
          <a:bodyPr/>
          <a:lstStyle/>
          <a:p>
            <a:r>
              <a:rPr lang="en-US" dirty="0" smtClean="0"/>
              <a:t>In general when the pKa approximates the physiological pH there will be a higher concentration of non-ionized base and a faster onset.</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lstStyle/>
          <a:p>
            <a:r>
              <a:rPr lang="en-US" dirty="0"/>
              <a:t>Ionized </a:t>
            </a:r>
            <a:r>
              <a:rPr lang="en-US" dirty="0" err="1"/>
              <a:t>vs</a:t>
            </a:r>
            <a:r>
              <a:rPr lang="en-US" dirty="0"/>
              <a:t> Non-ionized forms</a:t>
            </a:r>
          </a:p>
        </p:txBody>
      </p:sp>
      <p:sp>
        <p:nvSpPr>
          <p:cNvPr id="501763" name="Rectangle 3"/>
          <p:cNvSpPr>
            <a:spLocks noGrp="1" noChangeArrowheads="1"/>
          </p:cNvSpPr>
          <p:nvPr>
            <p:ph sz="quarter" idx="1"/>
          </p:nvPr>
        </p:nvSpPr>
        <p:spPr/>
        <p:txBody>
          <a:bodyPr/>
          <a:lstStyle/>
          <a:p>
            <a:pPr>
              <a:lnSpc>
                <a:spcPct val="90000"/>
              </a:lnSpc>
            </a:pPr>
            <a:r>
              <a:rPr lang="en-US" sz="2400"/>
              <a:t>Each form has its own specific mechanism of action.</a:t>
            </a:r>
          </a:p>
          <a:p>
            <a:pPr>
              <a:lnSpc>
                <a:spcPct val="90000"/>
              </a:lnSpc>
            </a:pPr>
            <a:r>
              <a:rPr lang="en-US" sz="2400"/>
              <a:t>Non-ionized (lipid soluble) penetrates the neural sheath and passes on to the nerve membrane.</a:t>
            </a:r>
          </a:p>
          <a:p>
            <a:pPr>
              <a:lnSpc>
                <a:spcPct val="90000"/>
              </a:lnSpc>
            </a:pPr>
            <a:r>
              <a:rPr lang="en-US" sz="2400"/>
              <a:t>Within the cell equilibrium will occur between non-ionized and ionized forms.</a:t>
            </a:r>
          </a:p>
          <a:p>
            <a:pPr>
              <a:lnSpc>
                <a:spcPct val="90000"/>
              </a:lnSpc>
            </a:pPr>
            <a:r>
              <a:rPr lang="en-US" sz="2400"/>
              <a:t>Ionized (water soluble) form is responsible for binding to the sodium channels.</a:t>
            </a:r>
          </a:p>
          <a:p>
            <a:pPr>
              <a:lnSpc>
                <a:spcPct val="90000"/>
              </a:lnSpc>
            </a:pPr>
            <a:r>
              <a:rPr lang="en-US" sz="2400"/>
              <a:t>During each phase of distribution within the tissue, equilibration occurs between the non-ionized and ionized forms.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Ionized </a:t>
            </a:r>
            <a:r>
              <a:rPr lang="en-US" dirty="0" err="1" smtClean="0"/>
              <a:t>vs</a:t>
            </a:r>
            <a:r>
              <a:rPr lang="en-US" dirty="0" smtClean="0"/>
              <a:t> Non-ionized forms</a:t>
            </a:r>
            <a:endParaRPr lang="en-US" dirty="0"/>
          </a:p>
        </p:txBody>
      </p:sp>
      <p:sp>
        <p:nvSpPr>
          <p:cNvPr id="4" name="Minus 3"/>
          <p:cNvSpPr/>
          <p:nvPr/>
        </p:nvSpPr>
        <p:spPr>
          <a:xfrm>
            <a:off x="0" y="3429000"/>
            <a:ext cx="7924800" cy="1219200"/>
          </a:xfrm>
          <a:prstGeom prst="mathMinus">
            <a:avLst>
              <a:gd name="adj1" fmla="val 3289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solidFill>
            </a:endParaRPr>
          </a:p>
        </p:txBody>
      </p:sp>
      <p:sp>
        <p:nvSpPr>
          <p:cNvPr id="6" name="Flowchart: Delay 5"/>
          <p:cNvSpPr/>
          <p:nvPr/>
        </p:nvSpPr>
        <p:spPr>
          <a:xfrm rot="5400000">
            <a:off x="2438400" y="2743200"/>
            <a:ext cx="609600" cy="45720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5715000" y="2667000"/>
            <a:ext cx="457200" cy="533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715000" y="3276600"/>
            <a:ext cx="457200" cy="1828800"/>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2209800"/>
            <a:ext cx="1219200" cy="381000"/>
          </a:xfrm>
          <a:prstGeom prst="rect">
            <a:avLst/>
          </a:prstGeom>
          <a:noFill/>
        </p:spPr>
        <p:txBody>
          <a:bodyPr wrap="square" rtlCol="0">
            <a:spAutoFit/>
          </a:bodyPr>
          <a:lstStyle/>
          <a:p>
            <a:r>
              <a:rPr lang="en-US" dirty="0" smtClean="0"/>
              <a:t>Ionized</a:t>
            </a:r>
            <a:endParaRPr lang="en-US" dirty="0"/>
          </a:p>
        </p:txBody>
      </p:sp>
      <p:sp>
        <p:nvSpPr>
          <p:cNvPr id="10" name="TextBox 9"/>
          <p:cNvSpPr txBox="1"/>
          <p:nvPr/>
        </p:nvSpPr>
        <p:spPr>
          <a:xfrm>
            <a:off x="4800600" y="1981200"/>
            <a:ext cx="3200400" cy="646331"/>
          </a:xfrm>
          <a:prstGeom prst="rect">
            <a:avLst/>
          </a:prstGeom>
          <a:noFill/>
        </p:spPr>
        <p:txBody>
          <a:bodyPr wrap="square" rtlCol="0">
            <a:spAutoFit/>
          </a:bodyPr>
          <a:lstStyle/>
          <a:p>
            <a:r>
              <a:rPr lang="en-US" dirty="0" smtClean="0"/>
              <a:t>Non-ionized penetrates the neural sheath/membrane</a:t>
            </a:r>
            <a:endParaRPr lang="en-US" dirty="0"/>
          </a:p>
        </p:txBody>
      </p:sp>
      <p:sp>
        <p:nvSpPr>
          <p:cNvPr id="11" name="TextBox 10"/>
          <p:cNvSpPr txBox="1"/>
          <p:nvPr/>
        </p:nvSpPr>
        <p:spPr>
          <a:xfrm>
            <a:off x="6934200" y="3886200"/>
            <a:ext cx="1828800" cy="369332"/>
          </a:xfrm>
          <a:prstGeom prst="rect">
            <a:avLst/>
          </a:prstGeom>
          <a:noFill/>
        </p:spPr>
        <p:txBody>
          <a:bodyPr wrap="square" rtlCol="0">
            <a:spAutoFit/>
          </a:bodyPr>
          <a:lstStyle/>
          <a:p>
            <a:r>
              <a:rPr lang="en-US" dirty="0" smtClean="0"/>
              <a:t>Lipid Layer</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Ionized </a:t>
            </a:r>
            <a:r>
              <a:rPr lang="en-US" dirty="0" err="1" smtClean="0"/>
              <a:t>vs</a:t>
            </a:r>
            <a:r>
              <a:rPr lang="en-US" dirty="0" smtClean="0"/>
              <a:t> Non-ionized forms</a:t>
            </a:r>
            <a:endParaRPr lang="en-US" dirty="0"/>
          </a:p>
        </p:txBody>
      </p:sp>
      <p:sp>
        <p:nvSpPr>
          <p:cNvPr id="5" name="Flowchart: Delay 4"/>
          <p:cNvSpPr/>
          <p:nvPr/>
        </p:nvSpPr>
        <p:spPr>
          <a:xfrm rot="5400000">
            <a:off x="4114800" y="1981200"/>
            <a:ext cx="1295400" cy="16002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Stored Data 6"/>
          <p:cNvSpPr/>
          <p:nvPr/>
        </p:nvSpPr>
        <p:spPr>
          <a:xfrm rot="16200000">
            <a:off x="3810000" y="3352800"/>
            <a:ext cx="1905000" cy="1447800"/>
          </a:xfrm>
          <a:prstGeom prst="flowChartOnlineStorag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rot="5400000">
            <a:off x="3695700" y="3848100"/>
            <a:ext cx="2209800" cy="914400"/>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6800" y="3886200"/>
            <a:ext cx="1828800" cy="369332"/>
          </a:xfrm>
          <a:prstGeom prst="rect">
            <a:avLst/>
          </a:prstGeom>
          <a:noFill/>
        </p:spPr>
        <p:txBody>
          <a:bodyPr wrap="square" rtlCol="0">
            <a:spAutoFit/>
          </a:bodyPr>
          <a:lstStyle/>
          <a:p>
            <a:r>
              <a:rPr lang="en-US" dirty="0" smtClean="0"/>
              <a:t>Na+ Channel</a:t>
            </a:r>
            <a:endParaRPr lang="en-US" dirty="0"/>
          </a:p>
        </p:txBody>
      </p:sp>
      <p:sp>
        <p:nvSpPr>
          <p:cNvPr id="10" name="Right Arrow 9"/>
          <p:cNvSpPr/>
          <p:nvPr/>
        </p:nvSpPr>
        <p:spPr>
          <a:xfrm>
            <a:off x="2743200" y="3962400"/>
            <a:ext cx="1905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24600" y="2590800"/>
            <a:ext cx="2286000" cy="646331"/>
          </a:xfrm>
          <a:prstGeom prst="rect">
            <a:avLst/>
          </a:prstGeom>
          <a:noFill/>
        </p:spPr>
        <p:txBody>
          <a:bodyPr wrap="square" rtlCol="0">
            <a:spAutoFit/>
          </a:bodyPr>
          <a:lstStyle/>
          <a:p>
            <a:r>
              <a:rPr lang="en-US" dirty="0" smtClean="0"/>
              <a:t>Ionized form of local anesthetic molecule</a:t>
            </a:r>
            <a:endParaRPr lang="en-US" dirty="0"/>
          </a:p>
        </p:txBody>
      </p:sp>
      <p:sp>
        <p:nvSpPr>
          <p:cNvPr id="12" name="Right Arrow 11"/>
          <p:cNvSpPr/>
          <p:nvPr/>
        </p:nvSpPr>
        <p:spPr>
          <a:xfrm rot="10800000">
            <a:off x="5715000" y="2590800"/>
            <a:ext cx="609600" cy="4572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62200" y="1600200"/>
            <a:ext cx="5943600" cy="369332"/>
          </a:xfrm>
          <a:prstGeom prst="rect">
            <a:avLst/>
          </a:prstGeom>
          <a:noFill/>
        </p:spPr>
        <p:txBody>
          <a:bodyPr wrap="square" rtlCol="0">
            <a:spAutoFit/>
          </a:bodyPr>
          <a:lstStyle/>
          <a:p>
            <a:r>
              <a:rPr lang="en-US" dirty="0" smtClean="0"/>
              <a:t>Ionized- Binds with the sodium channel</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lstStyle/>
          <a:p>
            <a:r>
              <a:rPr lang="en-US"/>
              <a:t>Ionized vs Non-ionized Forms</a:t>
            </a:r>
          </a:p>
        </p:txBody>
      </p:sp>
      <p:sp>
        <p:nvSpPr>
          <p:cNvPr id="502787" name="Rectangle 3"/>
          <p:cNvSpPr>
            <a:spLocks noGrp="1" noChangeArrowheads="1"/>
          </p:cNvSpPr>
          <p:nvPr>
            <p:ph sz="quarter" idx="1"/>
          </p:nvPr>
        </p:nvSpPr>
        <p:spPr/>
        <p:txBody>
          <a:bodyPr/>
          <a:lstStyle/>
          <a:p>
            <a:r>
              <a:rPr lang="en-US" sz="2800"/>
              <a:t>Clinical onset is not the same for all local anesthetics with the same pKa!</a:t>
            </a:r>
          </a:p>
          <a:p>
            <a:r>
              <a:rPr lang="en-US" sz="2800"/>
              <a:t>This may be due to the individual local anesthetics ability to diffuse through connective tissue.</a:t>
            </a:r>
          </a:p>
          <a:p>
            <a:r>
              <a:rPr lang="en-US" sz="2800"/>
              <a:t>Generally, the closer the pKa to physiological pH the faster onset with exceptions (i.e. chloroprocaine and benzocaine.)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2" name="Rectangle 4"/>
          <p:cNvSpPr>
            <a:spLocks noGrp="1" noChangeArrowheads="1"/>
          </p:cNvSpPr>
          <p:nvPr>
            <p:ph type="title"/>
          </p:nvPr>
        </p:nvSpPr>
        <p:spPr/>
        <p:txBody>
          <a:bodyPr/>
          <a:lstStyle/>
          <a:p>
            <a:r>
              <a:rPr lang="en-US"/>
              <a:t>pKa of Local Anesthetics</a:t>
            </a:r>
          </a:p>
        </p:txBody>
      </p:sp>
      <p:pic>
        <p:nvPicPr>
          <p:cNvPr id="503814" name="Picture 6" descr="scan0006"/>
          <p:cNvPicPr>
            <a:picLocks noGrp="1" noChangeAspect="1" noChangeArrowheads="1"/>
          </p:cNvPicPr>
          <p:nvPr>
            <p:ph sz="quarter" idx="1"/>
          </p:nvPr>
        </p:nvPicPr>
        <p:blipFill>
          <a:blip r:embed="rId3" cstate="print"/>
          <a:srcRect/>
          <a:stretch>
            <a:fillRect/>
          </a:stretch>
        </p:blipFill>
        <p:spPr>
          <a:xfrm>
            <a:off x="2743200" y="1752600"/>
            <a:ext cx="3241675" cy="4876800"/>
          </a:xfr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normAutofit fontScale="90000"/>
          </a:bodyPr>
          <a:lstStyle/>
          <a:p>
            <a:r>
              <a:rPr lang="en-US" sz="4000"/>
              <a:t>Clinical Implications of Ionized and Non-ionized Forms of Local Anesthetic</a:t>
            </a:r>
          </a:p>
        </p:txBody>
      </p:sp>
      <p:sp>
        <p:nvSpPr>
          <p:cNvPr id="505859" name="Rectangle 3"/>
          <p:cNvSpPr>
            <a:spLocks noGrp="1" noChangeArrowheads="1"/>
          </p:cNvSpPr>
          <p:nvPr>
            <p:ph sz="quarter" idx="1"/>
          </p:nvPr>
        </p:nvSpPr>
        <p:spPr/>
        <p:txBody>
          <a:bodyPr/>
          <a:lstStyle/>
          <a:p>
            <a:r>
              <a:rPr lang="en-US"/>
              <a:t>Local anesthetics are prepared in a water soluble HCL salt with a pH of 6-7.</a:t>
            </a:r>
          </a:p>
          <a:p>
            <a:r>
              <a:rPr lang="en-US"/>
              <a:t>If epinephrine is added, in a commercial preparation, the pH is kept between 4-5 to keep epinephrine stable.  This creates less free base (non-ionized) and slows the onset of action.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normAutofit fontScale="90000"/>
          </a:bodyPr>
          <a:lstStyle/>
          <a:p>
            <a:r>
              <a:rPr lang="en-US" sz="4000"/>
              <a:t>Clinical Implications of Commercial Solutions</a:t>
            </a:r>
          </a:p>
        </p:txBody>
      </p:sp>
      <p:sp>
        <p:nvSpPr>
          <p:cNvPr id="506883" name="Rectangle 3"/>
          <p:cNvSpPr>
            <a:spLocks noGrp="1" noChangeArrowheads="1"/>
          </p:cNvSpPr>
          <p:nvPr>
            <p:ph sz="quarter" idx="1"/>
          </p:nvPr>
        </p:nvSpPr>
        <p:spPr/>
        <p:txBody>
          <a:bodyPr/>
          <a:lstStyle/>
          <a:p>
            <a:r>
              <a:rPr lang="en-US" sz="2800"/>
              <a:t>Some clinicians will add NaBicarb to commercially prepared solutions that contain epinephrine to increase the amount of free base (non-ionized form).</a:t>
            </a:r>
          </a:p>
          <a:p>
            <a:r>
              <a:rPr lang="en-US" sz="2800"/>
              <a:t>1 ml of 8.4% NaBicarb to each 10 ml of lidocaine or mepivacaine or 0.1 ml of 8.4% NaBicarb to each 10 ml of bupivacaine.</a:t>
            </a:r>
          </a:p>
          <a:p>
            <a:r>
              <a:rPr lang="en-US" sz="2800"/>
              <a:t>If you add more NaBicarb than suggested the solution will precipitate.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sz="4000"/>
              <a:t>A Brief History of Local Anesthetics</a:t>
            </a:r>
          </a:p>
        </p:txBody>
      </p:sp>
      <p:sp>
        <p:nvSpPr>
          <p:cNvPr id="477187" name="Rectangle 3"/>
          <p:cNvSpPr>
            <a:spLocks noGrp="1" noChangeArrowheads="1"/>
          </p:cNvSpPr>
          <p:nvPr>
            <p:ph type="body" sz="half" idx="1"/>
          </p:nvPr>
        </p:nvSpPr>
        <p:spPr/>
        <p:txBody>
          <a:bodyPr/>
          <a:lstStyle/>
          <a:p>
            <a:r>
              <a:rPr lang="en-US" sz="2400"/>
              <a:t>1905 Einhorn introduces the prototypical ester local anesthetic procaine.</a:t>
            </a:r>
          </a:p>
          <a:p>
            <a:endParaRPr lang="en-US" sz="2400"/>
          </a:p>
          <a:p>
            <a:r>
              <a:rPr lang="en-US" sz="2400"/>
              <a:t>1943 Lofgren introduces the prototypical amide local anesthetic lidocaine.</a:t>
            </a:r>
          </a:p>
        </p:txBody>
      </p:sp>
      <p:sp>
        <p:nvSpPr>
          <p:cNvPr id="5" name="Content Placeholder 4"/>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normAutofit fontScale="90000"/>
          </a:bodyPr>
          <a:lstStyle/>
          <a:p>
            <a:r>
              <a:rPr lang="en-US" sz="4000"/>
              <a:t>Reported Benefits of adding Sodium Bicarbonate</a:t>
            </a:r>
          </a:p>
        </p:txBody>
      </p:sp>
      <p:sp>
        <p:nvSpPr>
          <p:cNvPr id="507907" name="Rectangle 3"/>
          <p:cNvSpPr>
            <a:spLocks noGrp="1" noChangeArrowheads="1"/>
          </p:cNvSpPr>
          <p:nvPr>
            <p:ph sz="quarter" idx="1"/>
          </p:nvPr>
        </p:nvSpPr>
        <p:spPr/>
        <p:txBody>
          <a:bodyPr/>
          <a:lstStyle/>
          <a:p>
            <a:r>
              <a:rPr lang="en-US"/>
              <a:t>Increases the amount of free base (non-ionized form of local anesthetic)</a:t>
            </a:r>
          </a:p>
          <a:p>
            <a:r>
              <a:rPr lang="en-US"/>
              <a:t>Speed onset</a:t>
            </a:r>
          </a:p>
          <a:p>
            <a:r>
              <a:rPr lang="en-US"/>
              <a:t>Improve quality of the block</a:t>
            </a:r>
          </a:p>
          <a:p>
            <a:r>
              <a:rPr lang="en-US"/>
              <a:t>Prolongs the duration of blockade</a:t>
            </a:r>
          </a:p>
          <a:p>
            <a:r>
              <a:rPr lang="en-US"/>
              <a:t>Decreased pain associated with subcutaneous infiltration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2" name="Rectangle 4"/>
          <p:cNvSpPr>
            <a:spLocks noGrp="1" noChangeArrowheads="1"/>
          </p:cNvSpPr>
          <p:nvPr>
            <p:ph type="title"/>
          </p:nvPr>
        </p:nvSpPr>
        <p:spPr>
          <a:xfrm>
            <a:off x="457200" y="2286000"/>
            <a:ext cx="8229600" cy="1371600"/>
          </a:xfrm>
        </p:spPr>
        <p:txBody>
          <a:bodyPr/>
          <a:lstStyle/>
          <a:p>
            <a:r>
              <a:rPr lang="en-US"/>
              <a:t>Peripheral Nerve Anatomy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r>
              <a:rPr lang="en-US"/>
              <a:t>Peripheral Nerve Anatomy</a:t>
            </a:r>
          </a:p>
        </p:txBody>
      </p:sp>
      <p:sp>
        <p:nvSpPr>
          <p:cNvPr id="510979" name="Rectangle 3"/>
          <p:cNvSpPr>
            <a:spLocks noGrp="1" noChangeArrowheads="1"/>
          </p:cNvSpPr>
          <p:nvPr>
            <p:ph sz="quarter" idx="1"/>
          </p:nvPr>
        </p:nvSpPr>
        <p:spPr/>
        <p:txBody>
          <a:bodyPr/>
          <a:lstStyle/>
          <a:p>
            <a:r>
              <a:rPr lang="en-US"/>
              <a:t>Axolemma- peripheral nerve axon cell membrane.</a:t>
            </a:r>
          </a:p>
          <a:p>
            <a:r>
              <a:rPr lang="en-US"/>
              <a:t>Non-myelinated nerves contain axons within a single Schwann cell.</a:t>
            </a:r>
          </a:p>
          <a:p>
            <a:r>
              <a:rPr lang="en-US"/>
              <a:t>Large motor and sensory fibers are enclosed in many layers of myelin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r>
              <a:rPr lang="en-US"/>
              <a:t>Peripheral Nerve Anatomy</a:t>
            </a:r>
          </a:p>
        </p:txBody>
      </p:sp>
      <p:sp>
        <p:nvSpPr>
          <p:cNvPr id="512003" name="Rectangle 3"/>
          <p:cNvSpPr>
            <a:spLocks noGrp="1" noChangeArrowheads="1"/>
          </p:cNvSpPr>
          <p:nvPr>
            <p:ph sz="quarter" idx="1"/>
          </p:nvPr>
        </p:nvSpPr>
        <p:spPr/>
        <p:txBody>
          <a:bodyPr/>
          <a:lstStyle/>
          <a:p>
            <a:r>
              <a:rPr lang="en-US"/>
              <a:t>Myelin- insulates and speeds the conduction along the axolemma to the nodes of Ranvier.</a:t>
            </a:r>
          </a:p>
          <a:p>
            <a:r>
              <a:rPr lang="en-US"/>
              <a:t>Nodes of Ranvier- interruptions in the myelin that allow for regeneration of the current (high concentrations of Na+ channels are found here).</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idx="4294967295"/>
          </p:nvPr>
        </p:nvSpPr>
        <p:spPr>
          <a:xfrm>
            <a:off x="0" y="381000"/>
            <a:ext cx="8229600" cy="1371600"/>
          </a:xfrm>
        </p:spPr>
        <p:txBody>
          <a:bodyPr/>
          <a:lstStyle/>
          <a:p>
            <a:r>
              <a:rPr lang="en-US" sz="4000" dirty="0"/>
              <a:t>Local Circuit </a:t>
            </a:r>
            <a:r>
              <a:rPr lang="en-US" sz="4000" dirty="0" smtClean="0"/>
              <a:t>Current Node </a:t>
            </a:r>
            <a:r>
              <a:rPr lang="en-US" sz="4000" dirty="0"/>
              <a:t>of Ranvier</a:t>
            </a:r>
          </a:p>
        </p:txBody>
      </p:sp>
      <p:sp>
        <p:nvSpPr>
          <p:cNvPr id="2050" name="Oval 2"/>
          <p:cNvSpPr>
            <a:spLocks noChangeArrowheads="1"/>
          </p:cNvSpPr>
          <p:nvPr/>
        </p:nvSpPr>
        <p:spPr bwMode="auto">
          <a:xfrm>
            <a:off x="2895600" y="2971800"/>
            <a:ext cx="685800" cy="787400"/>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1" name="Oval 3"/>
          <p:cNvSpPr>
            <a:spLocks noChangeArrowheads="1"/>
          </p:cNvSpPr>
          <p:nvPr/>
        </p:nvSpPr>
        <p:spPr bwMode="auto">
          <a:xfrm>
            <a:off x="1981200" y="2971800"/>
            <a:ext cx="685800" cy="787400"/>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Oval 4"/>
          <p:cNvSpPr>
            <a:spLocks noChangeArrowheads="1"/>
          </p:cNvSpPr>
          <p:nvPr/>
        </p:nvSpPr>
        <p:spPr bwMode="auto">
          <a:xfrm>
            <a:off x="3810000" y="2971800"/>
            <a:ext cx="685800" cy="787400"/>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3" name="AutoShape 5"/>
          <p:cNvSpPr>
            <a:spLocks noChangeArrowheads="1"/>
          </p:cNvSpPr>
          <p:nvPr/>
        </p:nvSpPr>
        <p:spPr bwMode="auto">
          <a:xfrm>
            <a:off x="2667000" y="3352800"/>
            <a:ext cx="279400" cy="90488"/>
          </a:xfrm>
          <a:prstGeom prst="flowChartTerminator">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 name="AutoShape 6"/>
          <p:cNvSpPr>
            <a:spLocks noChangeArrowheads="1"/>
          </p:cNvSpPr>
          <p:nvPr/>
        </p:nvSpPr>
        <p:spPr bwMode="auto">
          <a:xfrm>
            <a:off x="3581400" y="3352800"/>
            <a:ext cx="279400" cy="90488"/>
          </a:xfrm>
          <a:prstGeom prst="flowChartTerminator">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 name="Rectangle 7"/>
          <p:cNvSpPr>
            <a:spLocks noChangeArrowheads="1"/>
          </p:cNvSpPr>
          <p:nvPr/>
        </p:nvSpPr>
        <p:spPr bwMode="auto">
          <a:xfrm>
            <a:off x="2514600" y="2667000"/>
            <a:ext cx="304800" cy="762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p:nvSpPr>
        <p:spPr bwMode="auto">
          <a:xfrm>
            <a:off x="3505200" y="3810000"/>
            <a:ext cx="304800" cy="1016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 name="AutoShape 8"/>
          <p:cNvSpPr>
            <a:spLocks noChangeArrowheads="1"/>
          </p:cNvSpPr>
          <p:nvPr/>
        </p:nvSpPr>
        <p:spPr bwMode="auto">
          <a:xfrm>
            <a:off x="3657600" y="2590800"/>
            <a:ext cx="317500" cy="292100"/>
          </a:xfrm>
          <a:prstGeom prst="plus">
            <a:avLst>
              <a:gd name="adj" fmla="val 38042"/>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 name="AutoShape 9"/>
          <p:cNvSpPr>
            <a:spLocks noChangeArrowheads="1"/>
          </p:cNvSpPr>
          <p:nvPr/>
        </p:nvSpPr>
        <p:spPr bwMode="auto">
          <a:xfrm>
            <a:off x="2590800" y="3810000"/>
            <a:ext cx="317500" cy="292100"/>
          </a:xfrm>
          <a:prstGeom prst="plus">
            <a:avLst>
              <a:gd name="adj" fmla="val 38042"/>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 name="AutoShape 10"/>
          <p:cNvSpPr>
            <a:spLocks noChangeArrowheads="1"/>
          </p:cNvSpPr>
          <p:nvPr/>
        </p:nvSpPr>
        <p:spPr bwMode="auto">
          <a:xfrm rot="5400000">
            <a:off x="3024981" y="1699419"/>
            <a:ext cx="309563" cy="1025525"/>
          </a:xfrm>
          <a:prstGeom prst="curvedRightArrow">
            <a:avLst>
              <a:gd name="adj1" fmla="val 66256"/>
              <a:gd name="adj2" fmla="val 132513"/>
              <a:gd name="adj3" fmla="val 33333"/>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9" name="AutoShape 11"/>
          <p:cNvSpPr>
            <a:spLocks noChangeArrowheads="1"/>
          </p:cNvSpPr>
          <p:nvPr/>
        </p:nvSpPr>
        <p:spPr bwMode="auto">
          <a:xfrm rot="16200000">
            <a:off x="3177381" y="3985419"/>
            <a:ext cx="309563" cy="1025525"/>
          </a:xfrm>
          <a:prstGeom prst="curvedRightArrow">
            <a:avLst>
              <a:gd name="adj1" fmla="val 66256"/>
              <a:gd name="adj2" fmla="val 132513"/>
              <a:gd name="adj3" fmla="val 33333"/>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US"/>
              <a:t>Peripheral Nerve Anatomy</a:t>
            </a:r>
          </a:p>
        </p:txBody>
      </p:sp>
      <p:sp>
        <p:nvSpPr>
          <p:cNvPr id="516099" name="Rectangle 3"/>
          <p:cNvSpPr>
            <a:spLocks noGrp="1" noChangeArrowheads="1"/>
          </p:cNvSpPr>
          <p:nvPr>
            <p:ph sz="quarter" idx="1"/>
          </p:nvPr>
        </p:nvSpPr>
        <p:spPr/>
        <p:txBody>
          <a:bodyPr/>
          <a:lstStyle/>
          <a:p>
            <a:r>
              <a:rPr lang="en-US"/>
              <a:t>Non-myelinated nerve fibers have Na+ channels distributed all along the axon.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2" name="Rectangle 4"/>
          <p:cNvSpPr>
            <a:spLocks noGrp="1" noChangeArrowheads="1"/>
          </p:cNvSpPr>
          <p:nvPr>
            <p:ph type="title"/>
          </p:nvPr>
        </p:nvSpPr>
        <p:spPr/>
        <p:txBody>
          <a:bodyPr>
            <a:normAutofit fontScale="90000"/>
          </a:bodyPr>
          <a:lstStyle/>
          <a:p>
            <a:r>
              <a:rPr lang="en-US" sz="4000"/>
              <a:t>Local Circuit Current</a:t>
            </a:r>
            <a:br>
              <a:rPr lang="en-US" sz="4000"/>
            </a:br>
            <a:r>
              <a:rPr lang="en-US" sz="4000"/>
              <a:t>Non-myelinated Fiber</a:t>
            </a:r>
          </a:p>
        </p:txBody>
      </p:sp>
      <p:sp>
        <p:nvSpPr>
          <p:cNvPr id="3074" name="AutoShape 2"/>
          <p:cNvSpPr>
            <a:spLocks noChangeArrowheads="1"/>
          </p:cNvSpPr>
          <p:nvPr/>
        </p:nvSpPr>
        <p:spPr bwMode="auto">
          <a:xfrm>
            <a:off x="2667000" y="3276600"/>
            <a:ext cx="177800" cy="228600"/>
          </a:xfrm>
          <a:prstGeom prst="plus">
            <a:avLst>
              <a:gd name="adj" fmla="val 38042"/>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5" name="Rectangle 3"/>
          <p:cNvSpPr>
            <a:spLocks noChangeArrowheads="1"/>
          </p:cNvSpPr>
          <p:nvPr/>
        </p:nvSpPr>
        <p:spPr bwMode="auto">
          <a:xfrm>
            <a:off x="2667000" y="3962400"/>
            <a:ext cx="228600" cy="1016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6" name="Rectangle 4"/>
          <p:cNvSpPr>
            <a:spLocks noChangeArrowheads="1"/>
          </p:cNvSpPr>
          <p:nvPr/>
        </p:nvSpPr>
        <p:spPr bwMode="auto">
          <a:xfrm>
            <a:off x="3200400" y="3352800"/>
            <a:ext cx="228600" cy="1016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7" name="Rectangle 5"/>
          <p:cNvSpPr>
            <a:spLocks noChangeArrowheads="1"/>
          </p:cNvSpPr>
          <p:nvPr/>
        </p:nvSpPr>
        <p:spPr bwMode="auto">
          <a:xfrm>
            <a:off x="4038600" y="3352800"/>
            <a:ext cx="228600" cy="1016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8" name="Rectangle 6"/>
          <p:cNvSpPr>
            <a:spLocks noChangeArrowheads="1"/>
          </p:cNvSpPr>
          <p:nvPr/>
        </p:nvSpPr>
        <p:spPr bwMode="auto">
          <a:xfrm>
            <a:off x="3657600" y="3352800"/>
            <a:ext cx="228600" cy="1016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AutoShape 2"/>
          <p:cNvSpPr>
            <a:spLocks noChangeArrowheads="1"/>
          </p:cNvSpPr>
          <p:nvPr/>
        </p:nvSpPr>
        <p:spPr bwMode="auto">
          <a:xfrm>
            <a:off x="3124200" y="3886200"/>
            <a:ext cx="177800" cy="228600"/>
          </a:xfrm>
          <a:prstGeom prst="plus">
            <a:avLst>
              <a:gd name="adj" fmla="val 38042"/>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AutoShape 2"/>
          <p:cNvSpPr>
            <a:spLocks noChangeArrowheads="1"/>
          </p:cNvSpPr>
          <p:nvPr/>
        </p:nvSpPr>
        <p:spPr bwMode="auto">
          <a:xfrm>
            <a:off x="3581400" y="3886200"/>
            <a:ext cx="177800" cy="228600"/>
          </a:xfrm>
          <a:prstGeom prst="plus">
            <a:avLst>
              <a:gd name="adj" fmla="val 38042"/>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AutoShape 2"/>
          <p:cNvSpPr>
            <a:spLocks noChangeArrowheads="1"/>
          </p:cNvSpPr>
          <p:nvPr/>
        </p:nvSpPr>
        <p:spPr bwMode="auto">
          <a:xfrm>
            <a:off x="3962400" y="3886200"/>
            <a:ext cx="177800" cy="228600"/>
          </a:xfrm>
          <a:prstGeom prst="plus">
            <a:avLst>
              <a:gd name="adj" fmla="val 38042"/>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AutoShape 2"/>
          <p:cNvSpPr>
            <a:spLocks noChangeArrowheads="1"/>
          </p:cNvSpPr>
          <p:nvPr/>
        </p:nvSpPr>
        <p:spPr bwMode="auto">
          <a:xfrm>
            <a:off x="4800600" y="3276600"/>
            <a:ext cx="177800" cy="228600"/>
          </a:xfrm>
          <a:prstGeom prst="plus">
            <a:avLst>
              <a:gd name="adj" fmla="val 38042"/>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AutoShape 2"/>
          <p:cNvSpPr>
            <a:spLocks noChangeArrowheads="1"/>
          </p:cNvSpPr>
          <p:nvPr/>
        </p:nvSpPr>
        <p:spPr bwMode="auto">
          <a:xfrm>
            <a:off x="4419600" y="3276600"/>
            <a:ext cx="177800" cy="228600"/>
          </a:xfrm>
          <a:prstGeom prst="plus">
            <a:avLst>
              <a:gd name="adj" fmla="val 38042"/>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5"/>
          <p:cNvSpPr>
            <a:spLocks noChangeArrowheads="1"/>
          </p:cNvSpPr>
          <p:nvPr/>
        </p:nvSpPr>
        <p:spPr bwMode="auto">
          <a:xfrm>
            <a:off x="4343400" y="3962400"/>
            <a:ext cx="228600" cy="1016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5"/>
          <p:cNvSpPr>
            <a:spLocks noChangeArrowheads="1"/>
          </p:cNvSpPr>
          <p:nvPr/>
        </p:nvSpPr>
        <p:spPr bwMode="auto">
          <a:xfrm>
            <a:off x="4724400" y="3962400"/>
            <a:ext cx="228600" cy="1016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 name="Rectangle 7"/>
          <p:cNvSpPr>
            <a:spLocks noChangeArrowheads="1"/>
          </p:cNvSpPr>
          <p:nvPr/>
        </p:nvSpPr>
        <p:spPr bwMode="auto">
          <a:xfrm>
            <a:off x="2514600" y="3505200"/>
            <a:ext cx="2578100" cy="1524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0" name="Rectangle 8"/>
          <p:cNvSpPr>
            <a:spLocks noChangeArrowheads="1"/>
          </p:cNvSpPr>
          <p:nvPr/>
        </p:nvSpPr>
        <p:spPr bwMode="auto">
          <a:xfrm>
            <a:off x="2514600" y="4191000"/>
            <a:ext cx="2578100" cy="1524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1" name="AutoShape 9"/>
          <p:cNvSpPr>
            <a:spLocks noChangeArrowheads="1"/>
          </p:cNvSpPr>
          <p:nvPr/>
        </p:nvSpPr>
        <p:spPr bwMode="auto">
          <a:xfrm>
            <a:off x="2895600" y="3276600"/>
            <a:ext cx="279400" cy="749300"/>
          </a:xfrm>
          <a:prstGeom prst="curvedRightArrow">
            <a:avLst>
              <a:gd name="adj1" fmla="val 53636"/>
              <a:gd name="adj2" fmla="val 107273"/>
              <a:gd name="adj3" fmla="val 33333"/>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r>
              <a:rPr lang="en-US"/>
              <a:t>Peripheral Nerve Anatomy</a:t>
            </a:r>
          </a:p>
        </p:txBody>
      </p:sp>
      <p:sp>
        <p:nvSpPr>
          <p:cNvPr id="517123" name="Rectangle 3"/>
          <p:cNvSpPr>
            <a:spLocks noGrp="1" noChangeArrowheads="1"/>
          </p:cNvSpPr>
          <p:nvPr>
            <p:ph sz="quarter" idx="1"/>
          </p:nvPr>
        </p:nvSpPr>
        <p:spPr/>
        <p:txBody>
          <a:bodyPr/>
          <a:lstStyle/>
          <a:p>
            <a:r>
              <a:rPr lang="en-US"/>
              <a:t>Fascicles- several axon bundles.</a:t>
            </a:r>
          </a:p>
          <a:p>
            <a:r>
              <a:rPr lang="en-US"/>
              <a:t>Endoneurium- connective tissue that surrounds and individual nerve.</a:t>
            </a:r>
          </a:p>
          <a:p>
            <a:r>
              <a:rPr lang="en-US"/>
              <a:t>Perineurium- connective tissue that surrounds each fascicle.</a:t>
            </a:r>
          </a:p>
          <a:p>
            <a:r>
              <a:rPr lang="en-US"/>
              <a:t>Epineurium- connective tissue that covers the entire nerve.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8" name="Rectangle 4"/>
          <p:cNvSpPr>
            <a:spLocks noGrp="1" noChangeArrowheads="1"/>
          </p:cNvSpPr>
          <p:nvPr>
            <p:ph type="title"/>
          </p:nvPr>
        </p:nvSpPr>
        <p:spPr/>
        <p:txBody>
          <a:bodyPr>
            <a:normAutofit fontScale="90000"/>
          </a:bodyPr>
          <a:lstStyle/>
          <a:p>
            <a:r>
              <a:rPr lang="en-US" sz="4000" dirty="0"/>
              <a:t>Transverse Section of a Peripheral Nerve</a:t>
            </a:r>
          </a:p>
        </p:txBody>
      </p:sp>
      <p:sp>
        <p:nvSpPr>
          <p:cNvPr id="518151" name="Text Box 7"/>
          <p:cNvSpPr txBox="1">
            <a:spLocks noChangeArrowheads="1"/>
          </p:cNvSpPr>
          <p:nvPr/>
        </p:nvSpPr>
        <p:spPr bwMode="auto">
          <a:xfrm>
            <a:off x="0" y="1905000"/>
            <a:ext cx="2514600" cy="4385816"/>
          </a:xfrm>
          <a:prstGeom prst="rect">
            <a:avLst/>
          </a:prstGeom>
          <a:noFill/>
          <a:ln w="9525">
            <a:noFill/>
            <a:miter lim="800000"/>
            <a:headEnd/>
            <a:tailEnd/>
          </a:ln>
          <a:effectLst/>
        </p:spPr>
        <p:txBody>
          <a:bodyPr>
            <a:spAutoFit/>
          </a:bodyPr>
          <a:lstStyle/>
          <a:p>
            <a:r>
              <a:rPr lang="en-US" dirty="0">
                <a:solidFill>
                  <a:srgbClr val="000000"/>
                </a:solidFill>
                <a:effectLst>
                  <a:outerShdw blurRad="38100" dist="38100" dir="2700000" algn="tl">
                    <a:srgbClr val="FFFFFF"/>
                  </a:outerShdw>
                </a:effectLst>
              </a:rPr>
              <a:t>Endoneurium- connective tissue that surrounds and individual nerve</a:t>
            </a:r>
            <a:r>
              <a:rPr lang="en-US" dirty="0" smtClean="0">
                <a:solidFill>
                  <a:srgbClr val="000000"/>
                </a:solidFill>
                <a:effectLst>
                  <a:outerShdw blurRad="38100" dist="38100" dir="2700000" algn="tl">
                    <a:srgbClr val="FFFFFF"/>
                  </a:outerShdw>
                </a:effectLst>
              </a:rPr>
              <a:t>.</a:t>
            </a:r>
          </a:p>
          <a:p>
            <a:endParaRPr lang="en-US" dirty="0">
              <a:solidFill>
                <a:srgbClr val="000000"/>
              </a:solidFill>
              <a:effectLst>
                <a:outerShdw blurRad="38100" dist="38100" dir="2700000" algn="tl">
                  <a:srgbClr val="FFFFFF"/>
                </a:outerShdw>
              </a:effectLst>
            </a:endParaRPr>
          </a:p>
          <a:p>
            <a:r>
              <a:rPr lang="en-US" dirty="0">
                <a:solidFill>
                  <a:srgbClr val="000000"/>
                </a:solidFill>
                <a:effectLst>
                  <a:outerShdw blurRad="38100" dist="38100" dir="2700000" algn="tl">
                    <a:srgbClr val="FFFFFF"/>
                  </a:outerShdw>
                </a:effectLst>
              </a:rPr>
              <a:t>Perineurium- connective tissue that surrounds each fascicle</a:t>
            </a:r>
            <a:r>
              <a:rPr lang="en-US" dirty="0" smtClean="0">
                <a:solidFill>
                  <a:srgbClr val="000000"/>
                </a:solidFill>
                <a:effectLst>
                  <a:outerShdw blurRad="38100" dist="38100" dir="2700000" algn="tl">
                    <a:srgbClr val="FFFFFF"/>
                  </a:outerShdw>
                </a:effectLst>
              </a:rPr>
              <a:t>.</a:t>
            </a:r>
          </a:p>
          <a:p>
            <a:endParaRPr lang="en-US" dirty="0">
              <a:solidFill>
                <a:srgbClr val="000000"/>
              </a:solidFill>
              <a:effectLst>
                <a:outerShdw blurRad="38100" dist="38100" dir="2700000" algn="tl">
                  <a:srgbClr val="FFFFFF"/>
                </a:outerShdw>
              </a:effectLst>
            </a:endParaRPr>
          </a:p>
          <a:p>
            <a:r>
              <a:rPr lang="en-US" dirty="0">
                <a:solidFill>
                  <a:srgbClr val="000000"/>
                </a:solidFill>
                <a:effectLst>
                  <a:outerShdw blurRad="38100" dist="38100" dir="2700000" algn="tl">
                    <a:srgbClr val="FFFFFF"/>
                  </a:outerShdw>
                </a:effectLst>
              </a:rPr>
              <a:t>Epineurium- connective tissue that covers the entire nerve.</a:t>
            </a:r>
          </a:p>
          <a:p>
            <a:pPr>
              <a:spcBef>
                <a:spcPct val="50000"/>
              </a:spcBef>
            </a:pPr>
            <a:endParaRPr lang="en-US" dirty="0">
              <a:solidFill>
                <a:srgbClr val="000000"/>
              </a:solidFill>
            </a:endParaRPr>
          </a:p>
        </p:txBody>
      </p:sp>
      <p:sp>
        <p:nvSpPr>
          <p:cNvPr id="4098" name="AutoShape 2"/>
          <p:cNvSpPr>
            <a:spLocks noChangeArrowheads="1"/>
          </p:cNvSpPr>
          <p:nvPr/>
        </p:nvSpPr>
        <p:spPr bwMode="auto">
          <a:xfrm>
            <a:off x="4114800" y="2819400"/>
            <a:ext cx="2197100" cy="2159000"/>
          </a:xfrm>
          <a:prstGeom prst="flowChartConnector">
            <a:avLst/>
          </a:prstGeom>
          <a:solidFill>
            <a:schemeClr val="bg2">
              <a:lumMod val="90000"/>
            </a:schemeClr>
          </a:solid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 name="AutoShape 3"/>
          <p:cNvSpPr>
            <a:spLocks noChangeArrowheads="1"/>
          </p:cNvSpPr>
          <p:nvPr/>
        </p:nvSpPr>
        <p:spPr bwMode="auto">
          <a:xfrm>
            <a:off x="4953000" y="4114800"/>
            <a:ext cx="368300" cy="381000"/>
          </a:xfrm>
          <a:prstGeom prst="flowChartConnector">
            <a:avLst/>
          </a:prstGeom>
          <a:solidFill>
            <a:srgbClr val="FFFF00"/>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 name="AutoShape 4"/>
          <p:cNvSpPr>
            <a:spLocks noChangeArrowheads="1"/>
          </p:cNvSpPr>
          <p:nvPr/>
        </p:nvSpPr>
        <p:spPr bwMode="auto">
          <a:xfrm>
            <a:off x="5181600" y="3124200"/>
            <a:ext cx="368300" cy="381000"/>
          </a:xfrm>
          <a:prstGeom prst="flowChartConnector">
            <a:avLst/>
          </a:prstGeom>
          <a:solidFill>
            <a:srgbClr val="FFFF00"/>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 name="AutoShape 5"/>
          <p:cNvSpPr>
            <a:spLocks noChangeArrowheads="1"/>
          </p:cNvSpPr>
          <p:nvPr/>
        </p:nvSpPr>
        <p:spPr bwMode="auto">
          <a:xfrm>
            <a:off x="4495800" y="3276600"/>
            <a:ext cx="368300" cy="381000"/>
          </a:xfrm>
          <a:prstGeom prst="flowChartConnector">
            <a:avLst/>
          </a:prstGeom>
          <a:solidFill>
            <a:srgbClr val="FFFF00"/>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 name="AutoShape 6"/>
          <p:cNvSpPr>
            <a:spLocks noChangeArrowheads="1"/>
          </p:cNvSpPr>
          <p:nvPr/>
        </p:nvSpPr>
        <p:spPr bwMode="auto">
          <a:xfrm>
            <a:off x="4419600" y="4038600"/>
            <a:ext cx="368300" cy="381000"/>
          </a:xfrm>
          <a:prstGeom prst="flowChartConnector">
            <a:avLst/>
          </a:prstGeom>
          <a:solidFill>
            <a:srgbClr val="FFFF00"/>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 name="AutoShape 7"/>
          <p:cNvSpPr>
            <a:spLocks noChangeArrowheads="1"/>
          </p:cNvSpPr>
          <p:nvPr/>
        </p:nvSpPr>
        <p:spPr bwMode="auto">
          <a:xfrm>
            <a:off x="5334000" y="4419600"/>
            <a:ext cx="368300" cy="381000"/>
          </a:xfrm>
          <a:prstGeom prst="flowChartConnector">
            <a:avLst/>
          </a:prstGeom>
          <a:solidFill>
            <a:srgbClr val="FFFF00"/>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4" name="AutoShape 8"/>
          <p:cNvSpPr>
            <a:spLocks noChangeArrowheads="1"/>
          </p:cNvSpPr>
          <p:nvPr/>
        </p:nvSpPr>
        <p:spPr bwMode="auto">
          <a:xfrm>
            <a:off x="5715000" y="3733800"/>
            <a:ext cx="368300" cy="381000"/>
          </a:xfrm>
          <a:prstGeom prst="flowChartConnector">
            <a:avLst/>
          </a:prstGeom>
          <a:solidFill>
            <a:srgbClr val="FFFF00"/>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5" name="AutoShape 9"/>
          <p:cNvSpPr>
            <a:spLocks noChangeArrowheads="1"/>
          </p:cNvSpPr>
          <p:nvPr/>
        </p:nvSpPr>
        <p:spPr bwMode="auto">
          <a:xfrm>
            <a:off x="4953000" y="3581400"/>
            <a:ext cx="368300" cy="381000"/>
          </a:xfrm>
          <a:prstGeom prst="flowChartConnector">
            <a:avLst/>
          </a:prstGeom>
          <a:solidFill>
            <a:srgbClr val="FFFF00"/>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6" name="AutoShape 10"/>
          <p:cNvSpPr>
            <a:spLocks noChangeArrowheads="1"/>
          </p:cNvSpPr>
          <p:nvPr/>
        </p:nvSpPr>
        <p:spPr bwMode="auto">
          <a:xfrm>
            <a:off x="5410200" y="45720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7" name="AutoShape 11"/>
          <p:cNvSpPr>
            <a:spLocks noChangeArrowheads="1"/>
          </p:cNvSpPr>
          <p:nvPr/>
        </p:nvSpPr>
        <p:spPr bwMode="auto">
          <a:xfrm>
            <a:off x="5029200" y="41910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 name="AutoShape 12"/>
          <p:cNvSpPr>
            <a:spLocks noChangeArrowheads="1"/>
          </p:cNvSpPr>
          <p:nvPr/>
        </p:nvSpPr>
        <p:spPr bwMode="auto">
          <a:xfrm>
            <a:off x="5181600" y="42672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 name="AutoShape 13"/>
          <p:cNvSpPr>
            <a:spLocks noChangeArrowheads="1"/>
          </p:cNvSpPr>
          <p:nvPr/>
        </p:nvSpPr>
        <p:spPr bwMode="auto">
          <a:xfrm>
            <a:off x="5029200" y="43434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AutoShape 10"/>
          <p:cNvSpPr>
            <a:spLocks noChangeArrowheads="1"/>
          </p:cNvSpPr>
          <p:nvPr/>
        </p:nvSpPr>
        <p:spPr bwMode="auto">
          <a:xfrm>
            <a:off x="5486400" y="44958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AutoShape 10"/>
          <p:cNvSpPr>
            <a:spLocks noChangeArrowheads="1"/>
          </p:cNvSpPr>
          <p:nvPr/>
        </p:nvSpPr>
        <p:spPr bwMode="auto">
          <a:xfrm>
            <a:off x="5486400" y="46482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AutoShape 10"/>
          <p:cNvSpPr>
            <a:spLocks noChangeArrowheads="1"/>
          </p:cNvSpPr>
          <p:nvPr/>
        </p:nvSpPr>
        <p:spPr bwMode="auto">
          <a:xfrm>
            <a:off x="5791200" y="39624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AutoShape 10"/>
          <p:cNvSpPr>
            <a:spLocks noChangeArrowheads="1"/>
          </p:cNvSpPr>
          <p:nvPr/>
        </p:nvSpPr>
        <p:spPr bwMode="auto">
          <a:xfrm>
            <a:off x="5943600" y="38862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AutoShape 10"/>
          <p:cNvSpPr>
            <a:spLocks noChangeArrowheads="1"/>
          </p:cNvSpPr>
          <p:nvPr/>
        </p:nvSpPr>
        <p:spPr bwMode="auto">
          <a:xfrm>
            <a:off x="5791200" y="38100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AutoShape 10"/>
          <p:cNvSpPr>
            <a:spLocks noChangeArrowheads="1"/>
          </p:cNvSpPr>
          <p:nvPr/>
        </p:nvSpPr>
        <p:spPr bwMode="auto">
          <a:xfrm>
            <a:off x="5410200" y="32766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AutoShape 10"/>
          <p:cNvSpPr>
            <a:spLocks noChangeArrowheads="1"/>
          </p:cNvSpPr>
          <p:nvPr/>
        </p:nvSpPr>
        <p:spPr bwMode="auto">
          <a:xfrm>
            <a:off x="5334000" y="33528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AutoShape 10"/>
          <p:cNvSpPr>
            <a:spLocks noChangeArrowheads="1"/>
          </p:cNvSpPr>
          <p:nvPr/>
        </p:nvSpPr>
        <p:spPr bwMode="auto">
          <a:xfrm>
            <a:off x="4648200" y="35052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AutoShape 10"/>
          <p:cNvSpPr>
            <a:spLocks noChangeArrowheads="1"/>
          </p:cNvSpPr>
          <p:nvPr/>
        </p:nvSpPr>
        <p:spPr bwMode="auto">
          <a:xfrm>
            <a:off x="5257800" y="32004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AutoShape 10"/>
          <p:cNvSpPr>
            <a:spLocks noChangeArrowheads="1"/>
          </p:cNvSpPr>
          <p:nvPr/>
        </p:nvSpPr>
        <p:spPr bwMode="auto">
          <a:xfrm>
            <a:off x="5029200" y="37338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AutoShape 10"/>
          <p:cNvSpPr>
            <a:spLocks noChangeArrowheads="1"/>
          </p:cNvSpPr>
          <p:nvPr/>
        </p:nvSpPr>
        <p:spPr bwMode="auto">
          <a:xfrm>
            <a:off x="5105400" y="38100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AutoShape 10"/>
          <p:cNvSpPr>
            <a:spLocks noChangeArrowheads="1"/>
          </p:cNvSpPr>
          <p:nvPr/>
        </p:nvSpPr>
        <p:spPr bwMode="auto">
          <a:xfrm>
            <a:off x="4495800" y="41148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AutoShape 10"/>
          <p:cNvSpPr>
            <a:spLocks noChangeArrowheads="1"/>
          </p:cNvSpPr>
          <p:nvPr/>
        </p:nvSpPr>
        <p:spPr bwMode="auto">
          <a:xfrm>
            <a:off x="4572000" y="42672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AutoShape 10"/>
          <p:cNvSpPr>
            <a:spLocks noChangeArrowheads="1"/>
          </p:cNvSpPr>
          <p:nvPr/>
        </p:nvSpPr>
        <p:spPr bwMode="auto">
          <a:xfrm>
            <a:off x="4648200" y="41148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AutoShape 10"/>
          <p:cNvSpPr>
            <a:spLocks noChangeArrowheads="1"/>
          </p:cNvSpPr>
          <p:nvPr/>
        </p:nvSpPr>
        <p:spPr bwMode="auto">
          <a:xfrm>
            <a:off x="5181600" y="37338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AutoShape 10"/>
          <p:cNvSpPr>
            <a:spLocks noChangeArrowheads="1"/>
          </p:cNvSpPr>
          <p:nvPr/>
        </p:nvSpPr>
        <p:spPr bwMode="auto">
          <a:xfrm>
            <a:off x="4572000" y="33528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AutoShape 10"/>
          <p:cNvSpPr>
            <a:spLocks noChangeArrowheads="1"/>
          </p:cNvSpPr>
          <p:nvPr/>
        </p:nvSpPr>
        <p:spPr bwMode="auto">
          <a:xfrm>
            <a:off x="4724400" y="3429000"/>
            <a:ext cx="90488" cy="90488"/>
          </a:xfrm>
          <a:prstGeom prst="flowChartConnector">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4111" name="AutoShape 15"/>
          <p:cNvCxnSpPr>
            <a:cxnSpLocks noChangeShapeType="1"/>
          </p:cNvCxnSpPr>
          <p:nvPr/>
        </p:nvCxnSpPr>
        <p:spPr bwMode="auto">
          <a:xfrm rot="5400000" flipH="1" flipV="1">
            <a:off x="4724400" y="4953000"/>
            <a:ext cx="914400" cy="1588"/>
          </a:xfrm>
          <a:prstGeom prst="straightConnector1">
            <a:avLst/>
          </a:prstGeom>
          <a:noFill/>
          <a:ln w="28575">
            <a:solidFill>
              <a:srgbClr val="000000"/>
            </a:solidFill>
            <a:round/>
            <a:headEnd/>
            <a:tailEnd type="triangle" w="med" len="med"/>
          </a:ln>
        </p:spPr>
      </p:cxnSp>
      <p:cxnSp>
        <p:nvCxnSpPr>
          <p:cNvPr id="41" name="AutoShape 15"/>
          <p:cNvCxnSpPr>
            <a:cxnSpLocks noChangeShapeType="1"/>
            <a:endCxn id="28" idx="4"/>
          </p:cNvCxnSpPr>
          <p:nvPr/>
        </p:nvCxnSpPr>
        <p:spPr bwMode="auto">
          <a:xfrm rot="5400000">
            <a:off x="4809452" y="2779592"/>
            <a:ext cx="1004888" cy="17704"/>
          </a:xfrm>
          <a:prstGeom prst="straightConnector1">
            <a:avLst/>
          </a:prstGeom>
          <a:noFill/>
          <a:ln w="28575">
            <a:solidFill>
              <a:srgbClr val="000000"/>
            </a:solidFill>
            <a:round/>
            <a:headEnd/>
            <a:tailEnd type="triangle" w="med" len="med"/>
          </a:ln>
        </p:spPr>
      </p:cxnSp>
      <p:cxnSp>
        <p:nvCxnSpPr>
          <p:cNvPr id="43" name="AutoShape 15"/>
          <p:cNvCxnSpPr>
            <a:cxnSpLocks noChangeShapeType="1"/>
          </p:cNvCxnSpPr>
          <p:nvPr/>
        </p:nvCxnSpPr>
        <p:spPr bwMode="auto">
          <a:xfrm rot="10800000">
            <a:off x="6324600" y="3886200"/>
            <a:ext cx="469900" cy="101600"/>
          </a:xfrm>
          <a:prstGeom prst="straightConnector1">
            <a:avLst/>
          </a:prstGeom>
          <a:noFill/>
          <a:ln w="28575">
            <a:solidFill>
              <a:srgbClr val="000000"/>
            </a:solidFill>
            <a:round/>
            <a:headEnd/>
            <a:tailEnd type="triangle" w="med" len="med"/>
          </a:ln>
        </p:spPr>
      </p:cxnSp>
      <p:sp>
        <p:nvSpPr>
          <p:cNvPr id="45" name="TextBox 44"/>
          <p:cNvSpPr txBox="1"/>
          <p:nvPr/>
        </p:nvSpPr>
        <p:spPr>
          <a:xfrm>
            <a:off x="4648200" y="1981200"/>
            <a:ext cx="1905000" cy="381000"/>
          </a:xfrm>
          <a:prstGeom prst="rect">
            <a:avLst/>
          </a:prstGeom>
          <a:noFill/>
        </p:spPr>
        <p:txBody>
          <a:bodyPr wrap="square" rtlCol="0">
            <a:spAutoFit/>
          </a:bodyPr>
          <a:lstStyle/>
          <a:p>
            <a:r>
              <a:rPr lang="en-US" dirty="0" smtClean="0"/>
              <a:t>Endoneurium</a:t>
            </a:r>
            <a:endParaRPr lang="en-US" dirty="0"/>
          </a:p>
        </p:txBody>
      </p:sp>
      <p:sp>
        <p:nvSpPr>
          <p:cNvPr id="47" name="TextBox 46"/>
          <p:cNvSpPr txBox="1"/>
          <p:nvPr/>
        </p:nvSpPr>
        <p:spPr>
          <a:xfrm>
            <a:off x="4495800" y="5334000"/>
            <a:ext cx="1905000" cy="381000"/>
          </a:xfrm>
          <a:prstGeom prst="rect">
            <a:avLst/>
          </a:prstGeom>
          <a:noFill/>
        </p:spPr>
        <p:txBody>
          <a:bodyPr wrap="square" rtlCol="0">
            <a:spAutoFit/>
          </a:bodyPr>
          <a:lstStyle/>
          <a:p>
            <a:r>
              <a:rPr lang="en-US" dirty="0" smtClean="0"/>
              <a:t>Perineurium</a:t>
            </a:r>
            <a:endParaRPr lang="en-US" dirty="0"/>
          </a:p>
        </p:txBody>
      </p:sp>
      <p:sp>
        <p:nvSpPr>
          <p:cNvPr id="52" name="TextBox 51"/>
          <p:cNvSpPr txBox="1"/>
          <p:nvPr/>
        </p:nvSpPr>
        <p:spPr>
          <a:xfrm>
            <a:off x="6781800" y="3810000"/>
            <a:ext cx="1905000" cy="381000"/>
          </a:xfrm>
          <a:prstGeom prst="rect">
            <a:avLst/>
          </a:prstGeom>
          <a:noFill/>
        </p:spPr>
        <p:txBody>
          <a:bodyPr wrap="square" rtlCol="0">
            <a:spAutoFit/>
          </a:bodyPr>
          <a:lstStyle/>
          <a:p>
            <a:r>
              <a:rPr lang="en-US" dirty="0" smtClean="0"/>
              <a:t>Epineurium</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6" name="Rectangle 4"/>
          <p:cNvSpPr>
            <a:spLocks noGrp="1" noChangeArrowheads="1"/>
          </p:cNvSpPr>
          <p:nvPr>
            <p:ph type="title"/>
          </p:nvPr>
        </p:nvSpPr>
        <p:spPr>
          <a:xfrm>
            <a:off x="533400" y="2438400"/>
            <a:ext cx="8229600" cy="1371600"/>
          </a:xfrm>
        </p:spPr>
        <p:txBody>
          <a:bodyPr/>
          <a:lstStyle/>
          <a:p>
            <a:r>
              <a:rPr lang="en-US"/>
              <a:t>Nerve Conduction Physiology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6" name="Rectangle 4"/>
          <p:cNvSpPr>
            <a:spLocks noGrp="1" noChangeArrowheads="1"/>
          </p:cNvSpPr>
          <p:nvPr>
            <p:ph type="title"/>
          </p:nvPr>
        </p:nvSpPr>
        <p:spPr>
          <a:xfrm>
            <a:off x="533400" y="2590800"/>
            <a:ext cx="8229600" cy="1371600"/>
          </a:xfrm>
        </p:spPr>
        <p:txBody>
          <a:bodyPr/>
          <a:lstStyle/>
          <a:p>
            <a:r>
              <a:rPr lang="en-US"/>
              <a:t>Chemistry of Local Anesthetics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dirty="0"/>
              <a:t>Nerve Conduction Physiology</a:t>
            </a:r>
          </a:p>
        </p:txBody>
      </p:sp>
      <p:sp>
        <p:nvSpPr>
          <p:cNvPr id="522243" name="Rectangle 3"/>
          <p:cNvSpPr>
            <a:spLocks noGrp="1" noChangeArrowheads="1"/>
          </p:cNvSpPr>
          <p:nvPr>
            <p:ph sz="quarter" idx="1"/>
          </p:nvPr>
        </p:nvSpPr>
        <p:spPr/>
        <p:txBody>
          <a:bodyPr/>
          <a:lstStyle/>
          <a:p>
            <a:pPr>
              <a:lnSpc>
                <a:spcPct val="90000"/>
              </a:lnSpc>
            </a:pPr>
            <a:r>
              <a:rPr lang="en-US"/>
              <a:t>Neural membrane voltage difference +60 mV (inner) to -90 mV (outer).</a:t>
            </a:r>
          </a:p>
          <a:p>
            <a:pPr>
              <a:lnSpc>
                <a:spcPct val="90000"/>
              </a:lnSpc>
            </a:pPr>
            <a:r>
              <a:rPr lang="en-US"/>
              <a:t>Neural membrane at rest is impermeable to Na+ ions but permeable to K+ ions.</a:t>
            </a:r>
          </a:p>
          <a:p>
            <a:pPr>
              <a:lnSpc>
                <a:spcPct val="90000"/>
              </a:lnSpc>
            </a:pPr>
            <a:r>
              <a:rPr lang="en-US"/>
              <a:t>K+ within the cell is kept at a high concentration while Na+ on the outside of the cell is high.</a:t>
            </a:r>
          </a:p>
          <a:p>
            <a:pPr>
              <a:lnSpc>
                <a:spcPct val="90000"/>
              </a:lnSpc>
            </a:pPr>
            <a:r>
              <a:rPr lang="en-US"/>
              <a:t>Gradient is kept by the Na+/K+ pump.</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Conduction Physiology</a:t>
            </a:r>
            <a:endParaRPr lang="en-US" dirty="0"/>
          </a:p>
        </p:txBody>
      </p:sp>
      <p:sp>
        <p:nvSpPr>
          <p:cNvPr id="316418" name="Rectangle 2"/>
          <p:cNvSpPr>
            <a:spLocks noChangeArrowheads="1"/>
          </p:cNvSpPr>
          <p:nvPr/>
        </p:nvSpPr>
        <p:spPr bwMode="auto">
          <a:xfrm>
            <a:off x="2586038" y="3006725"/>
            <a:ext cx="3721100" cy="1524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419" name="Rectangle 3"/>
          <p:cNvSpPr>
            <a:spLocks noChangeArrowheads="1"/>
          </p:cNvSpPr>
          <p:nvPr/>
        </p:nvSpPr>
        <p:spPr bwMode="auto">
          <a:xfrm>
            <a:off x="1219200" y="2133600"/>
            <a:ext cx="5447453"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31988" algn="l"/>
              </a:tabLst>
            </a:pPr>
            <a:r>
              <a:rPr kumimoji="0" lang="en-US" sz="1600" b="1" i="0" u="none" strike="noStrike" cap="none" normalizeH="0" baseline="0" dirty="0" smtClean="0">
                <a:ln>
                  <a:noFill/>
                </a:ln>
                <a:solidFill>
                  <a:schemeClr val="tx1"/>
                </a:solidFill>
                <a:effectLst/>
                <a:latin typeface="Garamond" pitchFamily="18" charset="0"/>
                <a:ea typeface="Times New Roman" pitchFamily="18" charset="0"/>
              </a:rPr>
              <a:t>                                                At Rest</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31988" algn="l"/>
              </a:tabLst>
            </a:pPr>
            <a:r>
              <a:rPr kumimoji="0" lang="en-US" sz="1400" b="1" i="0" u="none" strike="noStrike" cap="none" normalizeH="0" baseline="0" dirty="0" smtClean="0">
                <a:ln>
                  <a:noFill/>
                </a:ln>
                <a:solidFill>
                  <a:schemeClr val="tx1"/>
                </a:solidFill>
                <a:effectLst/>
                <a:latin typeface="Garamond" pitchFamily="18" charset="0"/>
                <a:ea typeface="Times New Roman" pitchFamily="18" charset="0"/>
              </a:rPr>
              <a:t>                                                    Outside Cell</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31988" algn="l"/>
              </a:tabLst>
            </a:pPr>
            <a:r>
              <a:rPr kumimoji="0" lang="en-US" sz="1200" b="1" i="0" u="none" strike="noStrike" cap="none" normalizeH="0" baseline="0" dirty="0" smtClean="0">
                <a:ln>
                  <a:noFill/>
                </a:ln>
                <a:solidFill>
                  <a:schemeClr val="tx1"/>
                </a:solidFill>
                <a:effectLst/>
                <a:latin typeface="Garamond" pitchFamily="18" charset="0"/>
                <a:ea typeface="Times New Roman" pitchFamily="18" charset="0"/>
              </a:rPr>
              <a:t>                                      -90 mV       K+ concentration low; Na+ concentration high</a:t>
            </a:r>
            <a:endParaRPr kumimoji="0" lang="en-US" sz="1800" b="0" i="0" u="none" strike="noStrike" cap="none" normalizeH="0" baseline="0" dirty="0" smtClean="0">
              <a:ln>
                <a:noFill/>
              </a:ln>
              <a:solidFill>
                <a:schemeClr val="tx1"/>
              </a:solidFill>
              <a:effectLst/>
              <a:latin typeface="Arial" pitchFamily="34" charset="0"/>
            </a:endParaRPr>
          </a:p>
        </p:txBody>
      </p:sp>
      <p:sp>
        <p:nvSpPr>
          <p:cNvPr id="316420" name="Rectangle 4"/>
          <p:cNvSpPr>
            <a:spLocks noChangeArrowheads="1"/>
          </p:cNvSpPr>
          <p:nvPr/>
        </p:nvSpPr>
        <p:spPr bwMode="auto">
          <a:xfrm>
            <a:off x="1219200" y="3276600"/>
            <a:ext cx="5486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31988" algn="l"/>
              </a:tabLst>
            </a:pPr>
            <a:r>
              <a:rPr kumimoji="0" lang="en-US" sz="1200" b="1" i="0" u="none" strike="noStrike" cap="none" normalizeH="0" baseline="0" dirty="0" smtClean="0">
                <a:ln>
                  <a:noFill/>
                </a:ln>
                <a:solidFill>
                  <a:schemeClr val="tx1"/>
                </a:solidFill>
                <a:effectLst/>
                <a:latin typeface="Garamond" pitchFamily="18" charset="0"/>
                <a:ea typeface="Times New Roman" pitchFamily="18" charset="0"/>
              </a:rPr>
              <a:t>                                     + 60 mV      K+ concentration high; Na+ concentration low</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31988" algn="l"/>
              </a:tabLst>
            </a:pPr>
            <a:r>
              <a:rPr kumimoji="0" lang="en-US" sz="1400" b="1" i="0" u="none" strike="noStrike" cap="none" normalizeH="0" baseline="0" dirty="0" smtClean="0">
                <a:ln>
                  <a:noFill/>
                </a:ln>
                <a:solidFill>
                  <a:schemeClr val="tx1"/>
                </a:solidFill>
                <a:effectLst/>
                <a:latin typeface="Garamond" pitchFamily="18" charset="0"/>
                <a:ea typeface="Times New Roman" pitchFamily="18" charset="0"/>
              </a:rPr>
              <a:t>                                                   </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31988" algn="l"/>
              </a:tabLst>
            </a:pPr>
            <a:r>
              <a:rPr kumimoji="0" lang="en-US" sz="1400" b="1" i="0" u="none" strike="noStrike" cap="none" normalizeH="0" baseline="0" dirty="0" smtClean="0">
                <a:ln>
                  <a:noFill/>
                </a:ln>
                <a:solidFill>
                  <a:schemeClr val="tx1"/>
                </a:solidFill>
                <a:effectLst/>
                <a:latin typeface="Garamond" pitchFamily="18" charset="0"/>
                <a:ea typeface="Times New Roman" pitchFamily="18" charset="0"/>
              </a:rPr>
              <a:t>                                                      Inside Cell</a:t>
            </a: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ectangle 6"/>
          <p:cNvSpPr/>
          <p:nvPr/>
        </p:nvSpPr>
        <p:spPr>
          <a:xfrm>
            <a:off x="152400" y="2895600"/>
            <a:ext cx="2379934" cy="369332"/>
          </a:xfrm>
          <a:prstGeom prst="rect">
            <a:avLst/>
          </a:prstGeom>
        </p:spPr>
        <p:txBody>
          <a:bodyPr wrap="square">
            <a:spAutoFit/>
          </a:bodyPr>
          <a:lstStyle/>
          <a:p>
            <a:r>
              <a:rPr lang="en-US" b="1" dirty="0" smtClean="0"/>
              <a:t>Neural  Membrane</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r>
              <a:rPr lang="en-US" dirty="0"/>
              <a:t>Nerve Conduction Physiology</a:t>
            </a:r>
          </a:p>
        </p:txBody>
      </p:sp>
      <p:sp>
        <p:nvSpPr>
          <p:cNvPr id="523267" name="Rectangle 3"/>
          <p:cNvSpPr>
            <a:spLocks noGrp="1" noChangeArrowheads="1"/>
          </p:cNvSpPr>
          <p:nvPr>
            <p:ph sz="quarter" idx="1"/>
          </p:nvPr>
        </p:nvSpPr>
        <p:spPr/>
        <p:txBody>
          <a:bodyPr/>
          <a:lstStyle/>
          <a:p>
            <a:r>
              <a:rPr lang="en-US"/>
              <a:t>Action potential changes the cell permeability from K+ to Na+ and the membrane potential changes from -90 mV to +60 mV.</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Nerve Conduction Physiology</a:t>
            </a:r>
            <a:endParaRPr lang="en-US" dirty="0"/>
          </a:p>
        </p:txBody>
      </p:sp>
      <p:sp>
        <p:nvSpPr>
          <p:cNvPr id="319489" name="Rectangle 1"/>
          <p:cNvSpPr>
            <a:spLocks noChangeArrowheads="1"/>
          </p:cNvSpPr>
          <p:nvPr/>
        </p:nvSpPr>
        <p:spPr bwMode="auto">
          <a:xfrm>
            <a:off x="2743200" y="2009001"/>
            <a:ext cx="31242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931988" algn="l"/>
              </a:tabLst>
            </a:pPr>
            <a:r>
              <a:rPr kumimoji="0" lang="en-US" sz="1600" b="1" i="0" u="none" strike="noStrike" cap="none" normalizeH="0" baseline="0" dirty="0" smtClean="0">
                <a:ln>
                  <a:noFill/>
                </a:ln>
                <a:solidFill>
                  <a:schemeClr val="tx1"/>
                </a:solidFill>
                <a:effectLst/>
                <a:latin typeface="Garamond" pitchFamily="18" charset="0"/>
                <a:ea typeface="Times New Roman" pitchFamily="18" charset="0"/>
              </a:rPr>
              <a:t>Action Potential</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931988" algn="l"/>
              </a:tabLst>
            </a:pPr>
            <a:r>
              <a:rPr kumimoji="0" lang="en-US" sz="1400" b="1" i="0" u="none" strike="noStrike" cap="none" normalizeH="0" baseline="0" dirty="0" smtClean="0">
                <a:ln>
                  <a:noFill/>
                </a:ln>
                <a:solidFill>
                  <a:schemeClr val="tx1"/>
                </a:solidFill>
                <a:effectLst/>
                <a:latin typeface="Garamond" pitchFamily="18" charset="0"/>
                <a:ea typeface="Times New Roman" pitchFamily="18" charset="0"/>
              </a:rPr>
              <a:t>Outside Cell</a:t>
            </a:r>
            <a:endParaRPr kumimoji="0" lang="en-US" sz="1800" b="0" i="0" u="none" strike="noStrike" cap="none" normalizeH="0" baseline="0" dirty="0" smtClean="0">
              <a:ln>
                <a:noFill/>
              </a:ln>
              <a:solidFill>
                <a:schemeClr val="tx1"/>
              </a:solidFill>
              <a:effectLst/>
              <a:latin typeface="Arial" pitchFamily="34" charset="0"/>
            </a:endParaRPr>
          </a:p>
        </p:txBody>
      </p:sp>
      <p:sp>
        <p:nvSpPr>
          <p:cNvPr id="319490" name="Rectangle 2"/>
          <p:cNvSpPr>
            <a:spLocks noChangeArrowheads="1"/>
          </p:cNvSpPr>
          <p:nvPr/>
        </p:nvSpPr>
        <p:spPr bwMode="auto">
          <a:xfrm>
            <a:off x="2971800" y="5027711"/>
            <a:ext cx="28194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931988" algn="l"/>
              </a:tabLst>
            </a:pPr>
            <a:r>
              <a:rPr kumimoji="0" lang="en-US" sz="1400" b="1" i="0" u="none" strike="noStrike" cap="none" normalizeH="0" baseline="0" dirty="0" smtClean="0">
                <a:ln>
                  <a:noFill/>
                </a:ln>
                <a:solidFill>
                  <a:schemeClr val="tx1"/>
                </a:solidFill>
                <a:effectLst/>
                <a:latin typeface="Garamond" pitchFamily="18" charset="0"/>
                <a:ea typeface="Times New Roman" pitchFamily="18" charset="0"/>
              </a:rPr>
              <a:t>Inside Cell</a:t>
            </a: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ectangle 6"/>
          <p:cNvSpPr/>
          <p:nvPr/>
        </p:nvSpPr>
        <p:spPr>
          <a:xfrm>
            <a:off x="533400" y="3429000"/>
            <a:ext cx="2321469" cy="369332"/>
          </a:xfrm>
          <a:prstGeom prst="rect">
            <a:avLst/>
          </a:prstGeom>
        </p:spPr>
        <p:txBody>
          <a:bodyPr wrap="none">
            <a:spAutoFit/>
          </a:bodyPr>
          <a:lstStyle/>
          <a:p>
            <a:r>
              <a:rPr lang="en-US" b="1" dirty="0" smtClean="0"/>
              <a:t>Neural  Membrane</a:t>
            </a:r>
            <a:endParaRPr lang="en-US" dirty="0"/>
          </a:p>
        </p:txBody>
      </p:sp>
      <p:sp>
        <p:nvSpPr>
          <p:cNvPr id="319491" name="Rectangle 3"/>
          <p:cNvSpPr>
            <a:spLocks noChangeArrowheads="1"/>
          </p:cNvSpPr>
          <p:nvPr/>
        </p:nvSpPr>
        <p:spPr bwMode="auto">
          <a:xfrm>
            <a:off x="2971800" y="3581400"/>
            <a:ext cx="3721100" cy="1524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492" name="AutoShape 4"/>
          <p:cNvSpPr>
            <a:spLocks noChangeArrowheads="1"/>
          </p:cNvSpPr>
          <p:nvPr/>
        </p:nvSpPr>
        <p:spPr bwMode="auto">
          <a:xfrm rot="10648900">
            <a:off x="2983689" y="3284426"/>
            <a:ext cx="368300" cy="549275"/>
          </a:xfrm>
          <a:prstGeom prst="curvedLeftArrow">
            <a:avLst>
              <a:gd name="adj1" fmla="val 24829"/>
              <a:gd name="adj2" fmla="val 59655"/>
              <a:gd name="adj3" fmla="val 2810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493" name="AutoShape 5"/>
          <p:cNvSpPr>
            <a:spLocks noChangeArrowheads="1"/>
          </p:cNvSpPr>
          <p:nvPr/>
        </p:nvSpPr>
        <p:spPr bwMode="auto">
          <a:xfrm>
            <a:off x="4114800" y="3352800"/>
            <a:ext cx="368300" cy="549275"/>
          </a:xfrm>
          <a:prstGeom prst="curvedLeftArrow">
            <a:avLst>
              <a:gd name="adj1" fmla="val 29828"/>
              <a:gd name="adj2" fmla="val 59655"/>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3276600" y="3200400"/>
            <a:ext cx="3296095" cy="369332"/>
          </a:xfrm>
          <a:prstGeom prst="rect">
            <a:avLst/>
          </a:prstGeom>
        </p:spPr>
        <p:txBody>
          <a:bodyPr wrap="none">
            <a:spAutoFit/>
          </a:bodyPr>
          <a:lstStyle/>
          <a:p>
            <a:r>
              <a:rPr lang="en-US" sz="1400" b="1" dirty="0" smtClean="0"/>
              <a:t>+60 mV</a:t>
            </a:r>
            <a:r>
              <a:rPr lang="en-US" b="1" dirty="0" smtClean="0"/>
              <a:t>                            Na+</a:t>
            </a:r>
            <a:endParaRPr lang="en-US" dirty="0"/>
          </a:p>
        </p:txBody>
      </p:sp>
      <p:sp>
        <p:nvSpPr>
          <p:cNvPr id="319494" name="Rectangle 6"/>
          <p:cNvSpPr>
            <a:spLocks noChangeArrowheads="1"/>
          </p:cNvSpPr>
          <p:nvPr/>
        </p:nvSpPr>
        <p:spPr bwMode="auto">
          <a:xfrm>
            <a:off x="3048000" y="3947011"/>
            <a:ext cx="35052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31988" algn="l"/>
              </a:tabLst>
            </a:pPr>
            <a:r>
              <a:rPr kumimoji="0" lang="en-US" sz="1200" b="1" i="0" u="none" strike="noStrike" cap="none" normalizeH="0" baseline="0" dirty="0" smtClean="0">
                <a:ln>
                  <a:noFill/>
                </a:ln>
                <a:solidFill>
                  <a:schemeClr val="tx1"/>
                </a:solidFill>
                <a:effectLst/>
                <a:latin typeface="Garamond" pitchFamily="18" charset="0"/>
                <a:ea typeface="Times New Roman" pitchFamily="18" charset="0"/>
              </a:rPr>
              <a:t>      </a:t>
            </a:r>
            <a:r>
              <a:rPr kumimoji="0" lang="en-US" sz="1400" b="1" i="0" u="none" strike="noStrike" cap="none" normalizeH="0" baseline="0" dirty="0" smtClean="0">
                <a:ln>
                  <a:noFill/>
                </a:ln>
                <a:solidFill>
                  <a:schemeClr val="tx1"/>
                </a:solidFill>
                <a:effectLst/>
                <a:ea typeface="Times New Roman" pitchFamily="18" charset="0"/>
                <a:cs typeface="Tahoma" pitchFamily="34" charset="0"/>
              </a:rPr>
              <a:t>-90 mV                        K+            </a:t>
            </a:r>
            <a:endParaRPr kumimoji="0" lang="en-US" sz="1400" b="0" i="0" u="none" strike="noStrike" cap="none" normalizeH="0" baseline="0" dirty="0" smtClean="0">
              <a:ln>
                <a:noFill/>
              </a:ln>
              <a:solidFill>
                <a:schemeClr val="tx1"/>
              </a:solidFill>
              <a:effectLst/>
              <a:cs typeface="Tahoma" pitchFamily="34" charset="0"/>
            </a:endParaRPr>
          </a:p>
        </p:txBody>
      </p:sp>
      <p:cxnSp>
        <p:nvCxnSpPr>
          <p:cNvPr id="319495" name="AutoShape 7"/>
          <p:cNvCxnSpPr>
            <a:cxnSpLocks noChangeShapeType="1"/>
          </p:cNvCxnSpPr>
          <p:nvPr/>
        </p:nvCxnSpPr>
        <p:spPr bwMode="auto">
          <a:xfrm flipH="1" flipV="1">
            <a:off x="5410200" y="3276600"/>
            <a:ext cx="0" cy="422275"/>
          </a:xfrm>
          <a:prstGeom prst="straightConnector1">
            <a:avLst/>
          </a:prstGeom>
          <a:noFill/>
          <a:ln w="38100">
            <a:solidFill>
              <a:srgbClr val="000000"/>
            </a:solidFill>
            <a:round/>
            <a:headEnd/>
            <a:tailEnd type="triangle" w="med" len="med"/>
          </a:ln>
        </p:spPr>
      </p:cxnSp>
      <p:cxnSp>
        <p:nvCxnSpPr>
          <p:cNvPr id="319496" name="AutoShape 8"/>
          <p:cNvCxnSpPr>
            <a:cxnSpLocks noChangeShapeType="1"/>
          </p:cNvCxnSpPr>
          <p:nvPr/>
        </p:nvCxnSpPr>
        <p:spPr bwMode="auto">
          <a:xfrm>
            <a:off x="6172200" y="3733800"/>
            <a:ext cx="0" cy="622300"/>
          </a:xfrm>
          <a:prstGeom prst="straightConnector1">
            <a:avLst/>
          </a:prstGeom>
          <a:noFill/>
          <a:ln w="38100">
            <a:solidFill>
              <a:srgbClr val="000000"/>
            </a:solidFill>
            <a:round/>
            <a:headEnd/>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r>
              <a:rPr lang="en-US" dirty="0"/>
              <a:t>Nerve Conduction Physiology</a:t>
            </a:r>
          </a:p>
        </p:txBody>
      </p:sp>
      <p:sp>
        <p:nvSpPr>
          <p:cNvPr id="524291" name="Rectangle 3"/>
          <p:cNvSpPr>
            <a:spLocks noGrp="1" noChangeArrowheads="1"/>
          </p:cNvSpPr>
          <p:nvPr>
            <p:ph sz="quarter" idx="1"/>
          </p:nvPr>
        </p:nvSpPr>
        <p:spPr/>
        <p:txBody>
          <a:bodyPr/>
          <a:lstStyle/>
          <a:p>
            <a:r>
              <a:rPr lang="en-US"/>
              <a:t>Local anesthetics work by producing a conduction block.  This prevents the passage of Na+ ions through the Na+ channels.</a:t>
            </a:r>
          </a:p>
          <a:p>
            <a:r>
              <a:rPr lang="en-US"/>
              <a:t>Local anesthetics DO NOT alter resting membrane potential but instead block the propagation of a nerve impulse.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Conduction Physiology</a:t>
            </a:r>
            <a:endParaRPr lang="en-US" dirty="0"/>
          </a:p>
        </p:txBody>
      </p:sp>
      <p:sp>
        <p:nvSpPr>
          <p:cNvPr id="320514" name="AutoShape 2"/>
          <p:cNvSpPr>
            <a:spLocks noChangeArrowheads="1"/>
          </p:cNvSpPr>
          <p:nvPr/>
        </p:nvSpPr>
        <p:spPr bwMode="auto">
          <a:xfrm rot="5400000">
            <a:off x="3879850" y="2673350"/>
            <a:ext cx="838200" cy="977900"/>
          </a:xfrm>
          <a:prstGeom prst="flowChartDelay">
            <a:avLst/>
          </a:prstGeom>
          <a:solidFill>
            <a:srgbClr val="FFC000"/>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515" name="AutoShape 3"/>
          <p:cNvSpPr>
            <a:spLocks noChangeArrowheads="1"/>
          </p:cNvSpPr>
          <p:nvPr/>
        </p:nvSpPr>
        <p:spPr bwMode="auto">
          <a:xfrm rot="16200000">
            <a:off x="3562350" y="3676650"/>
            <a:ext cx="1473200" cy="825500"/>
          </a:xfrm>
          <a:prstGeom prst="flowChartOnlineStorage">
            <a:avLst/>
          </a:prstGeom>
          <a:solidFill>
            <a:srgbClr val="00B0F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320516" name="AutoShape 4"/>
          <p:cNvCxnSpPr>
            <a:cxnSpLocks noChangeShapeType="1"/>
          </p:cNvCxnSpPr>
          <p:nvPr/>
        </p:nvCxnSpPr>
        <p:spPr bwMode="auto">
          <a:xfrm>
            <a:off x="4343400" y="3581400"/>
            <a:ext cx="0" cy="1244600"/>
          </a:xfrm>
          <a:prstGeom prst="straightConnector1">
            <a:avLst/>
          </a:prstGeom>
          <a:noFill/>
          <a:ln w="76200">
            <a:solidFill>
              <a:srgbClr val="FFFFFF"/>
            </a:solidFill>
            <a:round/>
            <a:headEnd/>
            <a:tailEnd/>
          </a:ln>
        </p:spPr>
      </p:cxnSp>
      <p:sp>
        <p:nvSpPr>
          <p:cNvPr id="320518" name="Rectangle 6"/>
          <p:cNvSpPr>
            <a:spLocks noChangeArrowheads="1"/>
          </p:cNvSpPr>
          <p:nvPr/>
        </p:nvSpPr>
        <p:spPr bwMode="auto">
          <a:xfrm>
            <a:off x="5105400" y="2514600"/>
            <a:ext cx="129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31988" algn="l"/>
              </a:tabLst>
            </a:pPr>
            <a:r>
              <a:rPr kumimoji="0" lang="en-US" sz="1400" b="1" i="0" u="none" strike="noStrike" cap="none" normalizeH="0" baseline="0" dirty="0" smtClean="0">
                <a:ln>
                  <a:noFill/>
                </a:ln>
                <a:solidFill>
                  <a:schemeClr val="tx1"/>
                </a:solidFill>
                <a:effectLst/>
                <a:latin typeface="Garamond" pitchFamily="18" charset="0"/>
                <a:ea typeface="Times New Roman" pitchFamily="18" charset="0"/>
              </a:rPr>
              <a:t>                                                                                    Local Anesthetic</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31988" algn="l"/>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20517" name="AutoShape 5"/>
          <p:cNvSpPr>
            <a:spLocks noChangeShapeType="1"/>
          </p:cNvSpPr>
          <p:nvPr/>
        </p:nvSpPr>
        <p:spPr bwMode="auto">
          <a:xfrm flipH="1">
            <a:off x="3524250" y="492125"/>
            <a:ext cx="241300" cy="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20519" name="Rectangle 7"/>
          <p:cNvSpPr>
            <a:spLocks noChangeArrowheads="1"/>
          </p:cNvSpPr>
          <p:nvPr/>
        </p:nvSpPr>
        <p:spPr bwMode="auto">
          <a:xfrm>
            <a:off x="5105400" y="2971800"/>
            <a:ext cx="990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31988" algn="l"/>
              </a:tabLst>
            </a:pPr>
            <a:r>
              <a:rPr kumimoji="0" lang="en-US" sz="1400" b="1" i="0" u="none" strike="noStrike" cap="none" normalizeH="0" baseline="0" dirty="0" smtClean="0">
                <a:ln>
                  <a:noFill/>
                </a:ln>
                <a:solidFill>
                  <a:schemeClr val="tx1"/>
                </a:solidFill>
                <a:effectLst/>
                <a:latin typeface="Garamond" pitchFamily="18" charset="0"/>
                <a:ea typeface="Times New Roman" pitchFamily="18" charset="0"/>
              </a:rPr>
              <a:t>                                                                                           Molecule</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320520" name="AutoShape 8"/>
          <p:cNvCxnSpPr>
            <a:cxnSpLocks noChangeShapeType="1"/>
          </p:cNvCxnSpPr>
          <p:nvPr/>
        </p:nvCxnSpPr>
        <p:spPr bwMode="auto">
          <a:xfrm flipH="1">
            <a:off x="4876800" y="3048000"/>
            <a:ext cx="241300" cy="0"/>
          </a:xfrm>
          <a:prstGeom prst="straightConnector1">
            <a:avLst/>
          </a:prstGeom>
          <a:noFill/>
          <a:ln w="38100">
            <a:solidFill>
              <a:srgbClr val="000000"/>
            </a:solidFill>
            <a:round/>
            <a:headEnd/>
            <a:tailEnd type="triangle" w="med" len="med"/>
          </a:ln>
        </p:spPr>
      </p:cxnSp>
      <p:sp>
        <p:nvSpPr>
          <p:cNvPr id="11" name="Rectangle 10"/>
          <p:cNvSpPr/>
          <p:nvPr/>
        </p:nvSpPr>
        <p:spPr>
          <a:xfrm>
            <a:off x="2438400" y="3810000"/>
            <a:ext cx="1226618" cy="307777"/>
          </a:xfrm>
          <a:prstGeom prst="rect">
            <a:avLst/>
          </a:prstGeom>
        </p:spPr>
        <p:txBody>
          <a:bodyPr wrap="none">
            <a:spAutoFit/>
          </a:bodyPr>
          <a:lstStyle/>
          <a:p>
            <a:r>
              <a:rPr lang="en-US" sz="1400" b="1" dirty="0" smtClean="0">
                <a:latin typeface="Garamond" pitchFamily="18" charset="0"/>
              </a:rPr>
              <a:t>Na+ Channel</a:t>
            </a:r>
            <a:endParaRPr lang="en-US" sz="1400" dirty="0">
              <a:latin typeface="Garamond" pitchFamily="18" charset="0"/>
            </a:endParaRPr>
          </a:p>
        </p:txBody>
      </p:sp>
      <p:cxnSp>
        <p:nvCxnSpPr>
          <p:cNvPr id="320521" name="AutoShape 9"/>
          <p:cNvCxnSpPr>
            <a:cxnSpLocks noChangeShapeType="1"/>
          </p:cNvCxnSpPr>
          <p:nvPr/>
        </p:nvCxnSpPr>
        <p:spPr bwMode="auto">
          <a:xfrm>
            <a:off x="3886200" y="3962400"/>
            <a:ext cx="384175" cy="0"/>
          </a:xfrm>
          <a:prstGeom prst="straightConnector1">
            <a:avLst/>
          </a:prstGeom>
          <a:noFill/>
          <a:ln w="38100">
            <a:solidFill>
              <a:srgbClr val="FFFFFF"/>
            </a:solidFill>
            <a:round/>
            <a:headEnd/>
            <a:tailEnd type="triangle" w="med" len="med"/>
          </a:ln>
        </p:spPr>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noAutofit/>
          </a:bodyPr>
          <a:lstStyle/>
          <a:p>
            <a:r>
              <a:rPr lang="en-US" sz="3200" dirty="0"/>
              <a:t>Nerve Conduction Physiology</a:t>
            </a:r>
            <a:br>
              <a:rPr lang="en-US" sz="3200" dirty="0"/>
            </a:br>
            <a:r>
              <a:rPr lang="en-US" sz="3200" dirty="0"/>
              <a:t>Voltage-gated sodium channels exist in 3 forms</a:t>
            </a:r>
          </a:p>
        </p:txBody>
      </p:sp>
      <p:sp>
        <p:nvSpPr>
          <p:cNvPr id="525315" name="Rectangle 3"/>
          <p:cNvSpPr>
            <a:spLocks noGrp="1" noChangeArrowheads="1"/>
          </p:cNvSpPr>
          <p:nvPr>
            <p:ph sz="quarter" idx="1"/>
          </p:nvPr>
        </p:nvSpPr>
        <p:spPr>
          <a:xfrm>
            <a:off x="2209800" y="2362200"/>
            <a:ext cx="8229600" cy="4114800"/>
          </a:xfrm>
        </p:spPr>
        <p:txBody>
          <a:bodyPr/>
          <a:lstStyle/>
          <a:p>
            <a:r>
              <a:rPr lang="en-US"/>
              <a:t>Resting</a:t>
            </a:r>
          </a:p>
          <a:p>
            <a:r>
              <a:rPr lang="en-US"/>
              <a:t>Inactivated</a:t>
            </a:r>
          </a:p>
          <a:p>
            <a:r>
              <a:rPr lang="en-US"/>
              <a:t>Activated or open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40" name="Rectangle 4"/>
          <p:cNvSpPr>
            <a:spLocks noGrp="1" noChangeArrowheads="1"/>
          </p:cNvSpPr>
          <p:nvPr>
            <p:ph type="title"/>
          </p:nvPr>
        </p:nvSpPr>
        <p:spPr/>
        <p:txBody>
          <a:bodyPr/>
          <a:lstStyle/>
          <a:p>
            <a:r>
              <a:rPr lang="en-US"/>
              <a:t>Nerve Conduction Physiology</a:t>
            </a:r>
          </a:p>
        </p:txBody>
      </p:sp>
      <p:sp>
        <p:nvSpPr>
          <p:cNvPr id="205825" name="AutoShape 1"/>
          <p:cNvSpPr>
            <a:spLocks noChangeArrowheads="1"/>
          </p:cNvSpPr>
          <p:nvPr/>
        </p:nvSpPr>
        <p:spPr bwMode="auto">
          <a:xfrm rot="16200000">
            <a:off x="2038350" y="3219450"/>
            <a:ext cx="1473200" cy="825500"/>
          </a:xfrm>
          <a:prstGeom prst="flowChartOnlineStorage">
            <a:avLst/>
          </a:prstGeom>
          <a:solidFill>
            <a:srgbClr val="00B0F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26" name="AutoShape 2"/>
          <p:cNvSpPr>
            <a:spLocks noChangeArrowheads="1"/>
          </p:cNvSpPr>
          <p:nvPr/>
        </p:nvSpPr>
        <p:spPr bwMode="auto">
          <a:xfrm rot="16200000">
            <a:off x="3867150" y="3219450"/>
            <a:ext cx="1473200" cy="825500"/>
          </a:xfrm>
          <a:prstGeom prst="flowChartOnlineStorage">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27" name="AutoShape 3"/>
          <p:cNvSpPr>
            <a:spLocks noChangeArrowheads="1"/>
          </p:cNvSpPr>
          <p:nvPr/>
        </p:nvSpPr>
        <p:spPr bwMode="auto">
          <a:xfrm rot="16200000">
            <a:off x="5695950" y="3219450"/>
            <a:ext cx="1473200" cy="825500"/>
          </a:xfrm>
          <a:prstGeom prst="flowChartOnlineStorage">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205828" name="AutoShape 4"/>
          <p:cNvCxnSpPr>
            <a:cxnSpLocks noChangeShapeType="1"/>
          </p:cNvCxnSpPr>
          <p:nvPr/>
        </p:nvCxnSpPr>
        <p:spPr bwMode="auto">
          <a:xfrm>
            <a:off x="2743200" y="3124200"/>
            <a:ext cx="0" cy="1244600"/>
          </a:xfrm>
          <a:prstGeom prst="straightConnector1">
            <a:avLst/>
          </a:prstGeom>
          <a:noFill/>
          <a:ln w="76200">
            <a:solidFill>
              <a:srgbClr val="FFFFFF"/>
            </a:solidFill>
            <a:round/>
            <a:headEnd/>
            <a:tailEnd/>
          </a:ln>
        </p:spPr>
      </p:cxnSp>
      <p:cxnSp>
        <p:nvCxnSpPr>
          <p:cNvPr id="205829" name="AutoShape 5"/>
          <p:cNvCxnSpPr>
            <a:cxnSpLocks noChangeShapeType="1"/>
          </p:cNvCxnSpPr>
          <p:nvPr/>
        </p:nvCxnSpPr>
        <p:spPr bwMode="auto">
          <a:xfrm flipH="1">
            <a:off x="4191000" y="3124200"/>
            <a:ext cx="882650" cy="1127125"/>
          </a:xfrm>
          <a:prstGeom prst="straightConnector1">
            <a:avLst/>
          </a:prstGeom>
          <a:noFill/>
          <a:ln w="76200">
            <a:solidFill>
              <a:srgbClr val="FFFFFF"/>
            </a:solidFill>
            <a:round/>
            <a:headEnd/>
            <a:tailEnd/>
          </a:ln>
        </p:spPr>
      </p:cxnSp>
      <p:sp>
        <p:nvSpPr>
          <p:cNvPr id="205830" name="AutoShape 6"/>
          <p:cNvSpPr>
            <a:spLocks noChangeArrowheads="1"/>
          </p:cNvSpPr>
          <p:nvPr/>
        </p:nvSpPr>
        <p:spPr bwMode="auto">
          <a:xfrm>
            <a:off x="6400800" y="3124200"/>
            <a:ext cx="114300" cy="1157287"/>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31" name="Rectangle 7"/>
          <p:cNvSpPr>
            <a:spLocks noChangeArrowheads="1"/>
          </p:cNvSpPr>
          <p:nvPr/>
        </p:nvSpPr>
        <p:spPr bwMode="auto">
          <a:xfrm>
            <a:off x="1295400" y="4538246"/>
            <a:ext cx="82296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31988" algn="l"/>
              </a:tabLst>
            </a:pPr>
            <a:r>
              <a:rPr kumimoji="0" lang="en-US" sz="1400" b="1" i="0" u="none" strike="noStrike" cap="none" normalizeH="0" baseline="0" dirty="0" smtClean="0">
                <a:ln>
                  <a:noFill/>
                </a:ln>
                <a:solidFill>
                  <a:schemeClr val="tx1"/>
                </a:solidFill>
                <a:effectLst/>
                <a:latin typeface="Garamond" pitchFamily="18" charset="0"/>
                <a:ea typeface="Times New Roman" pitchFamily="18" charset="0"/>
              </a:rPr>
              <a:t>                          Open                              Inactivated                        Closed</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31988"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(activated)                                                                       (resting)</a:t>
            </a:r>
            <a:endParaRPr kumimoji="0" lang="en-US" sz="1200" b="0"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931988" algn="l"/>
              </a:tabLst>
            </a:pPr>
            <a:r>
              <a:rPr kumimoji="0" lang="en-US" sz="1200" b="0"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                           </a:t>
            </a:r>
            <a:r>
              <a:rPr kumimoji="0" lang="en-US" sz="1200" b="0" i="0" u="none" strike="noStrike" cap="none" normalizeH="0" baseline="0" dirty="0" smtClean="0">
                <a:ln>
                  <a:noFill/>
                </a:ln>
                <a:solidFill>
                  <a:srgbClr val="548DD4"/>
                </a:solidFill>
                <a:effectLst/>
                <a:latin typeface="Garamond" pitchFamily="18" charset="0"/>
                <a:ea typeface="Times New Roman" pitchFamily="18" charset="0"/>
                <a:cs typeface="Times New Roman" pitchFamily="18" charset="0"/>
              </a:rPr>
              <a:t>Easily blocked                  More difficult to block               Most difficult to block</a:t>
            </a:r>
            <a:r>
              <a:rPr kumimoji="0" lang="en-US" sz="9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a:t>Nerve Conduction Physiology</a:t>
            </a:r>
          </a:p>
        </p:txBody>
      </p:sp>
      <p:sp>
        <p:nvSpPr>
          <p:cNvPr id="528387" name="Rectangle 3"/>
          <p:cNvSpPr>
            <a:spLocks noGrp="1" noChangeArrowheads="1"/>
          </p:cNvSpPr>
          <p:nvPr>
            <p:ph sz="quarter" idx="1"/>
          </p:nvPr>
        </p:nvSpPr>
        <p:spPr/>
        <p:txBody>
          <a:bodyPr/>
          <a:lstStyle/>
          <a:p>
            <a:r>
              <a:rPr lang="en-US"/>
              <a:t>Local anesthetics are stereospecific</a:t>
            </a:r>
          </a:p>
          <a:p>
            <a:r>
              <a:rPr lang="en-US"/>
              <a:t>The Na+ channel acts as a receptor</a:t>
            </a:r>
          </a:p>
          <a:p>
            <a:r>
              <a:rPr lang="en-US"/>
              <a:t>Actions of local anesthetics depend on the conformational state of the Na+ channel.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lstStyle/>
          <a:p>
            <a:r>
              <a:rPr lang="en-US"/>
              <a:t>Nerve Conduction Physiology</a:t>
            </a:r>
          </a:p>
        </p:txBody>
      </p:sp>
      <p:sp>
        <p:nvSpPr>
          <p:cNvPr id="529411" name="Rectangle 3"/>
          <p:cNvSpPr>
            <a:spLocks noGrp="1" noChangeArrowheads="1"/>
          </p:cNvSpPr>
          <p:nvPr>
            <p:ph sz="quarter" idx="1"/>
          </p:nvPr>
        </p:nvSpPr>
        <p:spPr/>
        <p:txBody>
          <a:bodyPr/>
          <a:lstStyle/>
          <a:p>
            <a:r>
              <a:rPr lang="en-US"/>
              <a:t>Local anesthetics bind more readily with depolarization when the conformational state is “open” or “inactivated”.</a:t>
            </a:r>
          </a:p>
          <a:p>
            <a:r>
              <a:rPr lang="en-US"/>
              <a:t>In the inactivated state the local anesthetic will bind within the Na+ channel or block the external opening.  This will slow the rate of depolarization and threshold potential will not be met.</a:t>
            </a:r>
          </a:p>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normAutofit fontScale="90000"/>
          </a:bodyPr>
          <a:lstStyle/>
          <a:p>
            <a:r>
              <a:rPr lang="en-US" sz="4000"/>
              <a:t>Local Anesthetics Consist of 3 Parts</a:t>
            </a:r>
          </a:p>
        </p:txBody>
      </p:sp>
      <p:sp>
        <p:nvSpPr>
          <p:cNvPr id="483331" name="Rectangle 3"/>
          <p:cNvSpPr>
            <a:spLocks noGrp="1" noChangeArrowheads="1"/>
          </p:cNvSpPr>
          <p:nvPr>
            <p:ph sz="quarter" idx="1"/>
          </p:nvPr>
        </p:nvSpPr>
        <p:spPr/>
        <p:txBody>
          <a:bodyPr/>
          <a:lstStyle/>
          <a:p>
            <a:pPr>
              <a:lnSpc>
                <a:spcPct val="90000"/>
              </a:lnSpc>
            </a:pPr>
            <a:r>
              <a:rPr lang="en-US"/>
              <a:t>Lipophilic (Hydrophobic) Group- aromatic group that is usually an unsaturated benzene ring.</a:t>
            </a:r>
          </a:p>
          <a:p>
            <a:pPr>
              <a:lnSpc>
                <a:spcPct val="90000"/>
              </a:lnSpc>
            </a:pPr>
            <a:r>
              <a:rPr lang="en-US"/>
              <a:t>Intermediate Bond- hydrocarbon connecting chain that is either an ester </a:t>
            </a:r>
          </a:p>
          <a:p>
            <a:pPr>
              <a:lnSpc>
                <a:spcPct val="90000"/>
              </a:lnSpc>
            </a:pPr>
            <a:r>
              <a:rPr lang="en-US"/>
              <a:t>(-CO-) or amide (-HNC-) linkage.</a:t>
            </a:r>
          </a:p>
          <a:p>
            <a:pPr>
              <a:lnSpc>
                <a:spcPct val="90000"/>
              </a:lnSpc>
            </a:pPr>
            <a:r>
              <a:rPr lang="en-US"/>
              <a:t>Hydrophilic (Lipophobic) Group- usually a tertiary amine and proton acceptor.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6" name="Rectangle 4"/>
          <p:cNvSpPr>
            <a:spLocks noGrp="1" noChangeArrowheads="1"/>
          </p:cNvSpPr>
          <p:nvPr>
            <p:ph type="title"/>
          </p:nvPr>
        </p:nvSpPr>
        <p:spPr/>
        <p:txBody>
          <a:bodyPr/>
          <a:lstStyle/>
          <a:p>
            <a:r>
              <a:rPr lang="en-US"/>
              <a:t>Fiber Types</a:t>
            </a:r>
          </a:p>
        </p:txBody>
      </p:sp>
      <p:sp>
        <p:nvSpPr>
          <p:cNvPr id="530437" name="Rectangle 5"/>
          <p:cNvSpPr>
            <a:spLocks noGrp="1" noChangeArrowheads="1"/>
          </p:cNvSpPr>
          <p:nvPr>
            <p:ph sz="quarter" idx="1"/>
          </p:nvPr>
        </p:nvSpPr>
        <p:spPr/>
        <p:txBody>
          <a:bodyPr/>
          <a:lstStyle/>
          <a:p>
            <a:r>
              <a:rPr lang="en-US"/>
              <a:t>Different fiber types will show different sensitivities to local anesthetics.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8" name="Rectangle 4"/>
          <p:cNvSpPr>
            <a:spLocks noGrp="1" noChangeArrowheads="1"/>
          </p:cNvSpPr>
          <p:nvPr>
            <p:ph type="title"/>
          </p:nvPr>
        </p:nvSpPr>
        <p:spPr/>
        <p:txBody>
          <a:bodyPr/>
          <a:lstStyle/>
          <a:p>
            <a:r>
              <a:rPr lang="en-US"/>
              <a:t>Fiber Types</a:t>
            </a:r>
          </a:p>
        </p:txBody>
      </p:sp>
      <p:pic>
        <p:nvPicPr>
          <p:cNvPr id="533513" name="Picture 9" descr="scan0001"/>
          <p:cNvPicPr>
            <a:picLocks noGrp="1" noChangeAspect="1" noChangeArrowheads="1"/>
          </p:cNvPicPr>
          <p:nvPr>
            <p:ph sz="quarter" idx="1"/>
          </p:nvPr>
        </p:nvPicPr>
        <p:blipFill>
          <a:blip r:embed="rId3" cstate="print"/>
          <a:stretch>
            <a:fillRect/>
          </a:stretch>
        </p:blipFill>
        <p:spPr>
          <a:xfrm>
            <a:off x="1137031" y="1701546"/>
            <a:ext cx="7104888" cy="4293108"/>
          </a:xfrm>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9" name="Rectangle 7"/>
          <p:cNvSpPr>
            <a:spLocks noGrp="1" noChangeArrowheads="1"/>
          </p:cNvSpPr>
          <p:nvPr>
            <p:ph type="ctrTitle"/>
          </p:nvPr>
        </p:nvSpPr>
        <p:spPr>
          <a:xfrm>
            <a:off x="1524000" y="1752600"/>
            <a:ext cx="6477000" cy="1828800"/>
          </a:xfrm>
        </p:spPr>
        <p:txBody>
          <a:bodyPr/>
          <a:lstStyle/>
          <a:p>
            <a:pPr algn="ctr"/>
            <a:r>
              <a:rPr lang="en-US" dirty="0"/>
              <a:t>Putting it all together</a:t>
            </a:r>
          </a:p>
        </p:txBody>
      </p:sp>
      <p:sp>
        <p:nvSpPr>
          <p:cNvPr id="535560" name="Rectangle 8"/>
          <p:cNvSpPr>
            <a:spLocks noGrp="1" noChangeArrowheads="1"/>
          </p:cNvSpPr>
          <p:nvPr>
            <p:ph type="subTitle" idx="1"/>
          </p:nvPr>
        </p:nvSpPr>
        <p:spPr/>
        <p:txBody>
          <a:bodyPr>
            <a:normAutofit fontScale="92500" lnSpcReduction="20000"/>
          </a:bodyPr>
          <a:lstStyle/>
          <a:p>
            <a:r>
              <a:rPr lang="en-US"/>
              <a:t>Summary of impulse blockade by local anesthetics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r>
              <a:rPr lang="en-US"/>
              <a:t>Step 1</a:t>
            </a:r>
          </a:p>
        </p:txBody>
      </p:sp>
      <p:sp>
        <p:nvSpPr>
          <p:cNvPr id="539651" name="Rectangle 3"/>
          <p:cNvSpPr>
            <a:spLocks noGrp="1" noChangeArrowheads="1"/>
          </p:cNvSpPr>
          <p:nvPr>
            <p:ph sz="quarter" idx="1"/>
          </p:nvPr>
        </p:nvSpPr>
        <p:spPr/>
        <p:txBody>
          <a:bodyPr/>
          <a:lstStyle/>
          <a:p>
            <a:r>
              <a:rPr lang="en-US"/>
              <a:t>Local anesthetic is deposited near the nerve.  Some of the local anesthetic is removed due to tissue binding, circulation, and in the case of esters by local hydrolysis.</a:t>
            </a:r>
          </a:p>
          <a:p>
            <a:r>
              <a:rPr lang="en-US"/>
              <a:t>What remains is available for nerve sheath penetration.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lstStyle/>
          <a:p>
            <a:r>
              <a:rPr lang="en-US"/>
              <a:t>Step 2</a:t>
            </a:r>
          </a:p>
        </p:txBody>
      </p:sp>
      <p:sp>
        <p:nvSpPr>
          <p:cNvPr id="540675" name="Rectangle 3"/>
          <p:cNvSpPr>
            <a:spLocks noGrp="1" noChangeArrowheads="1"/>
          </p:cNvSpPr>
          <p:nvPr>
            <p:ph sz="quarter" idx="1"/>
          </p:nvPr>
        </p:nvSpPr>
        <p:spPr/>
        <p:txBody>
          <a:bodyPr/>
          <a:lstStyle/>
          <a:p>
            <a:r>
              <a:rPr lang="en-US"/>
              <a:t>Local anesthetic penetrates the axon membranes and axoplasm- this process is dependent on the local anesthetic characteristics of pKa and lipophilicity.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en-US"/>
              <a:t>Step 3</a:t>
            </a:r>
          </a:p>
        </p:txBody>
      </p:sp>
      <p:sp>
        <p:nvSpPr>
          <p:cNvPr id="541699" name="Rectangle 3"/>
          <p:cNvSpPr>
            <a:spLocks noGrp="1" noChangeArrowheads="1"/>
          </p:cNvSpPr>
          <p:nvPr>
            <p:ph sz="quarter" idx="1"/>
          </p:nvPr>
        </p:nvSpPr>
        <p:spPr/>
        <p:txBody>
          <a:bodyPr/>
          <a:lstStyle/>
          <a:p>
            <a:r>
              <a:rPr lang="en-US"/>
              <a:t>Local anesthetics bind to prevent the opening of the Na+ channels by inhibiting conformational changes that would activate the channel.</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a:t>Step 4</a:t>
            </a:r>
          </a:p>
        </p:txBody>
      </p:sp>
      <p:sp>
        <p:nvSpPr>
          <p:cNvPr id="542723" name="Rectangle 3"/>
          <p:cNvSpPr>
            <a:spLocks noGrp="1" noChangeArrowheads="1"/>
          </p:cNvSpPr>
          <p:nvPr>
            <p:ph sz="quarter" idx="1"/>
          </p:nvPr>
        </p:nvSpPr>
        <p:spPr/>
        <p:txBody>
          <a:bodyPr/>
          <a:lstStyle/>
          <a:p>
            <a:r>
              <a:rPr lang="en-US"/>
              <a:t>Initially during the onset of action the onset of impulse blockade is incomplete.</a:t>
            </a:r>
          </a:p>
          <a:p>
            <a:r>
              <a:rPr lang="en-US"/>
              <a:t>Repeated stimulation helps to increase the blockade.</a:t>
            </a:r>
          </a:p>
          <a:p>
            <a:r>
              <a:rPr lang="en-US"/>
              <a:t>The primary route from within the axon is the hydrophobic route.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r>
              <a:rPr lang="en-US"/>
              <a:t>Step 5</a:t>
            </a:r>
          </a:p>
        </p:txBody>
      </p:sp>
      <p:sp>
        <p:nvSpPr>
          <p:cNvPr id="543747" name="Rectangle 3"/>
          <p:cNvSpPr>
            <a:spLocks noGrp="1" noChangeArrowheads="1"/>
          </p:cNvSpPr>
          <p:nvPr>
            <p:ph sz="quarter" idx="1"/>
          </p:nvPr>
        </p:nvSpPr>
        <p:spPr/>
        <p:txBody>
          <a:bodyPr/>
          <a:lstStyle/>
          <a:p>
            <a:r>
              <a:rPr lang="en-US"/>
              <a:t>The onset is due to the slow diffusion of local anesthetics and not due to the binding of to ions which occurs more quickly.</a:t>
            </a:r>
          </a:p>
          <a:p>
            <a:r>
              <a:rPr lang="en-US"/>
              <a:t>Recovery from local anesthetic blockade occurs in the reverse.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Grp="1" noChangeArrowheads="1"/>
          </p:cNvSpPr>
          <p:nvPr>
            <p:ph type="title"/>
          </p:nvPr>
        </p:nvSpPr>
        <p:spPr>
          <a:xfrm>
            <a:off x="685800" y="2514600"/>
            <a:ext cx="8229600" cy="1371600"/>
          </a:xfrm>
        </p:spPr>
        <p:txBody>
          <a:bodyPr/>
          <a:lstStyle/>
          <a:p>
            <a:r>
              <a:rPr lang="en-US"/>
              <a:t>Pharmacokinetics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a:t>Pharmacokinetics</a:t>
            </a:r>
          </a:p>
        </p:txBody>
      </p:sp>
      <p:sp>
        <p:nvSpPr>
          <p:cNvPr id="546819" name="Rectangle 3"/>
          <p:cNvSpPr>
            <a:spLocks noGrp="1" noChangeArrowheads="1"/>
          </p:cNvSpPr>
          <p:nvPr>
            <p:ph sz="quarter" idx="1"/>
          </p:nvPr>
        </p:nvSpPr>
        <p:spPr/>
        <p:txBody>
          <a:bodyPr/>
          <a:lstStyle/>
          <a:p>
            <a:r>
              <a:rPr lang="en-US"/>
              <a:t>Involves the medication/body interaction or how the body ‘handles’ the medication.</a:t>
            </a:r>
          </a:p>
          <a:p>
            <a:r>
              <a:rPr lang="en-US"/>
              <a:t>Principles include: absorption, distribution, metabolism, and elimination.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6" name="Rectangle 4"/>
          <p:cNvSpPr>
            <a:spLocks noGrp="1" noChangeArrowheads="1"/>
          </p:cNvSpPr>
          <p:nvPr>
            <p:ph type="title"/>
          </p:nvPr>
        </p:nvSpPr>
        <p:spPr/>
        <p:txBody>
          <a:bodyPr/>
          <a:lstStyle/>
          <a:p>
            <a:r>
              <a:rPr lang="en-US" sz="4000"/>
              <a:t>Local Anesthetic Molecule “parts”</a:t>
            </a:r>
          </a:p>
        </p:txBody>
      </p:sp>
      <p:sp>
        <p:nvSpPr>
          <p:cNvPr id="1026" name="AutoShape 2"/>
          <p:cNvSpPr>
            <a:spLocks noChangeArrowheads="1"/>
          </p:cNvSpPr>
          <p:nvPr/>
        </p:nvSpPr>
        <p:spPr bwMode="auto">
          <a:xfrm>
            <a:off x="2057400" y="3276600"/>
            <a:ext cx="1485900" cy="1524000"/>
          </a:xfrm>
          <a:prstGeom prst="hexagon">
            <a:avLst>
              <a:gd name="adj" fmla="val 25000"/>
              <a:gd name="vf" fmla="val 115470"/>
            </a:avLst>
          </a:prstGeom>
          <a:solidFill>
            <a:srgbClr val="FFFFFF"/>
          </a:solidFill>
          <a:ln w="762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27" name="AutoShape 3"/>
          <p:cNvSpPr>
            <a:spLocks noChangeArrowheads="1"/>
          </p:cNvSpPr>
          <p:nvPr/>
        </p:nvSpPr>
        <p:spPr bwMode="auto">
          <a:xfrm>
            <a:off x="2514600" y="3810000"/>
            <a:ext cx="495300" cy="431800"/>
          </a:xfrm>
          <a:prstGeom prst="flowChartConnector">
            <a:avLst/>
          </a:prstGeom>
          <a:solidFill>
            <a:srgbClr val="FFFFFF"/>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028" name="AutoShape 4"/>
          <p:cNvCxnSpPr>
            <a:cxnSpLocks noChangeShapeType="1"/>
          </p:cNvCxnSpPr>
          <p:nvPr/>
        </p:nvCxnSpPr>
        <p:spPr bwMode="auto">
          <a:xfrm>
            <a:off x="3581400" y="4038600"/>
            <a:ext cx="1765300" cy="0"/>
          </a:xfrm>
          <a:prstGeom prst="straightConnector1">
            <a:avLst/>
          </a:prstGeom>
          <a:noFill/>
          <a:ln w="76200">
            <a:solidFill>
              <a:srgbClr val="000000"/>
            </a:solidFill>
            <a:round/>
            <a:headEnd/>
            <a:tailEnd/>
          </a:ln>
        </p:spPr>
      </p:cxnSp>
      <p:sp>
        <p:nvSpPr>
          <p:cNvPr id="15" name="Rectangle 14"/>
          <p:cNvSpPr/>
          <p:nvPr/>
        </p:nvSpPr>
        <p:spPr>
          <a:xfrm>
            <a:off x="5334000" y="3352800"/>
            <a:ext cx="762000" cy="2308324"/>
          </a:xfrm>
          <a:prstGeom prst="rect">
            <a:avLst/>
          </a:prstGeom>
        </p:spPr>
        <p:txBody>
          <a:bodyPr wrap="square">
            <a:spAutoFit/>
          </a:bodyPr>
          <a:lstStyle/>
          <a:p>
            <a:r>
              <a:rPr lang="en-US" sz="7200" dirty="0" smtClean="0"/>
              <a:t>N </a:t>
            </a:r>
            <a:endParaRPr lang="en-US" sz="7200" dirty="0"/>
          </a:p>
        </p:txBody>
      </p:sp>
      <p:cxnSp>
        <p:nvCxnSpPr>
          <p:cNvPr id="1029" name="AutoShape 5"/>
          <p:cNvCxnSpPr>
            <a:cxnSpLocks noChangeShapeType="1"/>
          </p:cNvCxnSpPr>
          <p:nvPr/>
        </p:nvCxnSpPr>
        <p:spPr bwMode="auto">
          <a:xfrm>
            <a:off x="6172200" y="4267200"/>
            <a:ext cx="495300" cy="292100"/>
          </a:xfrm>
          <a:prstGeom prst="straightConnector1">
            <a:avLst/>
          </a:prstGeom>
          <a:noFill/>
          <a:ln w="57150">
            <a:solidFill>
              <a:srgbClr val="000000"/>
            </a:solidFill>
            <a:round/>
            <a:headEnd/>
            <a:tailEnd/>
          </a:ln>
        </p:spPr>
      </p:cxnSp>
      <p:cxnSp>
        <p:nvCxnSpPr>
          <p:cNvPr id="1030" name="AutoShape 6"/>
          <p:cNvCxnSpPr>
            <a:cxnSpLocks noChangeShapeType="1"/>
          </p:cNvCxnSpPr>
          <p:nvPr/>
        </p:nvCxnSpPr>
        <p:spPr bwMode="auto">
          <a:xfrm flipV="1">
            <a:off x="6096000" y="3429000"/>
            <a:ext cx="495300" cy="311150"/>
          </a:xfrm>
          <a:prstGeom prst="straightConnector1">
            <a:avLst/>
          </a:prstGeom>
          <a:noFill/>
          <a:ln w="57150">
            <a:solidFill>
              <a:srgbClr val="000000"/>
            </a:solidFill>
            <a:round/>
            <a:headEnd/>
            <a:tailEnd/>
          </a:ln>
        </p:spPr>
      </p:cxnSp>
      <p:sp>
        <p:nvSpPr>
          <p:cNvPr id="1031" name="Rectangle 7"/>
          <p:cNvSpPr>
            <a:spLocks noChangeArrowheads="1"/>
          </p:cNvSpPr>
          <p:nvPr/>
        </p:nvSpPr>
        <p:spPr bwMode="auto">
          <a:xfrm>
            <a:off x="1219200" y="5257800"/>
            <a:ext cx="60198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ea typeface="Times New Roman" pitchFamily="18" charset="0"/>
              </a:rPr>
              <a:t>              </a:t>
            </a:r>
            <a:r>
              <a:rPr kumimoji="0" lang="en-US" sz="1400" b="1" i="0" u="none" strike="noStrike" cap="none" normalizeH="0" baseline="0" dirty="0" smtClean="0">
                <a:ln>
                  <a:noFill/>
                </a:ln>
                <a:solidFill>
                  <a:schemeClr val="tx1"/>
                </a:solidFill>
                <a:effectLst/>
                <a:latin typeface="Garamond" pitchFamily="18" charset="0"/>
                <a:ea typeface="Times New Roman" pitchFamily="18" charset="0"/>
              </a:rPr>
              <a:t>Lipophilic Group      Intermediate Bond       Hydrophilic Group</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ea typeface="Times New Roman" pitchFamily="18" charset="0"/>
              </a:rPr>
              <a:t>                   Benzene Ring               Ester or Amide Linkage                Tertiary Amine &amp;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ea typeface="Times New Roman" pitchFamily="18" charset="0"/>
              </a:rPr>
              <a:t>                                                  (-CO- ester or –HNC- amide)             Proton Acceptor</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Pharmacokinetic Phases of Local Anesthetics</a:t>
            </a:r>
            <a:endParaRPr lang="en-US"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normAutofit fontScale="90000"/>
          </a:bodyPr>
          <a:lstStyle/>
          <a:p>
            <a:r>
              <a:rPr lang="en-US" sz="4000"/>
              <a:t>Local Anesthetic Blood Concentration Determinants </a:t>
            </a:r>
          </a:p>
        </p:txBody>
      </p:sp>
      <p:sp>
        <p:nvSpPr>
          <p:cNvPr id="547843" name="Rectangle 3"/>
          <p:cNvSpPr>
            <a:spLocks noGrp="1" noChangeArrowheads="1"/>
          </p:cNvSpPr>
          <p:nvPr>
            <p:ph sz="quarter" idx="1"/>
          </p:nvPr>
        </p:nvSpPr>
        <p:spPr/>
        <p:txBody>
          <a:bodyPr/>
          <a:lstStyle/>
          <a:p>
            <a:r>
              <a:rPr lang="en-US"/>
              <a:t>Amount of local anesthetic injected</a:t>
            </a:r>
          </a:p>
          <a:p>
            <a:r>
              <a:rPr lang="en-US"/>
              <a:t>Absorption rate</a:t>
            </a:r>
          </a:p>
          <a:p>
            <a:r>
              <a:rPr lang="en-US"/>
              <a:t>Site of injection</a:t>
            </a:r>
          </a:p>
          <a:p>
            <a:r>
              <a:rPr lang="en-US"/>
              <a:t>Rate of tissue distribution</a:t>
            </a:r>
          </a:p>
          <a:p>
            <a:r>
              <a:rPr lang="en-US"/>
              <a:t>Rate of biotransformation</a:t>
            </a:r>
          </a:p>
          <a:p>
            <a:r>
              <a:rPr lang="en-US"/>
              <a:t>Excretion rate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noAutofit/>
          </a:bodyPr>
          <a:lstStyle/>
          <a:p>
            <a:r>
              <a:rPr lang="en-US" sz="3200" dirty="0"/>
              <a:t>Patient related factors concerning blood concentration of local anesthetics</a:t>
            </a:r>
          </a:p>
        </p:txBody>
      </p:sp>
      <p:sp>
        <p:nvSpPr>
          <p:cNvPr id="548867" name="Rectangle 3"/>
          <p:cNvSpPr>
            <a:spLocks noGrp="1" noChangeArrowheads="1"/>
          </p:cNvSpPr>
          <p:nvPr>
            <p:ph sz="quarter" idx="1"/>
          </p:nvPr>
        </p:nvSpPr>
        <p:spPr/>
        <p:txBody>
          <a:bodyPr/>
          <a:lstStyle/>
          <a:p>
            <a:r>
              <a:rPr lang="en-US" dirty="0"/>
              <a:t>Age</a:t>
            </a:r>
          </a:p>
          <a:p>
            <a:r>
              <a:rPr lang="en-US" dirty="0"/>
              <a:t>CV status</a:t>
            </a:r>
          </a:p>
          <a:p>
            <a:r>
              <a:rPr lang="en-US" dirty="0"/>
              <a:t>Hepatic function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normAutofit fontScale="90000"/>
          </a:bodyPr>
          <a:lstStyle/>
          <a:p>
            <a:r>
              <a:rPr lang="en-US" sz="4000"/>
              <a:t>Systemic Absorption of Local Anesthetics</a:t>
            </a:r>
          </a:p>
        </p:txBody>
      </p:sp>
      <p:sp>
        <p:nvSpPr>
          <p:cNvPr id="549891" name="Rectangle 3"/>
          <p:cNvSpPr>
            <a:spLocks noGrp="1" noChangeArrowheads="1"/>
          </p:cNvSpPr>
          <p:nvPr>
            <p:ph sz="quarter" idx="1"/>
          </p:nvPr>
        </p:nvSpPr>
        <p:spPr/>
        <p:txBody>
          <a:bodyPr/>
          <a:lstStyle/>
          <a:p>
            <a:r>
              <a:rPr lang="en-US"/>
              <a:t>Site of injection</a:t>
            </a:r>
          </a:p>
          <a:p>
            <a:r>
              <a:rPr lang="en-US"/>
              <a:t>Dose and volume</a:t>
            </a:r>
          </a:p>
          <a:p>
            <a:r>
              <a:rPr lang="en-US"/>
              <a:t>Addition of a vasoconstrictor</a:t>
            </a:r>
          </a:p>
          <a:p>
            <a:r>
              <a:rPr lang="en-US"/>
              <a:t>Pharmacologic profile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r>
              <a:rPr lang="en-US"/>
              <a:t>Site of Injection</a:t>
            </a:r>
          </a:p>
        </p:txBody>
      </p:sp>
      <p:sp>
        <p:nvSpPr>
          <p:cNvPr id="550915" name="Rectangle 3"/>
          <p:cNvSpPr>
            <a:spLocks noGrp="1" noChangeArrowheads="1"/>
          </p:cNvSpPr>
          <p:nvPr>
            <p:ph sz="quarter" idx="1"/>
          </p:nvPr>
        </p:nvSpPr>
        <p:spPr/>
        <p:txBody>
          <a:bodyPr/>
          <a:lstStyle/>
          <a:p>
            <a:r>
              <a:rPr lang="en-US"/>
              <a:t>Has a great impact on the blood levels of local anesthetics.  The more vascular the tissue the greater the uptake and subsequent blood concentrations.</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r>
              <a:rPr lang="en-US"/>
              <a:t>Site of Injection</a:t>
            </a:r>
          </a:p>
        </p:txBody>
      </p:sp>
      <p:sp>
        <p:nvSpPr>
          <p:cNvPr id="551939" name="Rectangle 3"/>
          <p:cNvSpPr>
            <a:spLocks noGrp="1" noChangeArrowheads="1"/>
          </p:cNvSpPr>
          <p:nvPr>
            <p:ph sz="quarter" idx="1"/>
          </p:nvPr>
        </p:nvSpPr>
        <p:spPr/>
        <p:txBody>
          <a:bodyPr/>
          <a:lstStyle/>
          <a:p>
            <a:r>
              <a:rPr lang="en-US"/>
              <a:t>From the greatest amount of uptake to the least:</a:t>
            </a:r>
          </a:p>
          <a:p>
            <a:r>
              <a:rPr lang="en-US"/>
              <a:t>IV&gt; tracheal&gt; intercostal&gt; caudal&gt; paracervical&gt; epidural&gt; brachial&gt; sciatic&gt; subcutaneous</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8980" name="Picture 4" descr="scan0002"/>
          <p:cNvPicPr>
            <a:picLocks noChangeAspect="1" noChangeArrowheads="1"/>
          </p:cNvPicPr>
          <p:nvPr/>
        </p:nvPicPr>
        <p:blipFill>
          <a:blip r:embed="rId3" cstate="print"/>
          <a:srcRect/>
          <a:stretch>
            <a:fillRect/>
          </a:stretch>
        </p:blipFill>
        <p:spPr bwMode="auto">
          <a:xfrm>
            <a:off x="1366838" y="0"/>
            <a:ext cx="6411912" cy="685800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r>
              <a:rPr lang="en-US"/>
              <a:t>Mnemonics (greatest to least)</a:t>
            </a:r>
          </a:p>
        </p:txBody>
      </p:sp>
      <p:sp>
        <p:nvSpPr>
          <p:cNvPr id="616451" name="Rectangle 3"/>
          <p:cNvSpPr>
            <a:spLocks noGrp="1" noChangeArrowheads="1"/>
          </p:cNvSpPr>
          <p:nvPr>
            <p:ph sz="quarter" idx="1"/>
          </p:nvPr>
        </p:nvSpPr>
        <p:spPr/>
        <p:txBody>
          <a:bodyPr/>
          <a:lstStyle/>
          <a:p>
            <a:pPr>
              <a:lnSpc>
                <a:spcPct val="80000"/>
              </a:lnSpc>
            </a:pPr>
            <a:r>
              <a:rPr lang="en-US" sz="2800" dirty="0"/>
              <a:t>BICEPSS</a:t>
            </a:r>
          </a:p>
          <a:p>
            <a:pPr>
              <a:lnSpc>
                <a:spcPct val="80000"/>
              </a:lnSpc>
            </a:pPr>
            <a:r>
              <a:rPr lang="en-US" sz="2800" dirty="0"/>
              <a:t>B= </a:t>
            </a:r>
            <a:r>
              <a:rPr lang="en-US" sz="2800" dirty="0" smtClean="0"/>
              <a:t>blood/tracheal</a:t>
            </a:r>
            <a:endParaRPr lang="en-US" sz="2800" dirty="0"/>
          </a:p>
          <a:p>
            <a:pPr>
              <a:lnSpc>
                <a:spcPct val="80000"/>
              </a:lnSpc>
            </a:pPr>
            <a:r>
              <a:rPr lang="en-US" sz="2800" dirty="0"/>
              <a:t>I= intercostal</a:t>
            </a:r>
          </a:p>
          <a:p>
            <a:pPr>
              <a:lnSpc>
                <a:spcPct val="80000"/>
              </a:lnSpc>
            </a:pPr>
            <a:r>
              <a:rPr lang="en-US" sz="2800" dirty="0"/>
              <a:t>C= caudal and </a:t>
            </a:r>
            <a:r>
              <a:rPr lang="en-US" sz="2800" dirty="0" err="1"/>
              <a:t>para</a:t>
            </a:r>
            <a:r>
              <a:rPr lang="en-US" sz="2800" dirty="0"/>
              <a:t> “cervical”</a:t>
            </a:r>
          </a:p>
          <a:p>
            <a:pPr>
              <a:lnSpc>
                <a:spcPct val="80000"/>
              </a:lnSpc>
            </a:pPr>
            <a:r>
              <a:rPr lang="en-US" sz="2800" dirty="0"/>
              <a:t>E = epidural</a:t>
            </a:r>
          </a:p>
          <a:p>
            <a:pPr>
              <a:lnSpc>
                <a:spcPct val="80000"/>
              </a:lnSpc>
            </a:pPr>
            <a:r>
              <a:rPr lang="en-US" sz="2800" dirty="0"/>
              <a:t>P= </a:t>
            </a:r>
            <a:r>
              <a:rPr lang="en-US" sz="2800" dirty="0" err="1"/>
              <a:t>perivascular</a:t>
            </a:r>
            <a:r>
              <a:rPr lang="en-US" sz="2800" dirty="0"/>
              <a:t> brachial plexus</a:t>
            </a:r>
          </a:p>
          <a:p>
            <a:pPr>
              <a:lnSpc>
                <a:spcPct val="80000"/>
              </a:lnSpc>
            </a:pPr>
            <a:r>
              <a:rPr lang="en-US" sz="2800" dirty="0"/>
              <a:t>S= sciatic/spinal</a:t>
            </a:r>
          </a:p>
          <a:p>
            <a:pPr>
              <a:lnSpc>
                <a:spcPct val="80000"/>
              </a:lnSpc>
            </a:pPr>
            <a:r>
              <a:rPr lang="en-US" sz="2800" dirty="0"/>
              <a:t>S= subcutaneous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US"/>
              <a:t>Site of Injection</a:t>
            </a:r>
          </a:p>
        </p:txBody>
      </p:sp>
      <p:sp>
        <p:nvSpPr>
          <p:cNvPr id="552963" name="Rectangle 3"/>
          <p:cNvSpPr>
            <a:spLocks noGrp="1" noChangeArrowheads="1"/>
          </p:cNvSpPr>
          <p:nvPr>
            <p:ph sz="quarter" idx="1"/>
          </p:nvPr>
        </p:nvSpPr>
        <p:spPr/>
        <p:txBody>
          <a:bodyPr/>
          <a:lstStyle/>
          <a:p>
            <a:r>
              <a:rPr lang="en-US"/>
              <a:t>An example of this is 400 mg of plain lidocaine in the intercostal space yields peak blood concentrations of 7 mcg/ml which may result in toxicity.  400 mg of plain lidocaine in the brachial plexus yields blood levels of 3 mcg/ml which is not generally toxic.</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r>
              <a:rPr lang="en-US"/>
              <a:t>Dose and Volume</a:t>
            </a:r>
          </a:p>
        </p:txBody>
      </p:sp>
      <p:sp>
        <p:nvSpPr>
          <p:cNvPr id="553987" name="Rectangle 3"/>
          <p:cNvSpPr>
            <a:spLocks noGrp="1" noChangeArrowheads="1"/>
          </p:cNvSpPr>
          <p:nvPr>
            <p:ph sz="quarter" idx="1"/>
          </p:nvPr>
        </p:nvSpPr>
        <p:spPr/>
        <p:txBody>
          <a:bodyPr/>
          <a:lstStyle/>
          <a:p>
            <a:r>
              <a:rPr lang="en-US" sz="2800"/>
              <a:t>The blood concentration of a local anesthetic is proportional to the total dose of local anesthetic.  (Be aware of all local anesthetic administration!)</a:t>
            </a:r>
          </a:p>
          <a:p>
            <a:r>
              <a:rPr lang="en-US" sz="2800"/>
              <a:t>Higher blood concentrations are associated with large volumes of dilute local anesthetic when compared to the same dose in a smaller volume.  (i.e. 400 mg of lidocaine in 40 ml will result in higher blood concentrations than 400 mg of lidocaine in 20 ml)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normAutofit fontScale="90000"/>
          </a:bodyPr>
          <a:lstStyle/>
          <a:p>
            <a:r>
              <a:rPr lang="en-US" sz="4000"/>
              <a:t>The difference between an ester and amide local anesthetic</a:t>
            </a:r>
          </a:p>
        </p:txBody>
      </p:sp>
      <p:sp>
        <p:nvSpPr>
          <p:cNvPr id="486403" name="Rectangle 3"/>
          <p:cNvSpPr>
            <a:spLocks noGrp="1" noChangeArrowheads="1"/>
          </p:cNvSpPr>
          <p:nvPr>
            <p:ph sz="quarter" idx="1"/>
          </p:nvPr>
        </p:nvSpPr>
        <p:spPr/>
        <p:txBody>
          <a:bodyPr/>
          <a:lstStyle/>
          <a:p>
            <a:r>
              <a:rPr lang="en-US"/>
              <a:t>Ester’s and amides follow different  pathways for metabolism.</a:t>
            </a:r>
          </a:p>
          <a:p>
            <a:r>
              <a:rPr lang="en-US"/>
              <a:t>Ester’s and amides differ in their ability to produce allergic reactions.  (Ester’s are more prone to cause an allergic reaction).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6" name="Rectangle 6"/>
          <p:cNvSpPr>
            <a:spLocks noGrp="1" noChangeArrowheads="1"/>
          </p:cNvSpPr>
          <p:nvPr>
            <p:ph type="title"/>
          </p:nvPr>
        </p:nvSpPr>
        <p:spPr/>
        <p:txBody>
          <a:bodyPr/>
          <a:lstStyle/>
          <a:p>
            <a:r>
              <a:rPr lang="en-US"/>
              <a:t>Risk…Toxicity!</a:t>
            </a:r>
          </a:p>
        </p:txBody>
      </p:sp>
      <p:pic>
        <p:nvPicPr>
          <p:cNvPr id="640009" name="Picture 9" descr="risk"/>
          <p:cNvPicPr>
            <a:picLocks noGrp="1" noChangeAspect="1" noChangeArrowheads="1"/>
          </p:cNvPicPr>
          <p:nvPr>
            <p:ph sz="quarter" idx="1"/>
          </p:nvPr>
        </p:nvPicPr>
        <p:blipFill>
          <a:blip r:embed="rId3" cstate="print"/>
          <a:srcRect/>
          <a:stretch>
            <a:fillRect/>
          </a:stretch>
        </p:blipFill>
        <p:spPr>
          <a:xfrm>
            <a:off x="2236788" y="1905000"/>
            <a:ext cx="4316412" cy="4648200"/>
          </a:xfrm>
          <a:noFill/>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a:t>Local Anesthetic Toxicity</a:t>
            </a:r>
          </a:p>
        </p:txBody>
      </p:sp>
      <p:sp>
        <p:nvSpPr>
          <p:cNvPr id="643075" name="Rectangle 3"/>
          <p:cNvSpPr>
            <a:spLocks noGrp="1" noChangeArrowheads="1"/>
          </p:cNvSpPr>
          <p:nvPr>
            <p:ph sz="quarter" idx="1"/>
          </p:nvPr>
        </p:nvSpPr>
        <p:spPr/>
        <p:txBody>
          <a:bodyPr/>
          <a:lstStyle/>
          <a:p>
            <a:r>
              <a:rPr lang="en-US"/>
              <a:t>More later but signs and symptoms vary among local anesthetics…</a:t>
            </a:r>
          </a:p>
          <a:p>
            <a:r>
              <a:rPr lang="en-US"/>
              <a:t>With lidocaine there is a large disparity in blood concentrations between CNS signs and symptoms (which occur at lower blood concentrations and cardiovascular collapse)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4101" name="Picture 5" descr="scan0003"/>
          <p:cNvPicPr>
            <a:picLocks noChangeAspect="1" noChangeArrowheads="1"/>
          </p:cNvPicPr>
          <p:nvPr/>
        </p:nvPicPr>
        <p:blipFill>
          <a:blip r:embed="rId3" cstate="print"/>
          <a:srcRect/>
          <a:stretch>
            <a:fillRect/>
          </a:stretch>
        </p:blipFill>
        <p:spPr bwMode="auto">
          <a:xfrm>
            <a:off x="609600" y="0"/>
            <a:ext cx="7848600" cy="68580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p:txBody>
          <a:bodyPr/>
          <a:lstStyle/>
          <a:p>
            <a:r>
              <a:rPr lang="en-US"/>
              <a:t>Local Anesthetic Toxicity</a:t>
            </a:r>
          </a:p>
        </p:txBody>
      </p:sp>
      <p:sp>
        <p:nvSpPr>
          <p:cNvPr id="646147" name="Rectangle 3"/>
          <p:cNvSpPr>
            <a:spLocks noGrp="1" noChangeArrowheads="1"/>
          </p:cNvSpPr>
          <p:nvPr>
            <p:ph sz="quarter" idx="1"/>
          </p:nvPr>
        </p:nvSpPr>
        <p:spPr/>
        <p:txBody>
          <a:bodyPr/>
          <a:lstStyle/>
          <a:p>
            <a:r>
              <a:rPr lang="en-US"/>
              <a:t>With bupivacaine there is a small disparity in blood concentrations between CNS signs and symptoms and CV collapse.</a:t>
            </a:r>
          </a:p>
          <a:p>
            <a:r>
              <a:rPr lang="en-US"/>
              <a:t>CNS signs and symptoms may occur at the same time or close together.</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7172" name="Picture 4" descr="scan0004"/>
          <p:cNvPicPr>
            <a:picLocks noChangeAspect="1" noChangeArrowheads="1"/>
          </p:cNvPicPr>
          <p:nvPr/>
        </p:nvPicPr>
        <p:blipFill>
          <a:blip r:embed="rId3" cstate="print"/>
          <a:srcRect/>
          <a:stretch>
            <a:fillRect/>
          </a:stretch>
        </p:blipFill>
        <p:spPr bwMode="auto">
          <a:xfrm>
            <a:off x="0" y="1295400"/>
            <a:ext cx="9144000" cy="441960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r>
              <a:rPr lang="en-US"/>
              <a:t>Local Anesthetic Toxicity</a:t>
            </a:r>
          </a:p>
        </p:txBody>
      </p:sp>
      <p:sp>
        <p:nvSpPr>
          <p:cNvPr id="648195" name="Rectangle 3"/>
          <p:cNvSpPr>
            <a:spLocks noGrp="1" noChangeArrowheads="1"/>
          </p:cNvSpPr>
          <p:nvPr>
            <p:ph sz="quarter" idx="1"/>
          </p:nvPr>
        </p:nvSpPr>
        <p:spPr/>
        <p:txBody>
          <a:bodyPr/>
          <a:lstStyle/>
          <a:p>
            <a:pPr>
              <a:lnSpc>
                <a:spcPct val="80000"/>
              </a:lnSpc>
            </a:pPr>
            <a:r>
              <a:rPr lang="en-US" sz="2800"/>
              <a:t>Ropivacaine is similar to bupivacaine in onset and duration.  It has a better safety profile in regards to CV toxicity when compared to bupivacaine.</a:t>
            </a:r>
          </a:p>
          <a:p>
            <a:pPr>
              <a:lnSpc>
                <a:spcPct val="80000"/>
              </a:lnSpc>
            </a:pPr>
            <a:r>
              <a:rPr lang="en-US" sz="2800"/>
              <a:t>First pass metabolism plays a role.  Amides have a high rate of first pass metabolism as it passes through the liver.</a:t>
            </a:r>
          </a:p>
          <a:p>
            <a:pPr>
              <a:lnSpc>
                <a:spcPct val="80000"/>
              </a:lnSpc>
            </a:pPr>
            <a:r>
              <a:rPr lang="en-US" sz="2800"/>
              <a:t>Slow absorption from tissue is less likely to produce toxicity.</a:t>
            </a:r>
          </a:p>
          <a:p>
            <a:pPr>
              <a:lnSpc>
                <a:spcPct val="80000"/>
              </a:lnSpc>
            </a:pPr>
            <a:r>
              <a:rPr lang="en-US" sz="2800"/>
              <a:t>Toxicity is the result of intravenous/arterial injection or gross overdose.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en-US"/>
              <a:t>Vasoconstrictor Use</a:t>
            </a:r>
          </a:p>
        </p:txBody>
      </p:sp>
      <p:sp>
        <p:nvSpPr>
          <p:cNvPr id="555011" name="Rectangle 3"/>
          <p:cNvSpPr>
            <a:spLocks noGrp="1" noChangeArrowheads="1"/>
          </p:cNvSpPr>
          <p:nvPr>
            <p:ph sz="quarter" idx="1"/>
          </p:nvPr>
        </p:nvSpPr>
        <p:spPr/>
        <p:txBody>
          <a:bodyPr/>
          <a:lstStyle/>
          <a:p>
            <a:r>
              <a:rPr lang="en-US"/>
              <a:t>Epinephrine in doses of 5-20 mcg per ml can be used to decrease vascular absorption.</a:t>
            </a:r>
          </a:p>
          <a:p>
            <a:r>
              <a:rPr lang="en-US"/>
              <a:t>Does not work equally for all local anesthetics in all spaces.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a:t>Vasoconstrictor Use</a:t>
            </a:r>
          </a:p>
        </p:txBody>
      </p:sp>
      <p:sp>
        <p:nvSpPr>
          <p:cNvPr id="556035" name="Rectangle 3"/>
          <p:cNvSpPr>
            <a:spLocks noGrp="1" noChangeArrowheads="1"/>
          </p:cNvSpPr>
          <p:nvPr>
            <p:ph sz="quarter" idx="1"/>
          </p:nvPr>
        </p:nvSpPr>
        <p:spPr/>
        <p:txBody>
          <a:bodyPr/>
          <a:lstStyle/>
          <a:p>
            <a:r>
              <a:rPr lang="en-US" sz="2800"/>
              <a:t>5 mcg/ml of epinephrine will significantly reduce the absorption of mepivacaine and lidocaine.</a:t>
            </a:r>
          </a:p>
          <a:p>
            <a:r>
              <a:rPr lang="en-US" sz="2800"/>
              <a:t>Addition of epinephrine does not significantly reduce the vascular absorption of etidocaine and bupivacaine in the epidural space.  However, it does significantly reduce the absorption when used for peripheral nerve blocks.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en-US" sz="4000"/>
              <a:t>Benefits of Decreased Absorption</a:t>
            </a:r>
          </a:p>
        </p:txBody>
      </p:sp>
      <p:sp>
        <p:nvSpPr>
          <p:cNvPr id="557059" name="Rectangle 3"/>
          <p:cNvSpPr>
            <a:spLocks noGrp="1" noChangeArrowheads="1"/>
          </p:cNvSpPr>
          <p:nvPr>
            <p:ph sz="quarter" idx="1"/>
          </p:nvPr>
        </p:nvSpPr>
        <p:spPr/>
        <p:txBody>
          <a:bodyPr/>
          <a:lstStyle/>
          <a:p>
            <a:r>
              <a:rPr lang="en-US"/>
              <a:t>Increased neuronal uptake</a:t>
            </a:r>
          </a:p>
          <a:p>
            <a:r>
              <a:rPr lang="en-US"/>
              <a:t>Enhances quality of analgesia</a:t>
            </a:r>
          </a:p>
          <a:p>
            <a:r>
              <a:rPr lang="en-US"/>
              <a:t>Prolongs duration of action</a:t>
            </a:r>
          </a:p>
          <a:p>
            <a:r>
              <a:rPr lang="en-US"/>
              <a:t>Limits toxic side effects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a:t>Vasoconstrictor Use</a:t>
            </a:r>
          </a:p>
        </p:txBody>
      </p:sp>
      <p:sp>
        <p:nvSpPr>
          <p:cNvPr id="558083" name="Rectangle 3"/>
          <p:cNvSpPr>
            <a:spLocks noGrp="1" noChangeArrowheads="1"/>
          </p:cNvSpPr>
          <p:nvPr>
            <p:ph sz="quarter" idx="1"/>
          </p:nvPr>
        </p:nvSpPr>
        <p:spPr/>
        <p:txBody>
          <a:bodyPr/>
          <a:lstStyle/>
          <a:p>
            <a:r>
              <a:rPr lang="en-US"/>
              <a:t>1:200,000 or 5 mcg/ml of epinephrine is used for peripheral nerve blocks.</a:t>
            </a:r>
          </a:p>
          <a:p>
            <a:r>
              <a:rPr lang="en-US"/>
              <a:t>Clinical trick for adding epinephrine to local anesthetic in a dose of 5 mcg/ml.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normAutofit fontScale="90000"/>
          </a:bodyPr>
          <a:lstStyle/>
          <a:p>
            <a:r>
              <a:rPr lang="en-US" sz="3100" dirty="0"/>
              <a:t>Telling the difference between an ester and amide </a:t>
            </a:r>
            <a:r>
              <a:rPr lang="en-US" sz="4000" dirty="0"/>
              <a:t>(</a:t>
            </a:r>
            <a:r>
              <a:rPr lang="en-US" sz="3100" dirty="0"/>
              <a:t>besides</a:t>
            </a:r>
            <a:r>
              <a:rPr lang="en-US" sz="4000" dirty="0"/>
              <a:t> </a:t>
            </a:r>
            <a:r>
              <a:rPr lang="en-US" sz="3100" dirty="0"/>
              <a:t>the </a:t>
            </a:r>
            <a:r>
              <a:rPr lang="en-US" sz="3100" dirty="0" smtClean="0"/>
              <a:t>chemical structure</a:t>
            </a:r>
            <a:r>
              <a:rPr lang="en-US" sz="3100" dirty="0"/>
              <a:t>)</a:t>
            </a:r>
          </a:p>
        </p:txBody>
      </p:sp>
      <p:sp>
        <p:nvSpPr>
          <p:cNvPr id="487427" name="Rectangle 3"/>
          <p:cNvSpPr>
            <a:spLocks noGrp="1" noChangeArrowheads="1"/>
          </p:cNvSpPr>
          <p:nvPr>
            <p:ph sz="quarter" idx="1"/>
          </p:nvPr>
        </p:nvSpPr>
        <p:spPr>
          <a:xfrm>
            <a:off x="457200" y="2514600"/>
            <a:ext cx="8229600" cy="4114800"/>
          </a:xfrm>
        </p:spPr>
        <p:txBody>
          <a:bodyPr/>
          <a:lstStyle/>
          <a:p>
            <a:r>
              <a:rPr lang="en-US"/>
              <a:t>Amides will contain an “i” in the generic name prior to “-caine”.  (i.e. lidocaine, mepivacaine, prilocaine, bupivacaine, ropivacaine, and levo-bupivacaine).</a:t>
            </a:r>
          </a:p>
          <a:p>
            <a:r>
              <a:rPr lang="en-US"/>
              <a:t>Ester’s do not contain an “i” in the generic name prior to “-caine”.  (i.e. procaine, chloroprocaine, cocaine, benzocaine, and tetracaine).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0" name="Rectangle 4"/>
          <p:cNvSpPr>
            <a:spLocks noGrp="1" noChangeArrowheads="1"/>
          </p:cNvSpPr>
          <p:nvPr>
            <p:ph type="title"/>
          </p:nvPr>
        </p:nvSpPr>
        <p:spPr/>
        <p:txBody>
          <a:bodyPr/>
          <a:lstStyle/>
          <a:p>
            <a:r>
              <a:rPr lang="en-US"/>
              <a:t>Another Technique</a:t>
            </a:r>
          </a:p>
        </p:txBody>
      </p:sp>
      <p:sp>
        <p:nvSpPr>
          <p:cNvPr id="649221" name="Rectangle 5"/>
          <p:cNvSpPr>
            <a:spLocks noGrp="1" noChangeArrowheads="1"/>
          </p:cNvSpPr>
          <p:nvPr>
            <p:ph sz="quarter" idx="1"/>
          </p:nvPr>
        </p:nvSpPr>
        <p:spPr/>
        <p:txBody>
          <a:bodyPr/>
          <a:lstStyle/>
          <a:p>
            <a:r>
              <a:rPr lang="en-US"/>
              <a:t>1:200,000 concentration = 5 mcg/ml</a:t>
            </a:r>
          </a:p>
          <a:p>
            <a:r>
              <a:rPr lang="en-US"/>
              <a:t>Dilute epi using a 10 ml syringe.  Draw up 1 ml of 1:1000 epi (1 mg/ml) and 9 ml of preservative free normal saline.</a:t>
            </a:r>
          </a:p>
          <a:p>
            <a:r>
              <a:rPr lang="en-US"/>
              <a:t>Mix it.</a:t>
            </a:r>
          </a:p>
          <a:p>
            <a:r>
              <a:rPr lang="en-US"/>
              <a:t>Concentration is now 100 mcg per ml.</a:t>
            </a:r>
          </a:p>
          <a:p>
            <a:r>
              <a:rPr lang="en-US"/>
              <a:t>Add epinephrine as follows….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2292" name="Picture 4" descr="scan0002"/>
          <p:cNvPicPr>
            <a:picLocks noChangeAspect="1" noChangeArrowheads="1"/>
          </p:cNvPicPr>
          <p:nvPr/>
        </p:nvPicPr>
        <p:blipFill>
          <a:blip r:embed="rId3" cstate="print"/>
          <a:srcRect/>
          <a:stretch>
            <a:fillRect/>
          </a:stretch>
        </p:blipFill>
        <p:spPr bwMode="auto">
          <a:xfrm>
            <a:off x="0" y="1752600"/>
            <a:ext cx="9144000" cy="338455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p:txBody>
          <a:bodyPr/>
          <a:lstStyle/>
          <a:p>
            <a:endParaRPr lang="en-US"/>
          </a:p>
        </p:txBody>
      </p:sp>
      <p:sp>
        <p:nvSpPr>
          <p:cNvPr id="653315" name="Rectangle 3"/>
          <p:cNvSpPr>
            <a:spLocks noGrp="1" noChangeArrowheads="1"/>
          </p:cNvSpPr>
          <p:nvPr>
            <p:ph sz="quarter" idx="1"/>
          </p:nvPr>
        </p:nvSpPr>
        <p:spPr/>
        <p:txBody>
          <a:bodyPr/>
          <a:lstStyle/>
          <a:p>
            <a:r>
              <a:rPr lang="en-US"/>
              <a:t>Always double check your epinephrine by multiplying 5 mcg per ml by the total volume.</a:t>
            </a:r>
          </a:p>
          <a:p>
            <a:r>
              <a:rPr lang="en-US"/>
              <a:t>Discard remaining epinephrine…epinephrine can be lethal if inadvertently administered.</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r>
              <a:rPr lang="en-US"/>
              <a:t>Pharmacologic Profile</a:t>
            </a:r>
          </a:p>
        </p:txBody>
      </p:sp>
      <p:sp>
        <p:nvSpPr>
          <p:cNvPr id="559107" name="Rectangle 3"/>
          <p:cNvSpPr>
            <a:spLocks noGrp="1" noChangeArrowheads="1"/>
          </p:cNvSpPr>
          <p:nvPr>
            <p:ph sz="quarter" idx="1"/>
          </p:nvPr>
        </p:nvSpPr>
        <p:spPr/>
        <p:txBody>
          <a:bodyPr/>
          <a:lstStyle/>
          <a:p>
            <a:pPr>
              <a:lnSpc>
                <a:spcPct val="90000"/>
              </a:lnSpc>
            </a:pPr>
            <a:r>
              <a:rPr lang="en-US"/>
              <a:t>Individual local anesthetics with similar anesthetic profiles will exhibit different rates of absorption.</a:t>
            </a:r>
          </a:p>
          <a:p>
            <a:pPr>
              <a:lnSpc>
                <a:spcPct val="90000"/>
              </a:lnSpc>
            </a:pPr>
            <a:r>
              <a:rPr lang="en-US"/>
              <a:t>Local anesthetics that are highly bound to tissue are absorbed more slowly.</a:t>
            </a:r>
          </a:p>
          <a:p>
            <a:pPr>
              <a:lnSpc>
                <a:spcPct val="90000"/>
              </a:lnSpc>
            </a:pPr>
            <a:r>
              <a:rPr lang="en-US"/>
              <a:t>Absorption is dependant upon each local anesthetics intrinsic ability to cause vasodilatation.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en-US"/>
              <a:t>Pharmacologic Profile</a:t>
            </a:r>
          </a:p>
        </p:txBody>
      </p:sp>
      <p:sp>
        <p:nvSpPr>
          <p:cNvPr id="560131" name="Rectangle 3"/>
          <p:cNvSpPr>
            <a:spLocks noGrp="1" noChangeArrowheads="1"/>
          </p:cNvSpPr>
          <p:nvPr>
            <p:ph sz="quarter" idx="1"/>
          </p:nvPr>
        </p:nvSpPr>
        <p:spPr/>
        <p:txBody>
          <a:bodyPr/>
          <a:lstStyle/>
          <a:p>
            <a:r>
              <a:rPr lang="en-US"/>
              <a:t>Examples of this include:</a:t>
            </a:r>
          </a:p>
          <a:p>
            <a:r>
              <a:rPr lang="en-US"/>
              <a:t>In the brachial plexus lidocaine is absorbed more rapidly than prilocaine.  Bupivacaine is absorbed more rapidly than etidocaine.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en-US"/>
              <a:t>Distribution of Local Anesthetics</a:t>
            </a:r>
          </a:p>
        </p:txBody>
      </p:sp>
      <p:sp>
        <p:nvSpPr>
          <p:cNvPr id="561155" name="Rectangle 3"/>
          <p:cNvSpPr>
            <a:spLocks noGrp="1" noChangeArrowheads="1"/>
          </p:cNvSpPr>
          <p:nvPr>
            <p:ph sz="quarter" idx="1"/>
          </p:nvPr>
        </p:nvSpPr>
        <p:spPr/>
        <p:txBody>
          <a:bodyPr/>
          <a:lstStyle/>
          <a:p>
            <a:r>
              <a:rPr lang="en-US" sz="2800"/>
              <a:t>2 compartment model used for systemic distribution of local anesthetics:</a:t>
            </a:r>
          </a:p>
          <a:p>
            <a:r>
              <a:rPr lang="ar-SA" sz="2800"/>
              <a:t>ﻪ</a:t>
            </a:r>
            <a:r>
              <a:rPr lang="en-US" sz="2800"/>
              <a:t> phase – rapid disappearance phase related to uptake to high perfusion areas such as the brain, lung, kidney, and heart.</a:t>
            </a:r>
          </a:p>
          <a:p>
            <a:r>
              <a:rPr lang="el-GR" sz="2800"/>
              <a:t>Β</a:t>
            </a:r>
            <a:r>
              <a:rPr lang="en-US" sz="2800"/>
              <a:t> phase- slow disappearance phase which is the function of the individual local anesthetic and distribution to muscle tissue and the gut.</a:t>
            </a:r>
            <a:endParaRPr lang="el-GR" sz="280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r>
              <a:rPr lang="en-US"/>
              <a:t>Distribution of Local Anesthetics</a:t>
            </a:r>
          </a:p>
        </p:txBody>
      </p:sp>
      <p:sp>
        <p:nvSpPr>
          <p:cNvPr id="562179" name="Rectangle 3"/>
          <p:cNvSpPr>
            <a:spLocks noGrp="1" noChangeArrowheads="1"/>
          </p:cNvSpPr>
          <p:nvPr>
            <p:ph sz="quarter" idx="1"/>
          </p:nvPr>
        </p:nvSpPr>
        <p:spPr/>
        <p:txBody>
          <a:bodyPr/>
          <a:lstStyle/>
          <a:p>
            <a:pPr>
              <a:lnSpc>
                <a:spcPct val="90000"/>
              </a:lnSpc>
            </a:pPr>
            <a:r>
              <a:rPr lang="en-US"/>
              <a:t>Local anesthetics are distributed to all body tissues.</a:t>
            </a:r>
          </a:p>
          <a:p>
            <a:pPr>
              <a:lnSpc>
                <a:spcPct val="90000"/>
              </a:lnSpc>
            </a:pPr>
            <a:r>
              <a:rPr lang="en-US"/>
              <a:t>Higher concentrations are found in the highly perfused tissue.</a:t>
            </a:r>
          </a:p>
          <a:p>
            <a:pPr>
              <a:lnSpc>
                <a:spcPct val="90000"/>
              </a:lnSpc>
            </a:pPr>
            <a:r>
              <a:rPr lang="en-US"/>
              <a:t>The pulmonary system is responsible for extraction of local anesthetics.</a:t>
            </a:r>
          </a:p>
          <a:p>
            <a:pPr>
              <a:lnSpc>
                <a:spcPct val="90000"/>
              </a:lnSpc>
            </a:pPr>
            <a:r>
              <a:rPr lang="en-US"/>
              <a:t>Largest reservoir of local anesthetics is skeletal muscles.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normAutofit fontScale="90000"/>
          </a:bodyPr>
          <a:lstStyle/>
          <a:p>
            <a:r>
              <a:rPr lang="en-US" sz="4000"/>
              <a:t>Biotransformation and Excretion of Local Anesthetics</a:t>
            </a:r>
          </a:p>
        </p:txBody>
      </p:sp>
      <p:sp>
        <p:nvSpPr>
          <p:cNvPr id="563203" name="Rectangle 3"/>
          <p:cNvSpPr>
            <a:spLocks noGrp="1" noChangeArrowheads="1"/>
          </p:cNvSpPr>
          <p:nvPr>
            <p:ph sz="quarter" idx="1"/>
          </p:nvPr>
        </p:nvSpPr>
        <p:spPr/>
        <p:txBody>
          <a:bodyPr/>
          <a:lstStyle/>
          <a:p>
            <a:r>
              <a:rPr lang="en-US"/>
              <a:t>Metabolism is dependant on classification: ester vs. amide.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2" name="Rectangle 4"/>
          <p:cNvSpPr>
            <a:spLocks noGrp="1" noChangeArrowheads="1"/>
          </p:cNvSpPr>
          <p:nvPr>
            <p:ph type="title"/>
          </p:nvPr>
        </p:nvSpPr>
        <p:spPr>
          <a:xfrm>
            <a:off x="609600" y="2514600"/>
            <a:ext cx="8229600" cy="1143000"/>
          </a:xfrm>
        </p:spPr>
        <p:txBody>
          <a:bodyPr/>
          <a:lstStyle/>
          <a:p>
            <a:r>
              <a:rPr lang="en-US"/>
              <a:t>Ester Local Anesthetics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8" name="Rectangle 4"/>
          <p:cNvSpPr>
            <a:spLocks noGrp="1" noChangeArrowheads="1"/>
          </p:cNvSpPr>
          <p:nvPr>
            <p:ph type="title"/>
          </p:nvPr>
        </p:nvSpPr>
        <p:spPr/>
        <p:txBody>
          <a:bodyPr/>
          <a:lstStyle/>
          <a:p>
            <a:r>
              <a:rPr lang="en-US"/>
              <a:t>Procaine</a:t>
            </a:r>
          </a:p>
        </p:txBody>
      </p:sp>
      <p:pic>
        <p:nvPicPr>
          <p:cNvPr id="431109" name="Picture 5" descr="procaine"/>
          <p:cNvPicPr>
            <a:picLocks noGrp="1" noChangeAspect="1" noChangeArrowheads="1"/>
          </p:cNvPicPr>
          <p:nvPr>
            <p:ph sz="quarter" idx="1"/>
          </p:nvPr>
        </p:nvPicPr>
        <p:blipFill>
          <a:blip r:embed="rId3" cstate="print"/>
          <a:srcRect/>
          <a:stretch>
            <a:fillRect/>
          </a:stretch>
        </p:blipFill>
        <p:spPr>
          <a:xfrm>
            <a:off x="1447800" y="2255838"/>
            <a:ext cx="6019800" cy="3705225"/>
          </a:xfrm>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1007</TotalTime>
  <Words>4727</Words>
  <Application>Microsoft Office PowerPoint</Application>
  <PresentationFormat>On-screen Show (4:3)</PresentationFormat>
  <Paragraphs>649</Paragraphs>
  <Slides>150</Slides>
  <Notes>150</Notes>
  <HiddenSlides>0</HiddenSlides>
  <MMClips>0</MMClips>
  <ScaleCrop>false</ScaleCrop>
  <HeadingPairs>
    <vt:vector size="4" baseType="variant">
      <vt:variant>
        <vt:lpstr>Theme</vt:lpstr>
      </vt:variant>
      <vt:variant>
        <vt:i4>1</vt:i4>
      </vt:variant>
      <vt:variant>
        <vt:lpstr>Slide Titles</vt:lpstr>
      </vt:variant>
      <vt:variant>
        <vt:i4>150</vt:i4>
      </vt:variant>
    </vt:vector>
  </HeadingPairs>
  <TitlesOfParts>
    <vt:vector size="151" baseType="lpstr">
      <vt:lpstr>Median</vt:lpstr>
      <vt:lpstr>LOCAL ANESTHETIC REVIEW</vt:lpstr>
      <vt:lpstr>Disclaimer</vt:lpstr>
      <vt:lpstr>A Brief History of Local Anesthetics</vt:lpstr>
      <vt:lpstr>A Brief History of Local Anesthetics</vt:lpstr>
      <vt:lpstr>Chemistry of Local Anesthetics</vt:lpstr>
      <vt:lpstr>Local Anesthetics Consist of 3 Parts</vt:lpstr>
      <vt:lpstr>Local Anesthetic Molecule “parts”</vt:lpstr>
      <vt:lpstr>The difference between an ester and amide local anesthetic</vt:lpstr>
      <vt:lpstr>Telling the difference between an ester and amide (besides the chemical structure)</vt:lpstr>
      <vt:lpstr>Amides and Esters</vt:lpstr>
      <vt:lpstr>Stereoisomerism</vt:lpstr>
      <vt:lpstr>Stereoisomerism</vt:lpstr>
      <vt:lpstr>Stereoisomerism</vt:lpstr>
      <vt:lpstr>Effects of Enantiomer’s</vt:lpstr>
      <vt:lpstr>Racemic Mixtures</vt:lpstr>
      <vt:lpstr>Slide 16</vt:lpstr>
      <vt:lpstr>Slide 17</vt:lpstr>
      <vt:lpstr>Structure Activity Relationship</vt:lpstr>
      <vt:lpstr>Intrinsic Potency, Duration of Action, and Onset is Dependent on: </vt:lpstr>
      <vt:lpstr>Lipophilic-Hydrophobic Balance</vt:lpstr>
      <vt:lpstr>Lipophilic-Hydrophobic Balance</vt:lpstr>
      <vt:lpstr>Lipophilic-Hydrophobic Balance- Potency</vt:lpstr>
      <vt:lpstr>As with most things in life it gets a bit more complicated than that.  In the clinical setting there are many factors that influence the potency of local anesthetics.</vt:lpstr>
      <vt:lpstr>Factors that affect potency of local anesthetics</vt:lpstr>
      <vt:lpstr>Despite the differences between the laboratory setting and the clinical factors that can affect potency there is still a correlation between lipid solubility, potency, and duration of action.</vt:lpstr>
      <vt:lpstr>Lipophilic-Hydrophobic Balance-Duration of Action</vt:lpstr>
      <vt:lpstr>Lipophilic-Hydrophobic Balance- Potency and Lipid Solubility/Duration of Action</vt:lpstr>
      <vt:lpstr>Hydrogen Ion Concentration</vt:lpstr>
      <vt:lpstr>Hydrogen Ion Concentration</vt:lpstr>
      <vt:lpstr>pKa</vt:lpstr>
      <vt:lpstr>pKa</vt:lpstr>
      <vt:lpstr>pKa</vt:lpstr>
      <vt:lpstr>Ionized vs Non-ionized forms</vt:lpstr>
      <vt:lpstr>Ionized vs Non-ionized forms</vt:lpstr>
      <vt:lpstr>Ionized vs Non-ionized forms</vt:lpstr>
      <vt:lpstr>Ionized vs Non-ionized Forms</vt:lpstr>
      <vt:lpstr>pKa of Local Anesthetics</vt:lpstr>
      <vt:lpstr>Clinical Implications of Ionized and Non-ionized Forms of Local Anesthetic</vt:lpstr>
      <vt:lpstr>Clinical Implications of Commercial Solutions</vt:lpstr>
      <vt:lpstr>Reported Benefits of adding Sodium Bicarbonate</vt:lpstr>
      <vt:lpstr>Peripheral Nerve Anatomy </vt:lpstr>
      <vt:lpstr>Peripheral Nerve Anatomy</vt:lpstr>
      <vt:lpstr>Peripheral Nerve Anatomy</vt:lpstr>
      <vt:lpstr>Local Circuit Current Node of Ranvier</vt:lpstr>
      <vt:lpstr>Peripheral Nerve Anatomy</vt:lpstr>
      <vt:lpstr>Local Circuit Current Non-myelinated Fiber</vt:lpstr>
      <vt:lpstr>Peripheral Nerve Anatomy</vt:lpstr>
      <vt:lpstr>Transverse Section of a Peripheral Nerve</vt:lpstr>
      <vt:lpstr>Nerve Conduction Physiology</vt:lpstr>
      <vt:lpstr>Nerve Conduction Physiology</vt:lpstr>
      <vt:lpstr>Nerve Conduction Physiology</vt:lpstr>
      <vt:lpstr>Nerve Conduction Physiology</vt:lpstr>
      <vt:lpstr>Nerve Conduction Physiology</vt:lpstr>
      <vt:lpstr>Nerve Conduction Physiology</vt:lpstr>
      <vt:lpstr>Nerve Conduction Physiology</vt:lpstr>
      <vt:lpstr>Nerve Conduction Physiology Voltage-gated sodium channels exist in 3 forms</vt:lpstr>
      <vt:lpstr>Nerve Conduction Physiology</vt:lpstr>
      <vt:lpstr>Nerve Conduction Physiology</vt:lpstr>
      <vt:lpstr>Nerve Conduction Physiology</vt:lpstr>
      <vt:lpstr>Fiber Types</vt:lpstr>
      <vt:lpstr>Fiber Types</vt:lpstr>
      <vt:lpstr>Putting it all together</vt:lpstr>
      <vt:lpstr>Step 1</vt:lpstr>
      <vt:lpstr>Step 2</vt:lpstr>
      <vt:lpstr>Step 3</vt:lpstr>
      <vt:lpstr>Step 4</vt:lpstr>
      <vt:lpstr>Step 5</vt:lpstr>
      <vt:lpstr>Pharmacokinetics</vt:lpstr>
      <vt:lpstr>Pharmacokinetics</vt:lpstr>
      <vt:lpstr>Pharmacokinetic Phases of Local Anesthetics</vt:lpstr>
      <vt:lpstr>Local Anesthetic Blood Concentration Determinants </vt:lpstr>
      <vt:lpstr>Patient related factors concerning blood concentration of local anesthetics</vt:lpstr>
      <vt:lpstr>Systemic Absorption of Local Anesthetics</vt:lpstr>
      <vt:lpstr>Site of Injection</vt:lpstr>
      <vt:lpstr>Site of Injection</vt:lpstr>
      <vt:lpstr>Slide 76</vt:lpstr>
      <vt:lpstr>Mnemonics (greatest to least)</vt:lpstr>
      <vt:lpstr>Site of Injection</vt:lpstr>
      <vt:lpstr>Dose and Volume</vt:lpstr>
      <vt:lpstr>Risk…Toxicity!</vt:lpstr>
      <vt:lpstr>Local Anesthetic Toxicity</vt:lpstr>
      <vt:lpstr>Slide 82</vt:lpstr>
      <vt:lpstr>Local Anesthetic Toxicity</vt:lpstr>
      <vt:lpstr>Slide 84</vt:lpstr>
      <vt:lpstr>Local Anesthetic Toxicity</vt:lpstr>
      <vt:lpstr>Vasoconstrictor Use</vt:lpstr>
      <vt:lpstr>Vasoconstrictor Use</vt:lpstr>
      <vt:lpstr>Benefits of Decreased Absorption</vt:lpstr>
      <vt:lpstr>Vasoconstrictor Use</vt:lpstr>
      <vt:lpstr>Another Technique</vt:lpstr>
      <vt:lpstr>Slide 91</vt:lpstr>
      <vt:lpstr>Slide 92</vt:lpstr>
      <vt:lpstr>Pharmacologic Profile</vt:lpstr>
      <vt:lpstr>Pharmacologic Profile</vt:lpstr>
      <vt:lpstr>Distribution of Local Anesthetics</vt:lpstr>
      <vt:lpstr>Distribution of Local Anesthetics</vt:lpstr>
      <vt:lpstr>Biotransformation and Excretion of Local Anesthetics</vt:lpstr>
      <vt:lpstr>Ester Local Anesthetics</vt:lpstr>
      <vt:lpstr>Procaine</vt:lpstr>
      <vt:lpstr>Chloroprocaine</vt:lpstr>
      <vt:lpstr>Tetracaine</vt:lpstr>
      <vt:lpstr>Biotransformation and Excretion of Ester Local Anesthetics</vt:lpstr>
      <vt:lpstr>Biotransformation and Excretion of Ester Local Anesthetics</vt:lpstr>
      <vt:lpstr>Biotransformation and Excretion of Ester Local Anesthetics</vt:lpstr>
      <vt:lpstr>Amide Local Anesthetics</vt:lpstr>
      <vt:lpstr>Lidocaine</vt:lpstr>
      <vt:lpstr>Mepivacaine</vt:lpstr>
      <vt:lpstr>Prilocaine</vt:lpstr>
      <vt:lpstr>Bupivacaine</vt:lpstr>
      <vt:lpstr>Ropivacaine</vt:lpstr>
      <vt:lpstr>Levo-bupivacaine</vt:lpstr>
      <vt:lpstr>Biotransformation and Excretion of Amide Local Anesthetics</vt:lpstr>
      <vt:lpstr>Biotransformation and Excretion of Amide Local Anesthetics</vt:lpstr>
      <vt:lpstr>Patient Alterations to Pharmacokinetics</vt:lpstr>
      <vt:lpstr>Clinical Pharmacology</vt:lpstr>
      <vt:lpstr>General Considerations</vt:lpstr>
      <vt:lpstr>Anesthetic Potency</vt:lpstr>
      <vt:lpstr>Anesthetic Potency</vt:lpstr>
      <vt:lpstr>Factors that Affect Anesthetic Potency</vt:lpstr>
      <vt:lpstr>Onset of Action</vt:lpstr>
      <vt:lpstr>Onset of Action is related to:</vt:lpstr>
      <vt:lpstr>Duration of Action</vt:lpstr>
      <vt:lpstr>Duration of Action</vt:lpstr>
      <vt:lpstr>Duration of Action: Classification of Local Anesthetics</vt:lpstr>
      <vt:lpstr>Duration of Action: peripheral vascular effects</vt:lpstr>
      <vt:lpstr>Duration of Action: peripheral vascular effects</vt:lpstr>
      <vt:lpstr>Intrinsic Effect of Local Anesthetic on Vasculature</vt:lpstr>
      <vt:lpstr>Duration of Action: peripheral vascular effects</vt:lpstr>
      <vt:lpstr>Differential Sensory/Motor Blockade</vt:lpstr>
      <vt:lpstr>Sensory/Motor Blockade</vt:lpstr>
      <vt:lpstr>Factors Affecting Local Anesthetic Activity in the Clinical Setting</vt:lpstr>
      <vt:lpstr>Factors Affecting Local Anesthetic Activity in the Clinical Setting</vt:lpstr>
      <vt:lpstr>Factors Affecting Local Anesthetic Activity in the Clinical Setting: Dose</vt:lpstr>
      <vt:lpstr>Factors Affecting Local Anesthetic Activity in the Clinical Setting: Addition of Vasoconstrictors</vt:lpstr>
      <vt:lpstr>Factors Affecting Local Anesthetic Activity in the Clinical Setting: Addition of Vasoconstrictors</vt:lpstr>
      <vt:lpstr> Factors Affecting Local Anesthetic Activity in the Clinical Setting: Addition of Vasoconstrictors</vt:lpstr>
      <vt:lpstr>Factors Affecting Local Anesthetic Activity in the Clinical Setting: Addition of Vasoconstrictors</vt:lpstr>
      <vt:lpstr>Factors Affecting Local Anesthetic Activity in the Clinical Setting: Site of Injection</vt:lpstr>
      <vt:lpstr>Factors Affecting Local Anesthetic Activity in the Clinical Setting: Site of Injection</vt:lpstr>
      <vt:lpstr>Factors Affecting Local Anesthetic Activity in the Clinical Setting: Site of Injection</vt:lpstr>
      <vt:lpstr>Factors Affecting Local Anesthetic Activity in the Clinical Setting: Carbonation and pH adjustment</vt:lpstr>
      <vt:lpstr>Factors Affecting Local Anesthetic Activity in the Clinical Setting: Site of Injection</vt:lpstr>
      <vt:lpstr>Factors Affecting Local Anesthetic Activity in the Clinical Setting: Mixtures of Local Anesthetics</vt:lpstr>
      <vt:lpstr>Factors Affecting Local Anesthetic Activity in the Clinical Setting: Mixtures of Local Anesthetics</vt:lpstr>
      <vt:lpstr>Factors Affecting Local Anesthetic Activity in the Clinical Setting: Mixtures of Local Anesthetics</vt:lpstr>
      <vt:lpstr>Factors Affecting Local Anesthetic Activity in the Clinical Setting: Pregnancy</vt:lpstr>
      <vt:lpstr>Factors Affecting Local Anesthetic Activity in the Clinical Setting: Pregnancy</vt:lpstr>
      <vt:lpstr>Medication Interactions with Local Anesthetics</vt:lpstr>
      <vt:lpstr>Slide 149</vt:lpstr>
      <vt:lpstr>References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ANESTHETIC REVIEW</dc:title>
  <dc:creator>Preferred Customer</dc:creator>
  <cp:lastModifiedBy> </cp:lastModifiedBy>
  <cp:revision>69</cp:revision>
  <cp:lastPrinted>1601-01-01T00:00:00Z</cp:lastPrinted>
  <dcterms:created xsi:type="dcterms:W3CDTF">2005-10-15T21:44:49Z</dcterms:created>
  <dcterms:modified xsi:type="dcterms:W3CDTF">2009-11-27T14:08:03Z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